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1.xml" ContentType="application/vnd.openxmlformats-officedocument.drawingml.chart+xml"/>
  <Override PartName="/ppt/notesSlides/notesSlide57.xml" ContentType="application/vnd.openxmlformats-officedocument.presentationml.notesSlide+xml"/>
  <Override PartName="/ppt/charts/chart2.xml" ContentType="application/vnd.openxmlformats-officedocument.drawingml.chart+xml"/>
  <Override PartName="/ppt/drawings/drawing1.xml" ContentType="application/vnd.openxmlformats-officedocument.drawingml.chartshape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 id="2147483664" r:id="rId2"/>
    <p:sldMasterId id="2147483678" r:id="rId3"/>
  </p:sldMasterIdLst>
  <p:notesMasterIdLst>
    <p:notesMasterId r:id="rId286"/>
  </p:notesMasterIdLst>
  <p:sldIdLst>
    <p:sldId id="256" r:id="rId4"/>
    <p:sldId id="257" r:id="rId5"/>
    <p:sldId id="2629" r:id="rId6"/>
    <p:sldId id="2711" r:id="rId7"/>
    <p:sldId id="2685" r:id="rId8"/>
    <p:sldId id="2686" r:id="rId9"/>
    <p:sldId id="2687" r:id="rId10"/>
    <p:sldId id="2688" r:id="rId11"/>
    <p:sldId id="2689" r:id="rId12"/>
    <p:sldId id="2690" r:id="rId13"/>
    <p:sldId id="2691" r:id="rId14"/>
    <p:sldId id="2769" r:id="rId15"/>
    <p:sldId id="2770" r:id="rId16"/>
    <p:sldId id="2854" r:id="rId17"/>
    <p:sldId id="2855" r:id="rId18"/>
    <p:sldId id="2856" r:id="rId19"/>
    <p:sldId id="2857" r:id="rId20"/>
    <p:sldId id="2858" r:id="rId21"/>
    <p:sldId id="2859" r:id="rId22"/>
    <p:sldId id="2860" r:id="rId23"/>
    <p:sldId id="2861" r:id="rId24"/>
    <p:sldId id="2862" r:id="rId25"/>
    <p:sldId id="2863" r:id="rId26"/>
    <p:sldId id="2864" r:id="rId27"/>
    <p:sldId id="2865" r:id="rId28"/>
    <p:sldId id="2866" r:id="rId29"/>
    <p:sldId id="2867" r:id="rId30"/>
    <p:sldId id="2868" r:id="rId31"/>
    <p:sldId id="2869" r:id="rId32"/>
    <p:sldId id="2870" r:id="rId33"/>
    <p:sldId id="2871" r:id="rId34"/>
    <p:sldId id="2872" r:id="rId35"/>
    <p:sldId id="2873" r:id="rId36"/>
    <p:sldId id="2874" r:id="rId37"/>
    <p:sldId id="2875" r:id="rId38"/>
    <p:sldId id="2876" r:id="rId39"/>
    <p:sldId id="2877" r:id="rId40"/>
    <p:sldId id="2878" r:id="rId41"/>
    <p:sldId id="2879" r:id="rId42"/>
    <p:sldId id="2880" r:id="rId43"/>
    <p:sldId id="2881" r:id="rId44"/>
    <p:sldId id="2882" r:id="rId45"/>
    <p:sldId id="2883" r:id="rId46"/>
    <p:sldId id="2884" r:id="rId47"/>
    <p:sldId id="2885" r:id="rId48"/>
    <p:sldId id="2886" r:id="rId49"/>
    <p:sldId id="2887" r:id="rId50"/>
    <p:sldId id="2888" r:id="rId51"/>
    <p:sldId id="2889" r:id="rId52"/>
    <p:sldId id="2890" r:id="rId53"/>
    <p:sldId id="2891" r:id="rId54"/>
    <p:sldId id="2892" r:id="rId55"/>
    <p:sldId id="2893" r:id="rId56"/>
    <p:sldId id="2894" r:id="rId57"/>
    <p:sldId id="2895" r:id="rId58"/>
    <p:sldId id="2896" r:id="rId59"/>
    <p:sldId id="2897" r:id="rId60"/>
    <p:sldId id="2898" r:id="rId61"/>
    <p:sldId id="2899" r:id="rId62"/>
    <p:sldId id="2900" r:id="rId63"/>
    <p:sldId id="2901" r:id="rId64"/>
    <p:sldId id="2902" r:id="rId65"/>
    <p:sldId id="2903" r:id="rId66"/>
    <p:sldId id="2904" r:id="rId67"/>
    <p:sldId id="2905" r:id="rId68"/>
    <p:sldId id="2906" r:id="rId69"/>
    <p:sldId id="2907" r:id="rId70"/>
    <p:sldId id="2908" r:id="rId71"/>
    <p:sldId id="2909" r:id="rId72"/>
    <p:sldId id="2910" r:id="rId73"/>
    <p:sldId id="2911" r:id="rId74"/>
    <p:sldId id="2912" r:id="rId75"/>
    <p:sldId id="2913" r:id="rId76"/>
    <p:sldId id="2914" r:id="rId77"/>
    <p:sldId id="2915" r:id="rId78"/>
    <p:sldId id="2916" r:id="rId79"/>
    <p:sldId id="2917" r:id="rId80"/>
    <p:sldId id="2918" r:id="rId81"/>
    <p:sldId id="2919" r:id="rId82"/>
    <p:sldId id="2920" r:id="rId83"/>
    <p:sldId id="2921" r:id="rId84"/>
    <p:sldId id="2922" r:id="rId85"/>
    <p:sldId id="2923" r:id="rId86"/>
    <p:sldId id="2924" r:id="rId87"/>
    <p:sldId id="2925" r:id="rId88"/>
    <p:sldId id="2926" r:id="rId89"/>
    <p:sldId id="2927" r:id="rId90"/>
    <p:sldId id="2928" r:id="rId91"/>
    <p:sldId id="2929" r:id="rId92"/>
    <p:sldId id="2930" r:id="rId93"/>
    <p:sldId id="2931" r:id="rId94"/>
    <p:sldId id="2932" r:id="rId95"/>
    <p:sldId id="2933" r:id="rId96"/>
    <p:sldId id="2934" r:id="rId97"/>
    <p:sldId id="2935" r:id="rId98"/>
    <p:sldId id="2936" r:id="rId99"/>
    <p:sldId id="2937" r:id="rId100"/>
    <p:sldId id="2938" r:id="rId101"/>
    <p:sldId id="2939" r:id="rId102"/>
    <p:sldId id="2940" r:id="rId103"/>
    <p:sldId id="2941" r:id="rId104"/>
    <p:sldId id="2942" r:id="rId105"/>
    <p:sldId id="2943" r:id="rId106"/>
    <p:sldId id="2944" r:id="rId107"/>
    <p:sldId id="2945" r:id="rId108"/>
    <p:sldId id="2946" r:id="rId109"/>
    <p:sldId id="2947" r:id="rId110"/>
    <p:sldId id="2948" r:id="rId111"/>
    <p:sldId id="2949" r:id="rId112"/>
    <p:sldId id="2950" r:id="rId113"/>
    <p:sldId id="2951" r:id="rId114"/>
    <p:sldId id="2952" r:id="rId115"/>
    <p:sldId id="2953" r:id="rId116"/>
    <p:sldId id="2954" r:id="rId117"/>
    <p:sldId id="2955" r:id="rId118"/>
    <p:sldId id="2956" r:id="rId119"/>
    <p:sldId id="2957" r:id="rId120"/>
    <p:sldId id="2958" r:id="rId121"/>
    <p:sldId id="2959" r:id="rId122"/>
    <p:sldId id="2960" r:id="rId123"/>
    <p:sldId id="258" r:id="rId124"/>
    <p:sldId id="259" r:id="rId125"/>
    <p:sldId id="260" r:id="rId126"/>
    <p:sldId id="261" r:id="rId127"/>
    <p:sldId id="262" r:id="rId128"/>
    <p:sldId id="263" r:id="rId129"/>
    <p:sldId id="264" r:id="rId130"/>
    <p:sldId id="265" r:id="rId131"/>
    <p:sldId id="266" r:id="rId132"/>
    <p:sldId id="267" r:id="rId133"/>
    <p:sldId id="268" r:id="rId134"/>
    <p:sldId id="269" r:id="rId135"/>
    <p:sldId id="270" r:id="rId136"/>
    <p:sldId id="271" r:id="rId137"/>
    <p:sldId id="272" r:id="rId138"/>
    <p:sldId id="273" r:id="rId139"/>
    <p:sldId id="274" r:id="rId140"/>
    <p:sldId id="275" r:id="rId141"/>
    <p:sldId id="276" r:id="rId142"/>
    <p:sldId id="277" r:id="rId143"/>
    <p:sldId id="278" r:id="rId144"/>
    <p:sldId id="279" r:id="rId145"/>
    <p:sldId id="280" r:id="rId146"/>
    <p:sldId id="281" r:id="rId147"/>
    <p:sldId id="282" r:id="rId148"/>
    <p:sldId id="283" r:id="rId149"/>
    <p:sldId id="284" r:id="rId150"/>
    <p:sldId id="285" r:id="rId151"/>
    <p:sldId id="286" r:id="rId152"/>
    <p:sldId id="287" r:id="rId153"/>
    <p:sldId id="288" r:id="rId154"/>
    <p:sldId id="289" r:id="rId155"/>
    <p:sldId id="290" r:id="rId156"/>
    <p:sldId id="291" r:id="rId157"/>
    <p:sldId id="292" r:id="rId158"/>
    <p:sldId id="293" r:id="rId159"/>
    <p:sldId id="294" r:id="rId160"/>
    <p:sldId id="295" r:id="rId161"/>
    <p:sldId id="296" r:id="rId162"/>
    <p:sldId id="297" r:id="rId163"/>
    <p:sldId id="298" r:id="rId164"/>
    <p:sldId id="299" r:id="rId165"/>
    <p:sldId id="300" r:id="rId166"/>
    <p:sldId id="301" r:id="rId167"/>
    <p:sldId id="302" r:id="rId168"/>
    <p:sldId id="303" r:id="rId169"/>
    <p:sldId id="304" r:id="rId170"/>
    <p:sldId id="305" r:id="rId171"/>
    <p:sldId id="306" r:id="rId172"/>
    <p:sldId id="307" r:id="rId173"/>
    <p:sldId id="308" r:id="rId174"/>
    <p:sldId id="309" r:id="rId175"/>
    <p:sldId id="310" r:id="rId176"/>
    <p:sldId id="311" r:id="rId177"/>
    <p:sldId id="312" r:id="rId178"/>
    <p:sldId id="313" r:id="rId179"/>
    <p:sldId id="314" r:id="rId180"/>
    <p:sldId id="315" r:id="rId181"/>
    <p:sldId id="316" r:id="rId182"/>
    <p:sldId id="317" r:id="rId183"/>
    <p:sldId id="318" r:id="rId184"/>
    <p:sldId id="319" r:id="rId185"/>
    <p:sldId id="320" r:id="rId186"/>
    <p:sldId id="321" r:id="rId187"/>
    <p:sldId id="322" r:id="rId188"/>
    <p:sldId id="323" r:id="rId189"/>
    <p:sldId id="324" r:id="rId190"/>
    <p:sldId id="325" r:id="rId191"/>
    <p:sldId id="326" r:id="rId192"/>
    <p:sldId id="327" r:id="rId193"/>
    <p:sldId id="328" r:id="rId194"/>
    <p:sldId id="329" r:id="rId195"/>
    <p:sldId id="330" r:id="rId196"/>
    <p:sldId id="331" r:id="rId197"/>
    <p:sldId id="332" r:id="rId198"/>
    <p:sldId id="333" r:id="rId199"/>
    <p:sldId id="334" r:id="rId200"/>
    <p:sldId id="335" r:id="rId201"/>
    <p:sldId id="336" r:id="rId202"/>
    <p:sldId id="337" r:id="rId203"/>
    <p:sldId id="338" r:id="rId204"/>
    <p:sldId id="339" r:id="rId205"/>
    <p:sldId id="340" r:id="rId206"/>
    <p:sldId id="341" r:id="rId207"/>
    <p:sldId id="342" r:id="rId208"/>
    <p:sldId id="343" r:id="rId209"/>
    <p:sldId id="344" r:id="rId210"/>
    <p:sldId id="345" r:id="rId211"/>
    <p:sldId id="346" r:id="rId212"/>
    <p:sldId id="347" r:id="rId213"/>
    <p:sldId id="348" r:id="rId214"/>
    <p:sldId id="349" r:id="rId215"/>
    <p:sldId id="350" r:id="rId216"/>
    <p:sldId id="351" r:id="rId217"/>
    <p:sldId id="352" r:id="rId218"/>
    <p:sldId id="353" r:id="rId219"/>
    <p:sldId id="354" r:id="rId220"/>
    <p:sldId id="355" r:id="rId221"/>
    <p:sldId id="356" r:id="rId222"/>
    <p:sldId id="357" r:id="rId223"/>
    <p:sldId id="358" r:id="rId224"/>
    <p:sldId id="359" r:id="rId225"/>
    <p:sldId id="360" r:id="rId226"/>
    <p:sldId id="361" r:id="rId227"/>
    <p:sldId id="362" r:id="rId228"/>
    <p:sldId id="363" r:id="rId229"/>
    <p:sldId id="364" r:id="rId230"/>
    <p:sldId id="365" r:id="rId231"/>
    <p:sldId id="366" r:id="rId232"/>
    <p:sldId id="367" r:id="rId233"/>
    <p:sldId id="368" r:id="rId234"/>
    <p:sldId id="369" r:id="rId235"/>
    <p:sldId id="370" r:id="rId236"/>
    <p:sldId id="371" r:id="rId237"/>
    <p:sldId id="372" r:id="rId238"/>
    <p:sldId id="373" r:id="rId239"/>
    <p:sldId id="374" r:id="rId240"/>
    <p:sldId id="375" r:id="rId241"/>
    <p:sldId id="376" r:id="rId242"/>
    <p:sldId id="377" r:id="rId243"/>
    <p:sldId id="378" r:id="rId244"/>
    <p:sldId id="379" r:id="rId245"/>
    <p:sldId id="380" r:id="rId246"/>
    <p:sldId id="381" r:id="rId247"/>
    <p:sldId id="382" r:id="rId248"/>
    <p:sldId id="383" r:id="rId249"/>
    <p:sldId id="384" r:id="rId250"/>
    <p:sldId id="385" r:id="rId251"/>
    <p:sldId id="386" r:id="rId252"/>
    <p:sldId id="387" r:id="rId253"/>
    <p:sldId id="388" r:id="rId254"/>
    <p:sldId id="389" r:id="rId255"/>
    <p:sldId id="390" r:id="rId256"/>
    <p:sldId id="391" r:id="rId257"/>
    <p:sldId id="392" r:id="rId258"/>
    <p:sldId id="393" r:id="rId259"/>
    <p:sldId id="394" r:id="rId260"/>
    <p:sldId id="395" r:id="rId261"/>
    <p:sldId id="396" r:id="rId262"/>
    <p:sldId id="397" r:id="rId263"/>
    <p:sldId id="398" r:id="rId264"/>
    <p:sldId id="399" r:id="rId265"/>
    <p:sldId id="400" r:id="rId266"/>
    <p:sldId id="401" r:id="rId267"/>
    <p:sldId id="402" r:id="rId268"/>
    <p:sldId id="403" r:id="rId269"/>
    <p:sldId id="404" r:id="rId270"/>
    <p:sldId id="405" r:id="rId271"/>
    <p:sldId id="406" r:id="rId272"/>
    <p:sldId id="407" r:id="rId273"/>
    <p:sldId id="408" r:id="rId274"/>
    <p:sldId id="409" r:id="rId275"/>
    <p:sldId id="410" r:id="rId276"/>
    <p:sldId id="411" r:id="rId277"/>
    <p:sldId id="412" r:id="rId278"/>
    <p:sldId id="413" r:id="rId279"/>
    <p:sldId id="414" r:id="rId280"/>
    <p:sldId id="415" r:id="rId281"/>
    <p:sldId id="416" r:id="rId282"/>
    <p:sldId id="417" r:id="rId283"/>
    <p:sldId id="418" r:id="rId284"/>
    <p:sldId id="419" r:id="rId285"/>
  </p:sldIdLst>
  <p:sldSz cx="9144000" cy="5143500" type="screen16x9"/>
  <p:notesSz cx="6858000" cy="9144000"/>
  <p:embeddedFontLst>
    <p:embeddedFont>
      <p:font typeface="Book Antiqua" panose="02040602050305030304" pitchFamily="18" charset="0"/>
      <p:regular r:id="rId287"/>
      <p:bold r:id="rId288"/>
      <p:italic r:id="rId289"/>
      <p:boldItalic r:id="rId290"/>
    </p:embeddedFont>
    <p:embeddedFont>
      <p:font typeface="Calibri" panose="020F0502020204030204" pitchFamily="34" charset="0"/>
      <p:regular r:id="rId291"/>
      <p:bold r:id="rId292"/>
      <p:italic r:id="rId293"/>
      <p:boldItalic r:id="rId294"/>
    </p:embeddedFont>
    <p:embeddedFont>
      <p:font typeface="Cambria" panose="02040503050406030204" pitchFamily="18" charset="0"/>
      <p:regular r:id="rId295"/>
      <p:bold r:id="rId296"/>
      <p:italic r:id="rId297"/>
      <p:boldItalic r:id="rId298"/>
    </p:embeddedFont>
    <p:embeddedFont>
      <p:font typeface="Cambria Math" panose="02040503050406030204" pitchFamily="18" charset="0"/>
      <p:regular r:id="rId299"/>
    </p:embeddedFont>
    <p:embeddedFont>
      <p:font typeface="Consolas" panose="020B0609020204030204" pitchFamily="49" charset="0"/>
      <p:regular r:id="rId300"/>
      <p:bold r:id="rId301"/>
      <p:italic r:id="rId302"/>
      <p:boldItalic r:id="rId303"/>
    </p:embeddedFont>
    <p:embeddedFont>
      <p:font typeface="Lato" panose="020B0604020202020204" charset="0"/>
      <p:regular r:id="rId304"/>
      <p:bold r:id="rId305"/>
      <p:italic r:id="rId306"/>
      <p:boldItalic r:id="rId307"/>
    </p:embeddedFont>
    <p:embeddedFont>
      <p:font typeface="Raleway" panose="020B0604020202020204" charset="0"/>
      <p:regular r:id="rId308"/>
      <p:bold r:id="rId309"/>
      <p:italic r:id="rId310"/>
      <p:boldItalic r:id="rId311"/>
    </p:embeddedFont>
    <p:embeddedFont>
      <p:font typeface="Roboto" panose="020B0604020202020204" charset="0"/>
      <p:regular r:id="rId312"/>
      <p:bold r:id="rId313"/>
      <p:italic r:id="rId314"/>
      <p:boldItalic r:id="rId315"/>
    </p:embeddedFont>
    <p:embeddedFont>
      <p:font typeface="Rockwell" panose="02060603020205020403" pitchFamily="18" charset="0"/>
      <p:regular r:id="rId316"/>
      <p:bold r:id="rId317"/>
      <p:italic r:id="rId318"/>
      <p:boldItalic r:id="rId319"/>
    </p:embeddedFont>
    <p:embeddedFont>
      <p:font typeface="Source Sans Pro" panose="020B0503030403020204" pitchFamily="34" charset="0"/>
      <p:regular r:id="rId320"/>
      <p:bold r:id="rId321"/>
      <p:italic r:id="rId322"/>
      <p:boldItalic r:id="rId323"/>
    </p:embeddedFont>
    <p:embeddedFont>
      <p:font typeface="Tahoma" panose="020B0604030504040204" pitchFamily="34" charset="0"/>
      <p:regular r:id="rId324"/>
      <p:bold r:id="rId3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71E60E-75AE-4761-BC76-D14E039592C1}">
  <a:tblStyle styleId="{A471E60E-75AE-4761-BC76-D14E039592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52600D7-0D16-46AE-BF48-0F1ED2E912F5}"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99" Type="http://schemas.openxmlformats.org/officeDocument/2006/relationships/font" Target="fonts/font13.fntdata"/><Relationship Id="rId303" Type="http://schemas.openxmlformats.org/officeDocument/2006/relationships/font" Target="fonts/font17.fntdata"/><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324" Type="http://schemas.openxmlformats.org/officeDocument/2006/relationships/font" Target="fonts/font38.fntdata"/><Relationship Id="rId170" Type="http://schemas.openxmlformats.org/officeDocument/2006/relationships/slide" Target="slides/slide167.xml"/><Relationship Id="rId191" Type="http://schemas.openxmlformats.org/officeDocument/2006/relationships/slide" Target="slides/slide188.xml"/><Relationship Id="rId205" Type="http://schemas.openxmlformats.org/officeDocument/2006/relationships/slide" Target="slides/slide202.xml"/><Relationship Id="rId226" Type="http://schemas.openxmlformats.org/officeDocument/2006/relationships/slide" Target="slides/slide223.xml"/><Relationship Id="rId247" Type="http://schemas.openxmlformats.org/officeDocument/2006/relationships/slide" Target="slides/slide244.xml"/><Relationship Id="rId107" Type="http://schemas.openxmlformats.org/officeDocument/2006/relationships/slide" Target="slides/slide104.xml"/><Relationship Id="rId268" Type="http://schemas.openxmlformats.org/officeDocument/2006/relationships/slide" Target="slides/slide265.xml"/><Relationship Id="rId289" Type="http://schemas.openxmlformats.org/officeDocument/2006/relationships/font" Target="fonts/font3.fntdata"/><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314" Type="http://schemas.openxmlformats.org/officeDocument/2006/relationships/font" Target="fonts/font28.fntdata"/><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16" Type="http://schemas.openxmlformats.org/officeDocument/2006/relationships/slide" Target="slides/slide213.xml"/><Relationship Id="rId237" Type="http://schemas.openxmlformats.org/officeDocument/2006/relationships/slide" Target="slides/slide234.xml"/><Relationship Id="rId258" Type="http://schemas.openxmlformats.org/officeDocument/2006/relationships/slide" Target="slides/slide255.xml"/><Relationship Id="rId279" Type="http://schemas.openxmlformats.org/officeDocument/2006/relationships/slide" Target="slides/slide276.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290" Type="http://schemas.openxmlformats.org/officeDocument/2006/relationships/font" Target="fonts/font4.fntdata"/><Relationship Id="rId304" Type="http://schemas.openxmlformats.org/officeDocument/2006/relationships/font" Target="fonts/font18.fntdata"/><Relationship Id="rId325" Type="http://schemas.openxmlformats.org/officeDocument/2006/relationships/font" Target="fonts/font39.fntdata"/><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slide" Target="slides/slide189.xml"/><Relationship Id="rId206" Type="http://schemas.openxmlformats.org/officeDocument/2006/relationships/slide" Target="slides/slide203.xml"/><Relationship Id="rId227" Type="http://schemas.openxmlformats.org/officeDocument/2006/relationships/slide" Target="slides/slide224.xml"/><Relationship Id="rId248" Type="http://schemas.openxmlformats.org/officeDocument/2006/relationships/slide" Target="slides/slide245.xml"/><Relationship Id="rId269" Type="http://schemas.openxmlformats.org/officeDocument/2006/relationships/slide" Target="slides/slide266.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280" Type="http://schemas.openxmlformats.org/officeDocument/2006/relationships/slide" Target="slides/slide277.xml"/><Relationship Id="rId315" Type="http://schemas.openxmlformats.org/officeDocument/2006/relationships/font" Target="fonts/font29.fntdata"/><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217" Type="http://schemas.openxmlformats.org/officeDocument/2006/relationships/slide" Target="slides/slide214.xml"/><Relationship Id="rId6" Type="http://schemas.openxmlformats.org/officeDocument/2006/relationships/slide" Target="slides/slide3.xml"/><Relationship Id="rId238" Type="http://schemas.openxmlformats.org/officeDocument/2006/relationships/slide" Target="slides/slide235.xml"/><Relationship Id="rId259" Type="http://schemas.openxmlformats.org/officeDocument/2006/relationships/slide" Target="slides/slide256.xml"/><Relationship Id="rId23" Type="http://schemas.openxmlformats.org/officeDocument/2006/relationships/slide" Target="slides/slide20.xml"/><Relationship Id="rId119" Type="http://schemas.openxmlformats.org/officeDocument/2006/relationships/slide" Target="slides/slide116.xml"/><Relationship Id="rId270" Type="http://schemas.openxmlformats.org/officeDocument/2006/relationships/slide" Target="slides/slide267.xml"/><Relationship Id="rId291" Type="http://schemas.openxmlformats.org/officeDocument/2006/relationships/font" Target="fonts/font5.fntdata"/><Relationship Id="rId305" Type="http://schemas.openxmlformats.org/officeDocument/2006/relationships/font" Target="fonts/font19.fntdata"/><Relationship Id="rId326" Type="http://schemas.openxmlformats.org/officeDocument/2006/relationships/presProps" Target="presProps.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slide" Target="slides/slide190.xml"/><Relationship Id="rId207" Type="http://schemas.openxmlformats.org/officeDocument/2006/relationships/slide" Target="slides/slide204.xml"/><Relationship Id="rId228" Type="http://schemas.openxmlformats.org/officeDocument/2006/relationships/slide" Target="slides/slide225.xml"/><Relationship Id="rId249" Type="http://schemas.openxmlformats.org/officeDocument/2006/relationships/slide" Target="slides/slide246.xml"/><Relationship Id="rId13" Type="http://schemas.openxmlformats.org/officeDocument/2006/relationships/slide" Target="slides/slide10.xml"/><Relationship Id="rId109" Type="http://schemas.openxmlformats.org/officeDocument/2006/relationships/slide" Target="slides/slide106.xml"/><Relationship Id="rId260" Type="http://schemas.openxmlformats.org/officeDocument/2006/relationships/slide" Target="slides/slide257.xml"/><Relationship Id="rId281" Type="http://schemas.openxmlformats.org/officeDocument/2006/relationships/slide" Target="slides/slide278.xml"/><Relationship Id="rId316" Type="http://schemas.openxmlformats.org/officeDocument/2006/relationships/font" Target="fonts/font30.fntdata"/><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slide" Target="slides/slide180.xml"/><Relationship Id="rId218" Type="http://schemas.openxmlformats.org/officeDocument/2006/relationships/slide" Target="slides/slide215.xml"/><Relationship Id="rId239" Type="http://schemas.openxmlformats.org/officeDocument/2006/relationships/slide" Target="slides/slide236.xml"/><Relationship Id="rId250" Type="http://schemas.openxmlformats.org/officeDocument/2006/relationships/slide" Target="slides/slide247.xml"/><Relationship Id="rId271" Type="http://schemas.openxmlformats.org/officeDocument/2006/relationships/slide" Target="slides/slide268.xml"/><Relationship Id="rId292" Type="http://schemas.openxmlformats.org/officeDocument/2006/relationships/font" Target="fonts/font6.fntdata"/><Relationship Id="rId306" Type="http://schemas.openxmlformats.org/officeDocument/2006/relationships/font" Target="fonts/font20.fntdata"/><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327" Type="http://schemas.openxmlformats.org/officeDocument/2006/relationships/viewProps" Target="viewProps.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slide" Target="slides/slide191.xml"/><Relationship Id="rId208" Type="http://schemas.openxmlformats.org/officeDocument/2006/relationships/slide" Target="slides/slide205.xml"/><Relationship Id="rId229" Type="http://schemas.openxmlformats.org/officeDocument/2006/relationships/slide" Target="slides/slide226.xml"/><Relationship Id="rId240" Type="http://schemas.openxmlformats.org/officeDocument/2006/relationships/slide" Target="slides/slide237.xml"/><Relationship Id="rId261" Type="http://schemas.openxmlformats.org/officeDocument/2006/relationships/slide" Target="slides/slide258.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282" Type="http://schemas.openxmlformats.org/officeDocument/2006/relationships/slide" Target="slides/slide279.xml"/><Relationship Id="rId312" Type="http://schemas.openxmlformats.org/officeDocument/2006/relationships/font" Target="fonts/font26.fntdata"/><Relationship Id="rId317" Type="http://schemas.openxmlformats.org/officeDocument/2006/relationships/font" Target="fonts/font31.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219" Type="http://schemas.openxmlformats.org/officeDocument/2006/relationships/slide" Target="slides/slide216.xml"/><Relationship Id="rId3" Type="http://schemas.openxmlformats.org/officeDocument/2006/relationships/slideMaster" Target="slideMasters/slideMaster3.xml"/><Relationship Id="rId214" Type="http://schemas.openxmlformats.org/officeDocument/2006/relationships/slide" Target="slides/slide211.xml"/><Relationship Id="rId230" Type="http://schemas.openxmlformats.org/officeDocument/2006/relationships/slide" Target="slides/slide227.xml"/><Relationship Id="rId235" Type="http://schemas.openxmlformats.org/officeDocument/2006/relationships/slide" Target="slides/slide232.xml"/><Relationship Id="rId251" Type="http://schemas.openxmlformats.org/officeDocument/2006/relationships/slide" Target="slides/slide248.xml"/><Relationship Id="rId256" Type="http://schemas.openxmlformats.org/officeDocument/2006/relationships/slide" Target="slides/slide253.xml"/><Relationship Id="rId277" Type="http://schemas.openxmlformats.org/officeDocument/2006/relationships/slide" Target="slides/slide274.xml"/><Relationship Id="rId298" Type="http://schemas.openxmlformats.org/officeDocument/2006/relationships/font" Target="fonts/font12.fntdata"/><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72" Type="http://schemas.openxmlformats.org/officeDocument/2006/relationships/slide" Target="slides/slide269.xml"/><Relationship Id="rId293" Type="http://schemas.openxmlformats.org/officeDocument/2006/relationships/font" Target="fonts/font7.fntdata"/><Relationship Id="rId302" Type="http://schemas.openxmlformats.org/officeDocument/2006/relationships/font" Target="fonts/font16.fntdata"/><Relationship Id="rId307" Type="http://schemas.openxmlformats.org/officeDocument/2006/relationships/font" Target="fonts/font21.fntdata"/><Relationship Id="rId323" Type="http://schemas.openxmlformats.org/officeDocument/2006/relationships/font" Target="fonts/font37.fntdata"/><Relationship Id="rId328"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slide" Target="slides/slide192.xml"/><Relationship Id="rId209" Type="http://schemas.openxmlformats.org/officeDocument/2006/relationships/slide" Target="slides/slide206.xml"/><Relationship Id="rId190" Type="http://schemas.openxmlformats.org/officeDocument/2006/relationships/slide" Target="slides/slide187.xml"/><Relationship Id="rId204" Type="http://schemas.openxmlformats.org/officeDocument/2006/relationships/slide" Target="slides/slide201.xml"/><Relationship Id="rId220" Type="http://schemas.openxmlformats.org/officeDocument/2006/relationships/slide" Target="slides/slide217.xml"/><Relationship Id="rId225" Type="http://schemas.openxmlformats.org/officeDocument/2006/relationships/slide" Target="slides/slide222.xml"/><Relationship Id="rId241" Type="http://schemas.openxmlformats.org/officeDocument/2006/relationships/slide" Target="slides/slide238.xml"/><Relationship Id="rId246" Type="http://schemas.openxmlformats.org/officeDocument/2006/relationships/slide" Target="slides/slide243.xml"/><Relationship Id="rId267" Type="http://schemas.openxmlformats.org/officeDocument/2006/relationships/slide" Target="slides/slide264.xml"/><Relationship Id="rId288" Type="http://schemas.openxmlformats.org/officeDocument/2006/relationships/font" Target="fonts/font2.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262" Type="http://schemas.openxmlformats.org/officeDocument/2006/relationships/slide" Target="slides/slide259.xml"/><Relationship Id="rId283" Type="http://schemas.openxmlformats.org/officeDocument/2006/relationships/slide" Target="slides/slide280.xml"/><Relationship Id="rId313" Type="http://schemas.openxmlformats.org/officeDocument/2006/relationships/font" Target="fonts/font27.fntdata"/><Relationship Id="rId318" Type="http://schemas.openxmlformats.org/officeDocument/2006/relationships/font" Target="fonts/font32.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10" Type="http://schemas.openxmlformats.org/officeDocument/2006/relationships/slide" Target="slides/slide207.xml"/><Relationship Id="rId215" Type="http://schemas.openxmlformats.org/officeDocument/2006/relationships/slide" Target="slides/slide212.xml"/><Relationship Id="rId236" Type="http://schemas.openxmlformats.org/officeDocument/2006/relationships/slide" Target="slides/slide233.xml"/><Relationship Id="rId257" Type="http://schemas.openxmlformats.org/officeDocument/2006/relationships/slide" Target="slides/slide254.xml"/><Relationship Id="rId278" Type="http://schemas.openxmlformats.org/officeDocument/2006/relationships/slide" Target="slides/slide275.xml"/><Relationship Id="rId26" Type="http://schemas.openxmlformats.org/officeDocument/2006/relationships/slide" Target="slides/slide23.xml"/><Relationship Id="rId231" Type="http://schemas.openxmlformats.org/officeDocument/2006/relationships/slide" Target="slides/slide228.xml"/><Relationship Id="rId252" Type="http://schemas.openxmlformats.org/officeDocument/2006/relationships/slide" Target="slides/slide249.xml"/><Relationship Id="rId273" Type="http://schemas.openxmlformats.org/officeDocument/2006/relationships/slide" Target="slides/slide270.xml"/><Relationship Id="rId294" Type="http://schemas.openxmlformats.org/officeDocument/2006/relationships/font" Target="fonts/font8.fntdata"/><Relationship Id="rId308" Type="http://schemas.openxmlformats.org/officeDocument/2006/relationships/font" Target="fonts/font22.fntdata"/><Relationship Id="rId329" Type="http://schemas.openxmlformats.org/officeDocument/2006/relationships/tableStyles" Target="tableStyles.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slide" Target="slides/slide193.xml"/><Relationship Id="rId200" Type="http://schemas.openxmlformats.org/officeDocument/2006/relationships/slide" Target="slides/slide197.xml"/><Relationship Id="rId16" Type="http://schemas.openxmlformats.org/officeDocument/2006/relationships/slide" Target="slides/slide13.xml"/><Relationship Id="rId221" Type="http://schemas.openxmlformats.org/officeDocument/2006/relationships/slide" Target="slides/slide218.xml"/><Relationship Id="rId242" Type="http://schemas.openxmlformats.org/officeDocument/2006/relationships/slide" Target="slides/slide239.xml"/><Relationship Id="rId263" Type="http://schemas.openxmlformats.org/officeDocument/2006/relationships/slide" Target="slides/slide260.xml"/><Relationship Id="rId284" Type="http://schemas.openxmlformats.org/officeDocument/2006/relationships/slide" Target="slides/slide281.xml"/><Relationship Id="rId319" Type="http://schemas.openxmlformats.org/officeDocument/2006/relationships/font" Target="fonts/font33.fntdata"/><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11" Type="http://schemas.openxmlformats.org/officeDocument/2006/relationships/slide" Target="slides/slide208.xml"/><Relationship Id="rId232" Type="http://schemas.openxmlformats.org/officeDocument/2006/relationships/slide" Target="slides/slide229.xml"/><Relationship Id="rId253" Type="http://schemas.openxmlformats.org/officeDocument/2006/relationships/slide" Target="slides/slide250.xml"/><Relationship Id="rId274" Type="http://schemas.openxmlformats.org/officeDocument/2006/relationships/slide" Target="slides/slide271.xml"/><Relationship Id="rId295" Type="http://schemas.openxmlformats.org/officeDocument/2006/relationships/font" Target="fonts/font9.fntdata"/><Relationship Id="rId309" Type="http://schemas.openxmlformats.org/officeDocument/2006/relationships/font" Target="fonts/font23.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320" Type="http://schemas.openxmlformats.org/officeDocument/2006/relationships/font" Target="fonts/font34.fntdata"/><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slide" Target="slides/slide194.xml"/><Relationship Id="rId201" Type="http://schemas.openxmlformats.org/officeDocument/2006/relationships/slide" Target="slides/slide198.xml"/><Relationship Id="rId222" Type="http://schemas.openxmlformats.org/officeDocument/2006/relationships/slide" Target="slides/slide219.xml"/><Relationship Id="rId243" Type="http://schemas.openxmlformats.org/officeDocument/2006/relationships/slide" Target="slides/slide240.xml"/><Relationship Id="rId264" Type="http://schemas.openxmlformats.org/officeDocument/2006/relationships/slide" Target="slides/slide261.xml"/><Relationship Id="rId285" Type="http://schemas.openxmlformats.org/officeDocument/2006/relationships/slide" Target="slides/slide28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310" Type="http://schemas.openxmlformats.org/officeDocument/2006/relationships/font" Target="fonts/font24.fntdata"/><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12" Type="http://schemas.openxmlformats.org/officeDocument/2006/relationships/slide" Target="slides/slide209.xml"/><Relationship Id="rId233" Type="http://schemas.openxmlformats.org/officeDocument/2006/relationships/slide" Target="slides/slide230.xml"/><Relationship Id="rId254" Type="http://schemas.openxmlformats.org/officeDocument/2006/relationships/slide" Target="slides/slide25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275" Type="http://schemas.openxmlformats.org/officeDocument/2006/relationships/slide" Target="slides/slide272.xml"/><Relationship Id="rId296" Type="http://schemas.openxmlformats.org/officeDocument/2006/relationships/font" Target="fonts/font10.fntdata"/><Relationship Id="rId300" Type="http://schemas.openxmlformats.org/officeDocument/2006/relationships/font" Target="fonts/font14.fntdata"/><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openxmlformats.org/officeDocument/2006/relationships/slide" Target="slides/slide195.xml"/><Relationship Id="rId321" Type="http://schemas.openxmlformats.org/officeDocument/2006/relationships/font" Target="fonts/font35.fntdata"/><Relationship Id="rId202" Type="http://schemas.openxmlformats.org/officeDocument/2006/relationships/slide" Target="slides/slide199.xml"/><Relationship Id="rId223" Type="http://schemas.openxmlformats.org/officeDocument/2006/relationships/slide" Target="slides/slide220.xml"/><Relationship Id="rId244" Type="http://schemas.openxmlformats.org/officeDocument/2006/relationships/slide" Target="slides/slide241.xml"/><Relationship Id="rId18" Type="http://schemas.openxmlformats.org/officeDocument/2006/relationships/slide" Target="slides/slide15.xml"/><Relationship Id="rId39" Type="http://schemas.openxmlformats.org/officeDocument/2006/relationships/slide" Target="slides/slide36.xml"/><Relationship Id="rId265" Type="http://schemas.openxmlformats.org/officeDocument/2006/relationships/slide" Target="slides/slide262.xml"/><Relationship Id="rId286" Type="http://schemas.openxmlformats.org/officeDocument/2006/relationships/notesMaster" Target="notesMasters/notesMaster1.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 Id="rId311" Type="http://schemas.openxmlformats.org/officeDocument/2006/relationships/font" Target="fonts/font25.fntdata"/><Relationship Id="rId71" Type="http://schemas.openxmlformats.org/officeDocument/2006/relationships/slide" Target="slides/slide68.xml"/><Relationship Id="rId92" Type="http://schemas.openxmlformats.org/officeDocument/2006/relationships/slide" Target="slides/slide89.xml"/><Relationship Id="rId213" Type="http://schemas.openxmlformats.org/officeDocument/2006/relationships/slide" Target="slides/slide210.xml"/><Relationship Id="rId234" Type="http://schemas.openxmlformats.org/officeDocument/2006/relationships/slide" Target="slides/slide231.xml"/><Relationship Id="rId2" Type="http://schemas.openxmlformats.org/officeDocument/2006/relationships/slideMaster" Target="slideMasters/slideMaster2.xml"/><Relationship Id="rId29" Type="http://schemas.openxmlformats.org/officeDocument/2006/relationships/slide" Target="slides/slide26.xml"/><Relationship Id="rId255" Type="http://schemas.openxmlformats.org/officeDocument/2006/relationships/slide" Target="slides/slide252.xml"/><Relationship Id="rId276" Type="http://schemas.openxmlformats.org/officeDocument/2006/relationships/slide" Target="slides/slide273.xml"/><Relationship Id="rId297" Type="http://schemas.openxmlformats.org/officeDocument/2006/relationships/font" Target="fonts/font11.fntdata"/><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301" Type="http://schemas.openxmlformats.org/officeDocument/2006/relationships/font" Target="fonts/font15.fntdata"/><Relationship Id="rId322" Type="http://schemas.openxmlformats.org/officeDocument/2006/relationships/font" Target="fonts/font36.fntdata"/><Relationship Id="rId61" Type="http://schemas.openxmlformats.org/officeDocument/2006/relationships/slide" Target="slides/slide58.xml"/><Relationship Id="rId82" Type="http://schemas.openxmlformats.org/officeDocument/2006/relationships/slide" Target="slides/slide79.xml"/><Relationship Id="rId199" Type="http://schemas.openxmlformats.org/officeDocument/2006/relationships/slide" Target="slides/slide196.xml"/><Relationship Id="rId203" Type="http://schemas.openxmlformats.org/officeDocument/2006/relationships/slide" Target="slides/slide200.xml"/><Relationship Id="rId19" Type="http://schemas.openxmlformats.org/officeDocument/2006/relationships/slide" Target="slides/slide16.xml"/><Relationship Id="rId224" Type="http://schemas.openxmlformats.org/officeDocument/2006/relationships/slide" Target="slides/slide221.xml"/><Relationship Id="rId245" Type="http://schemas.openxmlformats.org/officeDocument/2006/relationships/slide" Target="slides/slide242.xml"/><Relationship Id="rId266" Type="http://schemas.openxmlformats.org/officeDocument/2006/relationships/slide" Target="slides/slide263.xml"/><Relationship Id="rId287" Type="http://schemas.openxmlformats.org/officeDocument/2006/relationships/font" Target="fonts/font1.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Short-Sentences</c:v>
                </c:pt>
              </c:strCache>
            </c:strRef>
          </c:tx>
          <c:invertIfNegative val="0"/>
          <c:cat>
            <c:strRef>
              <c:f>Sheet1!$A$2:$A$8</c:f>
              <c:strCache>
                <c:ptCount val="7"/>
                <c:pt idx="0">
                  <c:v>CR-EN-BASIC</c:v>
                </c:pt>
                <c:pt idx="1">
                  <c:v>CR-EN-MOD</c:v>
                </c:pt>
                <c:pt idx="2">
                  <c:v>CR-EN-COMBO</c:v>
                </c:pt>
                <c:pt idx="3">
                  <c:v>CR-EN-BACKOFF-1</c:v>
                </c:pt>
                <c:pt idx="4">
                  <c:v>CR-EN-BACKOFF-2</c:v>
                </c:pt>
                <c:pt idx="5">
                  <c:v>CR-EN-BACKOFF-3</c:v>
                </c:pt>
                <c:pt idx="6">
                  <c:v>CR-EN-BACKOFF-4</c:v>
                </c:pt>
              </c:strCache>
            </c:strRef>
          </c:cat>
          <c:val>
            <c:numRef>
              <c:f>Sheet1!$B$2:$B$8</c:f>
              <c:numCache>
                <c:formatCode>General</c:formatCode>
                <c:ptCount val="7"/>
                <c:pt idx="0">
                  <c:v>22.130000000000003</c:v>
                </c:pt>
                <c:pt idx="1">
                  <c:v>20.439999999999998</c:v>
                </c:pt>
                <c:pt idx="2">
                  <c:v>22.74</c:v>
                </c:pt>
                <c:pt idx="3">
                  <c:v>23.69</c:v>
                </c:pt>
                <c:pt idx="4">
                  <c:v>23.69</c:v>
                </c:pt>
                <c:pt idx="5">
                  <c:v>23.58</c:v>
                </c:pt>
                <c:pt idx="6">
                  <c:v>24.9</c:v>
                </c:pt>
              </c:numCache>
            </c:numRef>
          </c:val>
          <c:extLst>
            <c:ext xmlns:c16="http://schemas.microsoft.com/office/drawing/2014/chart" uri="{C3380CC4-5D6E-409C-BE32-E72D297353CC}">
              <c16:uniqueId val="{00000000-7926-4E2D-8BC5-3725FA15D3EC}"/>
            </c:ext>
          </c:extLst>
        </c:ser>
        <c:ser>
          <c:idx val="1"/>
          <c:order val="1"/>
          <c:tx>
            <c:strRef>
              <c:f>Sheet1!$C$1</c:f>
              <c:strCache>
                <c:ptCount val="1"/>
                <c:pt idx="0">
                  <c:v>Long Sentences</c:v>
                </c:pt>
              </c:strCache>
            </c:strRef>
          </c:tx>
          <c:invertIfNegative val="0"/>
          <c:cat>
            <c:strRef>
              <c:f>Sheet1!$A$2:$A$8</c:f>
              <c:strCache>
                <c:ptCount val="7"/>
                <c:pt idx="0">
                  <c:v>CR-EN-BASIC</c:v>
                </c:pt>
                <c:pt idx="1">
                  <c:v>CR-EN-MOD</c:v>
                </c:pt>
                <c:pt idx="2">
                  <c:v>CR-EN-COMBO</c:v>
                </c:pt>
                <c:pt idx="3">
                  <c:v>CR-EN-BACKOFF-1</c:v>
                </c:pt>
                <c:pt idx="4">
                  <c:v>CR-EN-BACKOFF-2</c:v>
                </c:pt>
                <c:pt idx="5">
                  <c:v>CR-EN-BACKOFF-3</c:v>
                </c:pt>
                <c:pt idx="6">
                  <c:v>CR-EN-BACKOFF-4</c:v>
                </c:pt>
              </c:strCache>
            </c:strRef>
          </c:cat>
          <c:val>
            <c:numRef>
              <c:f>Sheet1!$C$2:$C$8</c:f>
              <c:numCache>
                <c:formatCode>General</c:formatCode>
                <c:ptCount val="7"/>
                <c:pt idx="0">
                  <c:v>21.610000000000003</c:v>
                </c:pt>
                <c:pt idx="1">
                  <c:v>18.37</c:v>
                </c:pt>
                <c:pt idx="2">
                  <c:v>21.66</c:v>
                </c:pt>
                <c:pt idx="3">
                  <c:v>22.2</c:v>
                </c:pt>
                <c:pt idx="4">
                  <c:v>22.2</c:v>
                </c:pt>
                <c:pt idx="5">
                  <c:v>21.59</c:v>
                </c:pt>
                <c:pt idx="6">
                  <c:v>21.36</c:v>
                </c:pt>
              </c:numCache>
            </c:numRef>
          </c:val>
          <c:extLst>
            <c:ext xmlns:c16="http://schemas.microsoft.com/office/drawing/2014/chart" uri="{C3380CC4-5D6E-409C-BE32-E72D297353CC}">
              <c16:uniqueId val="{00000001-7926-4E2D-8BC5-3725FA15D3EC}"/>
            </c:ext>
          </c:extLst>
        </c:ser>
        <c:dLbls>
          <c:showLegendKey val="0"/>
          <c:showVal val="0"/>
          <c:showCatName val="0"/>
          <c:showSerName val="0"/>
          <c:showPercent val="0"/>
          <c:showBubbleSize val="0"/>
        </c:dLbls>
        <c:gapWidth val="150"/>
        <c:axId val="267859456"/>
        <c:axId val="261867776"/>
      </c:barChart>
      <c:catAx>
        <c:axId val="267859456"/>
        <c:scaling>
          <c:orientation val="minMax"/>
        </c:scaling>
        <c:delete val="0"/>
        <c:axPos val="b"/>
        <c:numFmt formatCode="General" sourceLinked="0"/>
        <c:majorTickMark val="out"/>
        <c:minorTickMark val="none"/>
        <c:tickLblPos val="nextTo"/>
        <c:crossAx val="261867776"/>
        <c:crosses val="autoZero"/>
        <c:auto val="1"/>
        <c:lblAlgn val="ctr"/>
        <c:lblOffset val="100"/>
        <c:noMultiLvlLbl val="0"/>
      </c:catAx>
      <c:valAx>
        <c:axId val="261867776"/>
        <c:scaling>
          <c:orientation val="minMax"/>
        </c:scaling>
        <c:delete val="0"/>
        <c:axPos val="l"/>
        <c:majorGridlines/>
        <c:title>
          <c:tx>
            <c:rich>
              <a:bodyPr rot="0" vert="wordArtVert"/>
              <a:lstStyle/>
              <a:p>
                <a:pPr>
                  <a:defRPr/>
                </a:pPr>
                <a:r>
                  <a:rPr lang="en-IN"/>
                  <a:t>BLEU</a:t>
                </a:r>
              </a:p>
            </c:rich>
          </c:tx>
          <c:overlay val="0"/>
        </c:title>
        <c:numFmt formatCode="General" sourceLinked="1"/>
        <c:majorTickMark val="out"/>
        <c:minorTickMark val="none"/>
        <c:tickLblPos val="nextTo"/>
        <c:crossAx val="267859456"/>
        <c:crosses val="autoZero"/>
        <c:crossBetween val="between"/>
      </c:valAx>
      <c:dTable>
        <c:showHorzBorder val="1"/>
        <c:showVertBorder val="1"/>
        <c:showOutline val="1"/>
        <c:showKeys val="1"/>
        <c:txPr>
          <a:bodyPr/>
          <a:lstStyle/>
          <a:p>
            <a:pPr rtl="0">
              <a:defRPr sz="1400"/>
            </a:pPr>
            <a:endParaRPr lang="en-US"/>
          </a:p>
        </c:txPr>
      </c:dTable>
    </c:plotArea>
    <c:plotVisOnly val="1"/>
    <c:dispBlanksAs val="gap"/>
    <c:showDLblsOverMax val="0"/>
  </c:chart>
  <c:txPr>
    <a:bodyPr/>
    <a:lstStyle/>
    <a:p>
      <a:pPr>
        <a:defRPr sz="11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6161783215759741"/>
          <c:y val="2.053221577835844E-2"/>
          <c:w val="0.60817770687585981"/>
          <c:h val="0.60293101793757786"/>
        </c:manualLayout>
      </c:layout>
      <c:lineChart>
        <c:grouping val="standard"/>
        <c:varyColors val="0"/>
        <c:ser>
          <c:idx val="0"/>
          <c:order val="0"/>
          <c:tx>
            <c:strRef>
              <c:f>Sheet1!$B$1</c:f>
              <c:strCache>
                <c:ptCount val="1"/>
                <c:pt idx="0">
                  <c:v>DIRECT_l </c:v>
                </c:pt>
              </c:strCache>
            </c:strRef>
          </c:tx>
          <c:cat>
            <c:strRef>
              <c:f>Sheet1!$A$2:$A$8</c:f>
              <c:strCache>
                <c:ptCount val="7"/>
                <c:pt idx="0">
                  <c:v>l=1k</c:v>
                </c:pt>
                <c:pt idx="1">
                  <c:v>l=2k</c:v>
                </c:pt>
                <c:pt idx="2">
                  <c:v>l=3k</c:v>
                </c:pt>
                <c:pt idx="3">
                  <c:v>l=4k</c:v>
                </c:pt>
                <c:pt idx="4">
                  <c:v>l=5k</c:v>
                </c:pt>
                <c:pt idx="5">
                  <c:v>l=6k</c:v>
                </c:pt>
                <c:pt idx="6">
                  <c:v>l=7k</c:v>
                </c:pt>
              </c:strCache>
            </c:strRef>
          </c:cat>
          <c:val>
            <c:numRef>
              <c:f>Sheet1!$B$2:$B$8</c:f>
              <c:numCache>
                <c:formatCode>General</c:formatCode>
                <c:ptCount val="7"/>
                <c:pt idx="0">
                  <c:v>8.8600000000000012</c:v>
                </c:pt>
                <c:pt idx="1">
                  <c:v>11.39</c:v>
                </c:pt>
                <c:pt idx="2">
                  <c:v>13.78</c:v>
                </c:pt>
                <c:pt idx="3">
                  <c:v>15.62</c:v>
                </c:pt>
                <c:pt idx="4">
                  <c:v>16.779999999999998</c:v>
                </c:pt>
                <c:pt idx="5">
                  <c:v>18.03</c:v>
                </c:pt>
                <c:pt idx="6">
                  <c:v>19.02</c:v>
                </c:pt>
              </c:numCache>
            </c:numRef>
          </c:val>
          <c:smooth val="0"/>
          <c:extLst>
            <c:ext xmlns:c16="http://schemas.microsoft.com/office/drawing/2014/chart" uri="{C3380CC4-5D6E-409C-BE32-E72D297353CC}">
              <c16:uniqueId val="{00000000-5D56-4407-BF4D-19B5373CF951}"/>
            </c:ext>
          </c:extLst>
        </c:ser>
        <c:ser>
          <c:idx val="1"/>
          <c:order val="1"/>
          <c:tx>
            <c:strRef>
              <c:f>Sheet1!$C$1</c:f>
              <c:strCache>
                <c:ptCount val="1"/>
                <c:pt idx="0">
                  <c:v>DIRECT_l+BRIDGE_BN</c:v>
                </c:pt>
              </c:strCache>
            </c:strRef>
          </c:tx>
          <c:cat>
            <c:strRef>
              <c:f>Sheet1!$A$2:$A$8</c:f>
              <c:strCache>
                <c:ptCount val="7"/>
                <c:pt idx="0">
                  <c:v>l=1k</c:v>
                </c:pt>
                <c:pt idx="1">
                  <c:v>l=2k</c:v>
                </c:pt>
                <c:pt idx="2">
                  <c:v>l=3k</c:v>
                </c:pt>
                <c:pt idx="3">
                  <c:v>l=4k</c:v>
                </c:pt>
                <c:pt idx="4">
                  <c:v>l=5k</c:v>
                </c:pt>
                <c:pt idx="5">
                  <c:v>l=6k</c:v>
                </c:pt>
                <c:pt idx="6">
                  <c:v>l=7k</c:v>
                </c:pt>
              </c:strCache>
            </c:strRef>
          </c:cat>
          <c:val>
            <c:numRef>
              <c:f>Sheet1!$C$2:$C$8</c:f>
              <c:numCache>
                <c:formatCode>General</c:formatCode>
                <c:ptCount val="7"/>
                <c:pt idx="0">
                  <c:v>14.34</c:v>
                </c:pt>
                <c:pt idx="1">
                  <c:v>16.510000000000005</c:v>
                </c:pt>
                <c:pt idx="2">
                  <c:v>17.87</c:v>
                </c:pt>
                <c:pt idx="3">
                  <c:v>18.72</c:v>
                </c:pt>
                <c:pt idx="4">
                  <c:v>19.79</c:v>
                </c:pt>
                <c:pt idx="5">
                  <c:v>20.45</c:v>
                </c:pt>
                <c:pt idx="6">
                  <c:v>21.14</c:v>
                </c:pt>
              </c:numCache>
            </c:numRef>
          </c:val>
          <c:smooth val="0"/>
          <c:extLst>
            <c:ext xmlns:c16="http://schemas.microsoft.com/office/drawing/2014/chart" uri="{C3380CC4-5D6E-409C-BE32-E72D297353CC}">
              <c16:uniqueId val="{00000001-5D56-4407-BF4D-19B5373CF951}"/>
            </c:ext>
          </c:extLst>
        </c:ser>
        <c:ser>
          <c:idx val="2"/>
          <c:order val="2"/>
          <c:tx>
            <c:strRef>
              <c:f>Sheet1!$D$1</c:f>
              <c:strCache>
                <c:ptCount val="1"/>
                <c:pt idx="0">
                  <c:v>DIRECT_l+BRIDGE_GU</c:v>
                </c:pt>
              </c:strCache>
            </c:strRef>
          </c:tx>
          <c:cat>
            <c:strRef>
              <c:f>Sheet1!$A$2:$A$8</c:f>
              <c:strCache>
                <c:ptCount val="7"/>
                <c:pt idx="0">
                  <c:v>l=1k</c:v>
                </c:pt>
                <c:pt idx="1">
                  <c:v>l=2k</c:v>
                </c:pt>
                <c:pt idx="2">
                  <c:v>l=3k</c:v>
                </c:pt>
                <c:pt idx="3">
                  <c:v>l=4k</c:v>
                </c:pt>
                <c:pt idx="4">
                  <c:v>l=5k</c:v>
                </c:pt>
                <c:pt idx="5">
                  <c:v>l=6k</c:v>
                </c:pt>
                <c:pt idx="6">
                  <c:v>l=7k</c:v>
                </c:pt>
              </c:strCache>
            </c:strRef>
          </c:cat>
          <c:val>
            <c:numRef>
              <c:f>Sheet1!$D$2:$D$8</c:f>
              <c:numCache>
                <c:formatCode>General</c:formatCode>
                <c:ptCount val="7"/>
                <c:pt idx="0">
                  <c:v>13.91</c:v>
                </c:pt>
                <c:pt idx="1">
                  <c:v>16.149999999999999</c:v>
                </c:pt>
                <c:pt idx="2">
                  <c:v>17.38</c:v>
                </c:pt>
                <c:pt idx="3">
                  <c:v>18.77</c:v>
                </c:pt>
                <c:pt idx="4">
                  <c:v>19.649999999999999</c:v>
                </c:pt>
                <c:pt idx="5">
                  <c:v>20.459999999999997</c:v>
                </c:pt>
                <c:pt idx="6">
                  <c:v>21.17</c:v>
                </c:pt>
              </c:numCache>
            </c:numRef>
          </c:val>
          <c:smooth val="0"/>
          <c:extLst>
            <c:ext xmlns:c16="http://schemas.microsoft.com/office/drawing/2014/chart" uri="{C3380CC4-5D6E-409C-BE32-E72D297353CC}">
              <c16:uniqueId val="{00000002-5D56-4407-BF4D-19B5373CF951}"/>
            </c:ext>
          </c:extLst>
        </c:ser>
        <c:ser>
          <c:idx val="3"/>
          <c:order val="3"/>
          <c:tx>
            <c:strRef>
              <c:f>Sheet1!$E$1</c:f>
              <c:strCache>
                <c:ptCount val="1"/>
                <c:pt idx="0">
                  <c:v>DIRECT_l+BRIDGE_KK</c:v>
                </c:pt>
              </c:strCache>
            </c:strRef>
          </c:tx>
          <c:cat>
            <c:strRef>
              <c:f>Sheet1!$A$2:$A$8</c:f>
              <c:strCache>
                <c:ptCount val="7"/>
                <c:pt idx="0">
                  <c:v>l=1k</c:v>
                </c:pt>
                <c:pt idx="1">
                  <c:v>l=2k</c:v>
                </c:pt>
                <c:pt idx="2">
                  <c:v>l=3k</c:v>
                </c:pt>
                <c:pt idx="3">
                  <c:v>l=4k</c:v>
                </c:pt>
                <c:pt idx="4">
                  <c:v>l=5k</c:v>
                </c:pt>
                <c:pt idx="5">
                  <c:v>l=6k</c:v>
                </c:pt>
                <c:pt idx="6">
                  <c:v>l=7k</c:v>
                </c:pt>
              </c:strCache>
            </c:strRef>
          </c:cat>
          <c:val>
            <c:numRef>
              <c:f>Sheet1!$E$2:$E$8</c:f>
              <c:numCache>
                <c:formatCode>General</c:formatCode>
                <c:ptCount val="7"/>
                <c:pt idx="0">
                  <c:v>13.68</c:v>
                </c:pt>
                <c:pt idx="1">
                  <c:v>15.88</c:v>
                </c:pt>
                <c:pt idx="2">
                  <c:v>17.3</c:v>
                </c:pt>
                <c:pt idx="3">
                  <c:v>18.329999999999995</c:v>
                </c:pt>
                <c:pt idx="4">
                  <c:v>19.21</c:v>
                </c:pt>
                <c:pt idx="5">
                  <c:v>20.100000000000001</c:v>
                </c:pt>
                <c:pt idx="6">
                  <c:v>20.51</c:v>
                </c:pt>
              </c:numCache>
            </c:numRef>
          </c:val>
          <c:smooth val="0"/>
          <c:extLst>
            <c:ext xmlns:c16="http://schemas.microsoft.com/office/drawing/2014/chart" uri="{C3380CC4-5D6E-409C-BE32-E72D297353CC}">
              <c16:uniqueId val="{00000003-5D56-4407-BF4D-19B5373CF951}"/>
            </c:ext>
          </c:extLst>
        </c:ser>
        <c:ser>
          <c:idx val="4"/>
          <c:order val="4"/>
          <c:tx>
            <c:strRef>
              <c:f>Sheet1!$F$1</c:f>
              <c:strCache>
                <c:ptCount val="1"/>
                <c:pt idx="0">
                  <c:v>DIRECT_l+BRIDGE_ML</c:v>
                </c:pt>
              </c:strCache>
            </c:strRef>
          </c:tx>
          <c:cat>
            <c:strRef>
              <c:f>Sheet1!$A$2:$A$8</c:f>
              <c:strCache>
                <c:ptCount val="7"/>
                <c:pt idx="0">
                  <c:v>l=1k</c:v>
                </c:pt>
                <c:pt idx="1">
                  <c:v>l=2k</c:v>
                </c:pt>
                <c:pt idx="2">
                  <c:v>l=3k</c:v>
                </c:pt>
                <c:pt idx="3">
                  <c:v>l=4k</c:v>
                </c:pt>
                <c:pt idx="4">
                  <c:v>l=5k</c:v>
                </c:pt>
                <c:pt idx="5">
                  <c:v>l=6k</c:v>
                </c:pt>
                <c:pt idx="6">
                  <c:v>l=7k</c:v>
                </c:pt>
              </c:strCache>
            </c:strRef>
          </c:cat>
          <c:val>
            <c:numRef>
              <c:f>Sheet1!$F$2:$F$8</c:f>
              <c:numCache>
                <c:formatCode>General</c:formatCode>
                <c:ptCount val="7"/>
                <c:pt idx="0">
                  <c:v>11.219999999999999</c:v>
                </c:pt>
                <c:pt idx="1">
                  <c:v>13.04</c:v>
                </c:pt>
                <c:pt idx="2">
                  <c:v>14.709999999999999</c:v>
                </c:pt>
                <c:pt idx="3">
                  <c:v>15.91</c:v>
                </c:pt>
                <c:pt idx="4">
                  <c:v>17.02</c:v>
                </c:pt>
                <c:pt idx="5">
                  <c:v>17.760000000000002</c:v>
                </c:pt>
                <c:pt idx="6">
                  <c:v>18.72</c:v>
                </c:pt>
              </c:numCache>
            </c:numRef>
          </c:val>
          <c:smooth val="0"/>
          <c:extLst>
            <c:ext xmlns:c16="http://schemas.microsoft.com/office/drawing/2014/chart" uri="{C3380CC4-5D6E-409C-BE32-E72D297353CC}">
              <c16:uniqueId val="{00000004-5D56-4407-BF4D-19B5373CF951}"/>
            </c:ext>
          </c:extLst>
        </c:ser>
        <c:ser>
          <c:idx val="5"/>
          <c:order val="5"/>
          <c:tx>
            <c:strRef>
              <c:f>Sheet1!$G$1</c:f>
              <c:strCache>
                <c:ptCount val="1"/>
                <c:pt idx="0">
                  <c:v>DIRECT_l+BRIDGE_MA</c:v>
                </c:pt>
              </c:strCache>
            </c:strRef>
          </c:tx>
          <c:cat>
            <c:strRef>
              <c:f>Sheet1!$A$2:$A$8</c:f>
              <c:strCache>
                <c:ptCount val="7"/>
                <c:pt idx="0">
                  <c:v>l=1k</c:v>
                </c:pt>
                <c:pt idx="1">
                  <c:v>l=2k</c:v>
                </c:pt>
                <c:pt idx="2">
                  <c:v>l=3k</c:v>
                </c:pt>
                <c:pt idx="3">
                  <c:v>l=4k</c:v>
                </c:pt>
                <c:pt idx="4">
                  <c:v>l=5k</c:v>
                </c:pt>
                <c:pt idx="5">
                  <c:v>l=6k</c:v>
                </c:pt>
                <c:pt idx="6">
                  <c:v>l=7k</c:v>
                </c:pt>
              </c:strCache>
            </c:strRef>
          </c:cat>
          <c:val>
            <c:numRef>
              <c:f>Sheet1!$G$2:$G$8</c:f>
              <c:numCache>
                <c:formatCode>General</c:formatCode>
                <c:ptCount val="7"/>
                <c:pt idx="0">
                  <c:v>13.3</c:v>
                </c:pt>
                <c:pt idx="1">
                  <c:v>15.27</c:v>
                </c:pt>
                <c:pt idx="2">
                  <c:v>16.71</c:v>
                </c:pt>
                <c:pt idx="3">
                  <c:v>18.130000000000003</c:v>
                </c:pt>
                <c:pt idx="4">
                  <c:v>18.899999999999999</c:v>
                </c:pt>
                <c:pt idx="5">
                  <c:v>19.489999999999991</c:v>
                </c:pt>
                <c:pt idx="6">
                  <c:v>20.07</c:v>
                </c:pt>
              </c:numCache>
            </c:numRef>
          </c:val>
          <c:smooth val="0"/>
          <c:extLst>
            <c:ext xmlns:c16="http://schemas.microsoft.com/office/drawing/2014/chart" uri="{C3380CC4-5D6E-409C-BE32-E72D297353CC}">
              <c16:uniqueId val="{00000005-5D56-4407-BF4D-19B5373CF951}"/>
            </c:ext>
          </c:extLst>
        </c:ser>
        <c:ser>
          <c:idx val="6"/>
          <c:order val="6"/>
          <c:tx>
            <c:strRef>
              <c:f>Sheet1!$H$1</c:f>
              <c:strCache>
                <c:ptCount val="1"/>
                <c:pt idx="0">
                  <c:v>DIRECT_l+BRIDGE_PU</c:v>
                </c:pt>
              </c:strCache>
            </c:strRef>
          </c:tx>
          <c:cat>
            <c:strRef>
              <c:f>Sheet1!$A$2:$A$8</c:f>
              <c:strCache>
                <c:ptCount val="7"/>
                <c:pt idx="0">
                  <c:v>l=1k</c:v>
                </c:pt>
                <c:pt idx="1">
                  <c:v>l=2k</c:v>
                </c:pt>
                <c:pt idx="2">
                  <c:v>l=3k</c:v>
                </c:pt>
                <c:pt idx="3">
                  <c:v>l=4k</c:v>
                </c:pt>
                <c:pt idx="4">
                  <c:v>l=5k</c:v>
                </c:pt>
                <c:pt idx="5">
                  <c:v>l=6k</c:v>
                </c:pt>
                <c:pt idx="6">
                  <c:v>l=7k</c:v>
                </c:pt>
              </c:strCache>
            </c:strRef>
          </c:cat>
          <c:val>
            <c:numRef>
              <c:f>Sheet1!$H$2:$H$8</c:f>
              <c:numCache>
                <c:formatCode>General</c:formatCode>
                <c:ptCount val="7"/>
                <c:pt idx="0">
                  <c:v>15.629999999999999</c:v>
                </c:pt>
                <c:pt idx="1">
                  <c:v>17.62</c:v>
                </c:pt>
                <c:pt idx="2">
                  <c:v>18.77</c:v>
                </c:pt>
                <c:pt idx="3">
                  <c:v>19.88</c:v>
                </c:pt>
                <c:pt idx="4">
                  <c:v>20.759999999999998</c:v>
                </c:pt>
                <c:pt idx="5">
                  <c:v>21.53</c:v>
                </c:pt>
                <c:pt idx="6">
                  <c:v>22.01</c:v>
                </c:pt>
              </c:numCache>
            </c:numRef>
          </c:val>
          <c:smooth val="0"/>
          <c:extLst>
            <c:ext xmlns:c16="http://schemas.microsoft.com/office/drawing/2014/chart" uri="{C3380CC4-5D6E-409C-BE32-E72D297353CC}">
              <c16:uniqueId val="{00000006-5D56-4407-BF4D-19B5373CF951}"/>
            </c:ext>
          </c:extLst>
        </c:ser>
        <c:ser>
          <c:idx val="7"/>
          <c:order val="7"/>
          <c:tx>
            <c:strRef>
              <c:f>Sheet1!$I$1</c:f>
              <c:strCache>
                <c:ptCount val="1"/>
                <c:pt idx="0">
                  <c:v>DIRECT_l+BRIDGE_TA</c:v>
                </c:pt>
              </c:strCache>
            </c:strRef>
          </c:tx>
          <c:cat>
            <c:strRef>
              <c:f>Sheet1!$A$2:$A$8</c:f>
              <c:strCache>
                <c:ptCount val="7"/>
                <c:pt idx="0">
                  <c:v>l=1k</c:v>
                </c:pt>
                <c:pt idx="1">
                  <c:v>l=2k</c:v>
                </c:pt>
                <c:pt idx="2">
                  <c:v>l=3k</c:v>
                </c:pt>
                <c:pt idx="3">
                  <c:v>l=4k</c:v>
                </c:pt>
                <c:pt idx="4">
                  <c:v>l=5k</c:v>
                </c:pt>
                <c:pt idx="5">
                  <c:v>l=6k</c:v>
                </c:pt>
                <c:pt idx="6">
                  <c:v>l=7k</c:v>
                </c:pt>
              </c:strCache>
            </c:strRef>
          </c:cat>
          <c:val>
            <c:numRef>
              <c:f>Sheet1!$I$2:$I$8</c:f>
              <c:numCache>
                <c:formatCode>General</c:formatCode>
                <c:ptCount val="7"/>
                <c:pt idx="0">
                  <c:v>12.360000000000001</c:v>
                </c:pt>
                <c:pt idx="1">
                  <c:v>14.09</c:v>
                </c:pt>
                <c:pt idx="2">
                  <c:v>15.729999999999999</c:v>
                </c:pt>
                <c:pt idx="3">
                  <c:v>16.97</c:v>
                </c:pt>
                <c:pt idx="4">
                  <c:v>17.77</c:v>
                </c:pt>
                <c:pt idx="5">
                  <c:v>18.23</c:v>
                </c:pt>
                <c:pt idx="6">
                  <c:v>18.850000000000001</c:v>
                </c:pt>
              </c:numCache>
            </c:numRef>
          </c:val>
          <c:smooth val="0"/>
          <c:extLst>
            <c:ext xmlns:c16="http://schemas.microsoft.com/office/drawing/2014/chart" uri="{C3380CC4-5D6E-409C-BE32-E72D297353CC}">
              <c16:uniqueId val="{00000007-5D56-4407-BF4D-19B5373CF951}"/>
            </c:ext>
          </c:extLst>
        </c:ser>
        <c:ser>
          <c:idx val="8"/>
          <c:order val="8"/>
          <c:tx>
            <c:strRef>
              <c:f>Sheet1!$J$1</c:f>
              <c:strCache>
                <c:ptCount val="1"/>
                <c:pt idx="0">
                  <c:v>DIRECT_l+BRIDGE_TE</c:v>
                </c:pt>
              </c:strCache>
            </c:strRef>
          </c:tx>
          <c:cat>
            <c:strRef>
              <c:f>Sheet1!$A$2:$A$8</c:f>
              <c:strCache>
                <c:ptCount val="7"/>
                <c:pt idx="0">
                  <c:v>l=1k</c:v>
                </c:pt>
                <c:pt idx="1">
                  <c:v>l=2k</c:v>
                </c:pt>
                <c:pt idx="2">
                  <c:v>l=3k</c:v>
                </c:pt>
                <c:pt idx="3">
                  <c:v>l=4k</c:v>
                </c:pt>
                <c:pt idx="4">
                  <c:v>l=5k</c:v>
                </c:pt>
                <c:pt idx="5">
                  <c:v>l=6k</c:v>
                </c:pt>
                <c:pt idx="6">
                  <c:v>l=7k</c:v>
                </c:pt>
              </c:strCache>
            </c:strRef>
          </c:cat>
          <c:val>
            <c:numRef>
              <c:f>Sheet1!$J$2:$J$8</c:f>
              <c:numCache>
                <c:formatCode>General</c:formatCode>
                <c:ptCount val="7"/>
                <c:pt idx="0">
                  <c:v>12.57</c:v>
                </c:pt>
                <c:pt idx="1">
                  <c:v>14.47</c:v>
                </c:pt>
                <c:pt idx="2">
                  <c:v>16.09</c:v>
                </c:pt>
                <c:pt idx="3">
                  <c:v>17.279999999999998</c:v>
                </c:pt>
                <c:pt idx="4">
                  <c:v>18.55</c:v>
                </c:pt>
                <c:pt idx="5">
                  <c:v>19.239999999999995</c:v>
                </c:pt>
                <c:pt idx="6">
                  <c:v>19.809999999999999</c:v>
                </c:pt>
              </c:numCache>
            </c:numRef>
          </c:val>
          <c:smooth val="0"/>
          <c:extLst>
            <c:ext xmlns:c16="http://schemas.microsoft.com/office/drawing/2014/chart" uri="{C3380CC4-5D6E-409C-BE32-E72D297353CC}">
              <c16:uniqueId val="{00000008-5D56-4407-BF4D-19B5373CF951}"/>
            </c:ext>
          </c:extLst>
        </c:ser>
        <c:ser>
          <c:idx val="9"/>
          <c:order val="9"/>
          <c:tx>
            <c:strRef>
              <c:f>Sheet1!$K$1</c:f>
              <c:strCache>
                <c:ptCount val="1"/>
                <c:pt idx="0">
                  <c:v>DIRECT_l+BRIDGE_UR</c:v>
                </c:pt>
              </c:strCache>
            </c:strRef>
          </c:tx>
          <c:cat>
            <c:strRef>
              <c:f>Sheet1!$A$2:$A$8</c:f>
              <c:strCache>
                <c:ptCount val="7"/>
                <c:pt idx="0">
                  <c:v>l=1k</c:v>
                </c:pt>
                <c:pt idx="1">
                  <c:v>l=2k</c:v>
                </c:pt>
                <c:pt idx="2">
                  <c:v>l=3k</c:v>
                </c:pt>
                <c:pt idx="3">
                  <c:v>l=4k</c:v>
                </c:pt>
                <c:pt idx="4">
                  <c:v>l=5k</c:v>
                </c:pt>
                <c:pt idx="5">
                  <c:v>l=6k</c:v>
                </c:pt>
                <c:pt idx="6">
                  <c:v>l=7k</c:v>
                </c:pt>
              </c:strCache>
            </c:strRef>
          </c:cat>
          <c:val>
            <c:numRef>
              <c:f>Sheet1!$K$2:$K$8</c:f>
              <c:numCache>
                <c:formatCode>General</c:formatCode>
                <c:ptCount val="7"/>
                <c:pt idx="0">
                  <c:v>15.34</c:v>
                </c:pt>
                <c:pt idx="1">
                  <c:v>17.37</c:v>
                </c:pt>
                <c:pt idx="2">
                  <c:v>18.36</c:v>
                </c:pt>
                <c:pt idx="3">
                  <c:v>19.350000000000001</c:v>
                </c:pt>
                <c:pt idx="4">
                  <c:v>20.459999999999997</c:v>
                </c:pt>
                <c:pt idx="5">
                  <c:v>21.14</c:v>
                </c:pt>
                <c:pt idx="6">
                  <c:v>21.35</c:v>
                </c:pt>
              </c:numCache>
            </c:numRef>
          </c:val>
          <c:smooth val="0"/>
          <c:extLst>
            <c:ext xmlns:c16="http://schemas.microsoft.com/office/drawing/2014/chart" uri="{C3380CC4-5D6E-409C-BE32-E72D297353CC}">
              <c16:uniqueId val="{00000009-5D56-4407-BF4D-19B5373CF951}"/>
            </c:ext>
          </c:extLst>
        </c:ser>
        <c:ser>
          <c:idx val="10"/>
          <c:order val="10"/>
          <c:tx>
            <c:strRef>
              <c:f>Sheet1!$L$1</c:f>
              <c:strCache>
                <c:ptCount val="1"/>
                <c:pt idx="0">
                  <c:v>DIRECT_l+BRIDGE_PU_UR</c:v>
                </c:pt>
              </c:strCache>
            </c:strRef>
          </c:tx>
          <c:cat>
            <c:strRef>
              <c:f>Sheet1!$A$2:$A$8</c:f>
              <c:strCache>
                <c:ptCount val="7"/>
                <c:pt idx="0">
                  <c:v>l=1k</c:v>
                </c:pt>
                <c:pt idx="1">
                  <c:v>l=2k</c:v>
                </c:pt>
                <c:pt idx="2">
                  <c:v>l=3k</c:v>
                </c:pt>
                <c:pt idx="3">
                  <c:v>l=4k</c:v>
                </c:pt>
                <c:pt idx="4">
                  <c:v>l=5k</c:v>
                </c:pt>
                <c:pt idx="5">
                  <c:v>l=6k</c:v>
                </c:pt>
                <c:pt idx="6">
                  <c:v>l=7k</c:v>
                </c:pt>
              </c:strCache>
            </c:strRef>
          </c:cat>
          <c:val>
            <c:numRef>
              <c:f>Sheet1!$L$2:$L$8</c:f>
              <c:numCache>
                <c:formatCode>General</c:formatCode>
                <c:ptCount val="7"/>
                <c:pt idx="0">
                  <c:v>20.53</c:v>
                </c:pt>
                <c:pt idx="1">
                  <c:v>21.3</c:v>
                </c:pt>
                <c:pt idx="2">
                  <c:v>21.97</c:v>
                </c:pt>
                <c:pt idx="3">
                  <c:v>22.58</c:v>
                </c:pt>
                <c:pt idx="4">
                  <c:v>22.64</c:v>
                </c:pt>
                <c:pt idx="5">
                  <c:v>22.979999999999997</c:v>
                </c:pt>
                <c:pt idx="6">
                  <c:v>24.73</c:v>
                </c:pt>
              </c:numCache>
            </c:numRef>
          </c:val>
          <c:smooth val="0"/>
          <c:extLst>
            <c:ext xmlns:c16="http://schemas.microsoft.com/office/drawing/2014/chart" uri="{C3380CC4-5D6E-409C-BE32-E72D297353CC}">
              <c16:uniqueId val="{0000000A-5D56-4407-BF4D-19B5373CF951}"/>
            </c:ext>
          </c:extLst>
        </c:ser>
        <c:dLbls>
          <c:showLegendKey val="0"/>
          <c:showVal val="0"/>
          <c:showCatName val="0"/>
          <c:showSerName val="0"/>
          <c:showPercent val="0"/>
          <c:showBubbleSize val="0"/>
        </c:dLbls>
        <c:marker val="1"/>
        <c:smooth val="0"/>
        <c:axId val="268567040"/>
        <c:axId val="261870080"/>
      </c:lineChart>
      <c:catAx>
        <c:axId val="268567040"/>
        <c:scaling>
          <c:orientation val="minMax"/>
        </c:scaling>
        <c:delete val="0"/>
        <c:axPos val="b"/>
        <c:numFmt formatCode="General" sourceLinked="0"/>
        <c:majorTickMark val="out"/>
        <c:minorTickMark val="none"/>
        <c:tickLblPos val="nextTo"/>
        <c:crossAx val="261870080"/>
        <c:crosses val="autoZero"/>
        <c:auto val="1"/>
        <c:lblAlgn val="ctr"/>
        <c:lblOffset val="100"/>
        <c:noMultiLvlLbl val="0"/>
      </c:catAx>
      <c:valAx>
        <c:axId val="261870080"/>
        <c:scaling>
          <c:orientation val="minMax"/>
          <c:max val="25"/>
          <c:min val="8"/>
        </c:scaling>
        <c:delete val="0"/>
        <c:axPos val="l"/>
        <c:majorGridlines/>
        <c:title>
          <c:tx>
            <c:rich>
              <a:bodyPr rot="0" vert="wordArtVert"/>
              <a:lstStyle/>
              <a:p>
                <a:pPr>
                  <a:defRPr/>
                </a:pPr>
                <a:r>
                  <a:rPr lang="en-IN"/>
                  <a:t>BLEU</a:t>
                </a:r>
              </a:p>
            </c:rich>
          </c:tx>
          <c:layout>
            <c:manualLayout>
              <c:xMode val="edge"/>
              <c:yMode val="edge"/>
              <c:x val="0.12543554006968638"/>
              <c:y val="9.6314611965017255E-2"/>
            </c:manualLayout>
          </c:layout>
          <c:overlay val="0"/>
        </c:title>
        <c:numFmt formatCode="General" sourceLinked="1"/>
        <c:majorTickMark val="out"/>
        <c:minorTickMark val="none"/>
        <c:tickLblPos val="nextTo"/>
        <c:spPr>
          <a:ln w="3175"/>
        </c:spPr>
        <c:crossAx val="268567040"/>
        <c:crosses val="autoZero"/>
        <c:crossBetween val="between"/>
        <c:majorUnit val="3"/>
      </c:valAx>
      <c:dTable>
        <c:showHorzBorder val="1"/>
        <c:showVertBorder val="1"/>
        <c:showOutline val="1"/>
        <c:showKeys val="1"/>
      </c:dTable>
      <c:spPr>
        <a:noFill/>
        <a:ln w="25400">
          <a:noFill/>
        </a:ln>
      </c:spPr>
    </c:plotArea>
    <c:plotVisOnly val="1"/>
    <c:dispBlanksAs val="gap"/>
    <c:showDLblsOverMax val="0"/>
  </c:chart>
  <c:spPr>
    <a:ln>
      <a:solidFill>
        <a:schemeClr val="bg1"/>
      </a:solidFill>
    </a:ln>
  </c:sp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0.01278</cdr:x>
      <cdr:y>0.26015</cdr:y>
    </cdr:from>
    <cdr:to>
      <cdr:x>0.98026</cdr:x>
      <cdr:y>0.26015</cdr:y>
    </cdr:to>
    <cdr:cxnSp macro="">
      <cdr:nvCxnSpPr>
        <cdr:cNvPr id="3" name="Straight Connector 2">
          <a:extLst xmlns:a="http://schemas.openxmlformats.org/drawingml/2006/main">
            <a:ext uri="{FF2B5EF4-FFF2-40B4-BE49-F238E27FC236}">
              <a16:creationId xmlns:a16="http://schemas.microsoft.com/office/drawing/2014/main" id="{369AAD68-B8BA-4E9F-A207-BC4F296606C8}"/>
            </a:ext>
          </a:extLst>
        </cdr:cNvPr>
        <cdr:cNvCxnSpPr/>
      </cdr:nvCxnSpPr>
      <cdr:spPr>
        <a:xfrm xmlns:a="http://schemas.openxmlformats.org/drawingml/2006/main">
          <a:off x="69850" y="1790700"/>
          <a:ext cx="5289550" cy="0"/>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0.25203</cdr:x>
      <cdr:y>0.2297</cdr:y>
    </cdr:from>
    <cdr:to>
      <cdr:x>0.35424</cdr:x>
      <cdr:y>0.25461</cdr:y>
    </cdr:to>
    <cdr:sp macro="" textlink="">
      <cdr:nvSpPr>
        <cdr:cNvPr id="5" name="Text Box 4"/>
        <cdr:cNvSpPr txBox="1"/>
      </cdr:nvSpPr>
      <cdr:spPr>
        <a:xfrm xmlns:a="http://schemas.openxmlformats.org/drawingml/2006/main">
          <a:off x="1377950" y="1581150"/>
          <a:ext cx="558800" cy="1714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IN" sz="1100"/>
            <a:t>18.47</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331940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b1b55557ec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b1b55557ec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b40619f87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b40619f87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ab40619f87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ab40619f87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92139dd92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92139dd92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a92139dd92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a92139dd9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ab40619f87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ab40619f87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ab40619f87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ab40619f87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ab40619f87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ab40619f87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ab40619f87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ab40619f87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ab40619f87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ab40619f87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1304647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b40619f87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ab40619f87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b40619f87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ab40619f87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b40619f87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ab40619f87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7890e9543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7890e9543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ab40619f87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ab40619f87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c1787dd37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c1787dd37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ac1787dd37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ac1787dd3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ac1787dd37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ac1787dd3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ab40619f87_0_4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ab40619f87_0_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7890e95438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7890e9543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14</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80721100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7890e95438_0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7890e95438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7890e95438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7890e95438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7890e95438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7890e95438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7890e95438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7890e95438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7890e95438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7890e95438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7890e95438_0_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7890e95438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7890e95438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7890e95438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7890e95438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7890e95438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7890e95438_0_4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7890e95438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7890e95438_0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7890e95438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077729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a92139dd92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a92139dd92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7890e95438_0_5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7890e95438_0_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7890e95438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7890e95438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ab40619f87_0_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ab40619f87_0_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7890e95438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7890e95438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ab40619f87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ab40619f87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ab40619f87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ab40619f87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ab40619f87_0_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ab40619f87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ab40619f87_0_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ab40619f87_0_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ab40619f87_0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ab40619f87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1A0199B5-A177-4FD0-A998-8F98458866D5}"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931842" name="Rectangle 2"/>
          <p:cNvSpPr>
            <a:spLocks noGrp="1" noRot="1" noChangeAspect="1" noChangeArrowheads="1" noTextEdit="1"/>
          </p:cNvSpPr>
          <p:nvPr>
            <p:ph type="sldImg"/>
          </p:nvPr>
        </p:nvSpPr>
        <p:spPr>
          <a:xfrm>
            <a:off x="381000" y="685800"/>
            <a:ext cx="6096000" cy="3429000"/>
          </a:xfrm>
          <a:ln/>
        </p:spPr>
      </p:sp>
      <p:sp>
        <p:nvSpPr>
          <p:cNvPr id="9318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3319747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ab40619f87_0_5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ab40619f87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ab40619f87_0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ab40619f87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ab40619f87_0_5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ab40619f87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ab40619f87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ab40619f87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ab40619f87_0_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ab40619f87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ab40619f87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ab40619f87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ab40619f87_0_6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ab40619f87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gab40619f87_0_6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3" name="Google Shape;1123;gab40619f87_0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7890e95438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7890e95438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7890e95438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7890e95438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25e6aa3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25e6aa3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39555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890e95438_0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890e95438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ab40619f87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ab40619f87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ab40619f87_0_6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ab40619f87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ab40619f87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ab40619f87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ab40619f87_0_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ab40619f87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b1176ad83f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b1176ad83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b1b55557e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b1b55557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b1b55557ec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b1b55557ec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b1b55557ec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b1b55557e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b1176ad83f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b1176ad83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8456190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b1176ad83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b1176ad83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b1176ad83f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1" name="Google Shape;1281;gb1176ad83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b109b5b2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b109b5b2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ab40619f87_0_9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4" name="Google Shape;1294;gab40619f87_0_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b0d5b4b2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b0d5b4b2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a22de775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a22de775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ab40619f87_0_9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ab40619f87_0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ab40619f87_0_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ab40619f87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ab40619f87_0_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ab40619f87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ab40619f87_0_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ab40619f87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0962702F-2B09-5F44-890D-BD544FB57FA4}"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28</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0963" name="Rectangle 2"/>
          <p:cNvSpPr>
            <a:spLocks noGrp="1" noRot="1" noChangeAspect="1" noChangeArrowheads="1" noTextEdit="1"/>
          </p:cNvSpPr>
          <p:nvPr>
            <p:ph type="sldImg"/>
          </p:nvPr>
        </p:nvSpPr>
        <p:spPr>
          <a:xfrm>
            <a:off x="381000" y="685800"/>
            <a:ext cx="6096000" cy="3429000"/>
          </a:xfrm>
        </p:spPr>
      </p:sp>
      <p:sp>
        <p:nvSpPr>
          <p:cNvPr id="40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413458273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ab40619f87_0_9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7" name="Google Shape;1337;gab40619f87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ab40619f87_0_9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ab40619f87_0_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ab40619f8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ab40619f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ab40619f87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ab40619f8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Replace ours</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ab40619f87_2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5" name="Google Shape;1365;gab40619f87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ab40619f87_2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ab40619f87_2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ab40619f87_0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ab40619f87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b40619f87_0_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b40619f87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b40619f87_0_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b40619f87_0_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b1176ad8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b1176ad8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E1470332-F8ED-2447-96B5-9A8B088C25F2}"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29</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1987" name="Rectangle 2"/>
          <p:cNvSpPr>
            <a:spLocks noGrp="1" noRot="1" noChangeAspect="1" noChangeArrowheads="1" noTextEdit="1"/>
          </p:cNvSpPr>
          <p:nvPr>
            <p:ph type="sldImg"/>
          </p:nvPr>
        </p:nvSpPr>
        <p:spPr>
          <a:xfrm>
            <a:off x="381000" y="685800"/>
            <a:ext cx="6096000" cy="3429000"/>
          </a:xfrm>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937293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gab40619f87_0_9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5" name="Google Shape;1405;gab40619f87_0_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gab40619f87_0_10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1" name="Google Shape;1411;gab40619f87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ab40619f87_0_10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ab40619f87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ab40619f87_0_10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ab40619f87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b0ffe96333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b0ffe9633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b0ffe96333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b0ffe96333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ab40619f87_0_10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ab40619f87_0_1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Explain different hyper-parameters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b0ffe96333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b0ffe96333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ab40619f87_0_1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ab40619f87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ab40619f87_0_1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ab40619f87_0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56105899-9FDE-014F-8C36-99ABAFA30FB7}"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30</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4035" name="Rectangle 2"/>
          <p:cNvSpPr>
            <a:spLocks noGrp="1" noRot="1" noChangeAspect="1" noChangeArrowheads="1" noTextEdit="1"/>
          </p:cNvSpPr>
          <p:nvPr>
            <p:ph type="sldImg"/>
          </p:nvPr>
        </p:nvSpPr>
        <p:spPr>
          <a:xfrm>
            <a:off x="381000" y="685800"/>
            <a:ext cx="6096000" cy="3429000"/>
          </a:xfrm>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49994988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ab40619f87_0_10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ab40619f87_0_10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ab40619f87_0_1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ab40619f87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b1b55557ec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9" name="Google Shape;1489;gb1b55557ec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Sentence example in the figure</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gb1b55557ec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9" name="Google Shape;1519;gb1b55557ec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b1b55557ec_1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6" name="Google Shape;1536;gb1b55557ec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b1a5d54b8a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b1a5d54b8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gab40619f87_0_1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9" name="Google Shape;1549;gab40619f87_0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a324d896cc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9" name="Google Shape;1559;ga324d896cc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a324d896cc_1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a324d896cc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gb1b55557ec_1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1" name="Google Shape;1571;gb1b55557ec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b40619f8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ab40619f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9D7AD14D-18C3-364E-8C6F-D29992525E0C}"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31</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5059" name="Rectangle 2"/>
          <p:cNvSpPr>
            <a:spLocks noGrp="1" noRot="1" noChangeAspect="1" noChangeArrowheads="1" noTextEdit="1"/>
          </p:cNvSpPr>
          <p:nvPr>
            <p:ph type="sldImg"/>
          </p:nvPr>
        </p:nvSpPr>
        <p:spPr>
          <a:xfrm>
            <a:off x="381000" y="685800"/>
            <a:ext cx="6096000" cy="3429000"/>
          </a:xfrm>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1227954504"/>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a324d896cc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a324d896c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a324d896cc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a324d896cc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results for different languages</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ab40619f87_0_1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6" name="Google Shape;1596;gab40619f87_0_1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9"/>
        <p:cNvGrpSpPr/>
        <p:nvPr/>
      </p:nvGrpSpPr>
      <p:grpSpPr>
        <a:xfrm>
          <a:off x="0" y="0"/>
          <a:ext cx="0" cy="0"/>
          <a:chOff x="0" y="0"/>
          <a:chExt cx="0" cy="0"/>
        </a:xfrm>
      </p:grpSpPr>
      <p:sp>
        <p:nvSpPr>
          <p:cNvPr id="1600" name="Google Shape;1600;gab40619f87_0_1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 name="Google Shape;1601;gab40619f87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ab40619f87_0_12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ab40619f87_0_1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ab40619f87_0_1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ab40619f87_0_1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ab40619f87_0_1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ab40619f87_0_1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ab40619f87_0_1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9" name="Google Shape;1629;gab40619f87_0_1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ab40619f87_0_1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ab40619f87_0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2"/>
        <p:cNvGrpSpPr/>
        <p:nvPr/>
      </p:nvGrpSpPr>
      <p:grpSpPr>
        <a:xfrm>
          <a:off x="0" y="0"/>
          <a:ext cx="0" cy="0"/>
          <a:chOff x="0" y="0"/>
          <a:chExt cx="0" cy="0"/>
        </a:xfrm>
      </p:grpSpPr>
      <p:sp>
        <p:nvSpPr>
          <p:cNvPr id="1643" name="Google Shape;1643;gab40619f87_0_1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4" name="Google Shape;1644;gab40619f87_0_1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1F85651E-BF30-CA4B-85BA-6EF4AA82D05B}"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32</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6083" name="Rectangle 2"/>
          <p:cNvSpPr>
            <a:spLocks noGrp="1" noRot="1" noChangeAspect="1" noChangeArrowheads="1" noTextEdit="1"/>
          </p:cNvSpPr>
          <p:nvPr>
            <p:ph type="sldImg"/>
          </p:nvPr>
        </p:nvSpPr>
        <p:spPr>
          <a:xfrm>
            <a:off x="381000" y="685800"/>
            <a:ext cx="6096000" cy="3429000"/>
          </a:xfrm>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358791433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gab40619f87_0_1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2" name="Google Shape;1652;gab40619f87_0_1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ab40619f87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ab40619f87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a1fa95385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6" name="Google Shape;1666;ga1fa95385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Indian Linguistic Area - Emaneu (1956)</a:t>
            </a:r>
            <a:endParaRPr/>
          </a:p>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a1fa953857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a1fa953857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ga1fa953857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 name="Google Shape;1682;ga1fa95385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ac7416ae9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ac7416ae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adb5c44ad8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9" name="Google Shape;1699;gadb5c44ad8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b12635ae0a_0_30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b12635ae0a_0_3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b12635ae0a_0_3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0" name="Google Shape;1710;gb12635ae0a_0_3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We discussed various paradigms of the Machine Translation task. We also discussed how MT is NLP-Complete.</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We also discussed in brief, the foundational concepts required to grasp an understanding of the U-NMT paradigm.</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It was discussed in detail how recent U-NMT approaches have shown promising results for some language pairs.</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A detailed discussion on U-NMT approaches and architectures was followed by further details of recent language modeling approaches.</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We also discussed the results for the same approaches for Indian language pairs in the context of related and non-related languages.</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Finally, we concluded that U-NMT approaches need further research to generate quality output, especially, in the case of Indic languages.</a:t>
            </a:r>
            <a:endParaRPr sz="1300">
              <a:solidFill>
                <a:schemeClr val="dk1"/>
              </a:solidFill>
              <a:latin typeface="Source Sans Pro"/>
              <a:ea typeface="Source Sans Pro"/>
              <a:cs typeface="Source Sans Pro"/>
              <a:sym typeface="Source Sans Pro"/>
            </a:endParaRPr>
          </a:p>
          <a:p>
            <a:pPr marL="457200" lvl="0" indent="-311150" algn="l" rtl="0">
              <a:lnSpc>
                <a:spcPct val="115000"/>
              </a:lnSpc>
              <a:spcBef>
                <a:spcPts val="0"/>
              </a:spcBef>
              <a:spcAft>
                <a:spcPts val="0"/>
              </a:spcAft>
              <a:buClr>
                <a:schemeClr val="dk1"/>
              </a:buClr>
              <a:buSzPts val="1300"/>
              <a:buFont typeface="Source Sans Pro"/>
              <a:buChar char="●"/>
            </a:pPr>
            <a:r>
              <a:rPr lang="en" sz="1300">
                <a:solidFill>
                  <a:schemeClr val="dk1"/>
                </a:solidFill>
                <a:latin typeface="Source Sans Pro"/>
                <a:ea typeface="Source Sans Pro"/>
                <a:cs typeface="Source Sans Pro"/>
                <a:sym typeface="Source Sans Pro"/>
              </a:rPr>
              <a:t>A closer, much more deeper dive is clearly needed for languages which are morphologically richer and/or are unrelated to each other.</a:t>
            </a:r>
            <a:endParaRPr sz="1300">
              <a:solidFill>
                <a:schemeClr val="dk1"/>
              </a:solidFill>
              <a:latin typeface="Source Sans Pro"/>
              <a:ea typeface="Source Sans Pro"/>
              <a:cs typeface="Source Sans Pro"/>
              <a:sym typeface="Source Sans Pro"/>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4"/>
        <p:cNvGrpSpPr/>
        <p:nvPr/>
      </p:nvGrpSpPr>
      <p:grpSpPr>
        <a:xfrm>
          <a:off x="0" y="0"/>
          <a:ext cx="0" cy="0"/>
          <a:chOff x="0" y="0"/>
          <a:chExt cx="0" cy="0"/>
        </a:xfrm>
      </p:grpSpPr>
      <p:sp>
        <p:nvSpPr>
          <p:cNvPr id="1715" name="Google Shape;1715;gadb5c44ad8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6" name="Google Shape;1716;gadb5c44ad8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FA72F9D4-9BCA-2A42-A69A-F9C7EDD1DDB1}"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33</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7107" name="Rectangle 2"/>
          <p:cNvSpPr>
            <a:spLocks noGrp="1" noRot="1" noChangeAspect="1" noChangeArrowheads="1" noTextEdit="1"/>
          </p:cNvSpPr>
          <p:nvPr>
            <p:ph type="sldImg"/>
          </p:nvPr>
        </p:nvSpPr>
        <p:spPr>
          <a:xfrm>
            <a:off x="381000" y="685800"/>
            <a:ext cx="6096000" cy="3429000"/>
          </a:xfrm>
        </p:spPr>
      </p:sp>
      <p:sp>
        <p:nvSpPr>
          <p:cNvPr id="47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133263354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b1d9ac270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b1d9ac270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ab40619f87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ab40619f87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a1fa95385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4" name="Google Shape;1734;ga1fa9538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a1fa953857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a1fa95385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b1b55557ec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b1b55557ec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b1b55557ec_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2" name="Google Shape;1752;gb1b55557ec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a324d896c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a324d896c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b0ffe9633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b0ffe963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9"/>
        <p:cNvGrpSpPr/>
        <p:nvPr/>
      </p:nvGrpSpPr>
      <p:grpSpPr>
        <a:xfrm>
          <a:off x="0" y="0"/>
          <a:ext cx="0" cy="0"/>
          <a:chOff x="0" y="0"/>
          <a:chExt cx="0" cy="0"/>
        </a:xfrm>
      </p:grpSpPr>
      <p:sp>
        <p:nvSpPr>
          <p:cNvPr id="1770" name="Google Shape;1770;gb0ffe9633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1" name="Google Shape;1771;gb0ffe9633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 one slide mlm</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5"/>
        <p:cNvGrpSpPr/>
        <p:nvPr/>
      </p:nvGrpSpPr>
      <p:grpSpPr>
        <a:xfrm>
          <a:off x="0" y="0"/>
          <a:ext cx="0" cy="0"/>
          <a:chOff x="0" y="0"/>
          <a:chExt cx="0" cy="0"/>
        </a:xfrm>
      </p:grpSpPr>
      <p:sp>
        <p:nvSpPr>
          <p:cNvPr id="1776" name="Google Shape;1776;gb0ffe9633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7" name="Google Shape;1777;gb0ffe9633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C92900AC-B6DB-DC48-B8D6-C693B83B290B}"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34</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8131" name="Rectangle 2"/>
          <p:cNvSpPr>
            <a:spLocks noGrp="1" noRot="1" noChangeAspect="1" noChangeArrowheads="1" noTextEdit="1"/>
          </p:cNvSpPr>
          <p:nvPr>
            <p:ph type="sldImg"/>
          </p:nvPr>
        </p:nvSpPr>
        <p:spPr>
          <a:xfrm>
            <a:off x="381000" y="685800"/>
            <a:ext cx="6096000" cy="3429000"/>
          </a:xfrm>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94139242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b0ffe9633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b0ffe9633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b0ffe9633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9" name="Google Shape;1789;gb0ffe9633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b0ffe9633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5" name="Google Shape;1795;gb0ffe9633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b0ffe9633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b0ffe9633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b1176ad83f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b1176ad83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gb1176ad83f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6" name="Google Shape;1816;gb1176ad83f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Google Shape;1821;gab40619f87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2" name="Google Shape;1822;gab40619f87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7890e95438_0_5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7890e95438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ab40619f87_0_6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ab40619f87_0_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b11c62821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3" name="Google Shape;1843;gb11c6282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0"/>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1pPr>
            <a:lvl2pPr marL="702687" indent="-270264"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2pPr>
            <a:lvl3pPr marL="1081058"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3pPr>
            <a:lvl4pPr marL="1513481"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4pPr>
            <a:lvl5pPr marL="1945904" indent="-216212" defTabSz="409902" eaLnBrk="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5pPr>
            <a:lvl6pPr marL="237832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6pPr>
            <a:lvl7pPr marL="2810750"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7pPr>
            <a:lvl8pPr marL="3243172"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8pPr>
            <a:lvl9pPr marL="3675597" indent="-216212" defTabSz="409902" eaLnBrk="0" fontAlgn="base" hangingPunct="0">
              <a:lnSpc>
                <a:spcPct val="89000"/>
              </a:lnSpc>
              <a:spcBef>
                <a:spcPct val="0"/>
              </a:spcBef>
              <a:spcAft>
                <a:spcPct val="0"/>
              </a:spcAft>
              <a:buClr>
                <a:srgbClr val="000000"/>
              </a:buClr>
              <a:buSzPct val="45000"/>
              <a:buFont typeface="Wingdings" charset="0"/>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solidFill>
                  <a:schemeClr val="tx1"/>
                </a:solidFill>
                <a:latin typeface="Bitstream Vera Sans" charset="0"/>
                <a:ea typeface="ＭＳ Ｐゴシック" charset="0"/>
              </a:defRPr>
            </a:lvl9pPr>
          </a:lstStyle>
          <a:p>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fld id="{0CEF7850-A21E-974C-A868-53FFC32C76E7}" type="slidenum">
              <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rPr>
              <a:pPr marL="0" marR="0" lvl="0" indent="0" algn="r" defTabSz="409902" rtl="0" eaLnBrk="1" fontAlgn="base" latinLnBrk="0" hangingPunct="1">
                <a:lnSpc>
                  <a:spcPct val="100000"/>
                </a:lnSpc>
                <a:spcBef>
                  <a:spcPct val="0"/>
                </a:spcBef>
                <a:spcAft>
                  <a:spcPct val="0"/>
                </a:spcAft>
                <a:buClrTx/>
                <a:buSzTx/>
                <a:buFontTx/>
                <a:buNone/>
                <a:tabLst>
                  <a:tab pos="0" algn="l"/>
                  <a:tab pos="409902" algn="l"/>
                  <a:tab pos="819801" algn="l"/>
                  <a:tab pos="1231204" algn="l"/>
                  <a:tab pos="1641106" algn="l"/>
                  <a:tab pos="2051007" algn="l"/>
                  <a:tab pos="2460909" algn="l"/>
                  <a:tab pos="2872311" algn="l"/>
                  <a:tab pos="3282211" algn="l"/>
                  <a:tab pos="3692113" algn="l"/>
                  <a:tab pos="4102014" algn="l"/>
                  <a:tab pos="4511914" algn="l"/>
                  <a:tab pos="4923317" algn="l"/>
                  <a:tab pos="5333218" algn="l"/>
                  <a:tab pos="5743119" algn="l"/>
                  <a:tab pos="6153019" algn="l"/>
                  <a:tab pos="6564422" algn="l"/>
                  <a:tab pos="6974324" algn="l"/>
                  <a:tab pos="7384225" algn="l"/>
                  <a:tab pos="7794126" algn="l"/>
                  <a:tab pos="8205528" algn="l"/>
                </a:tabLst>
                <a:defRPr/>
              </a:pPr>
              <a:t>35</a:t>
            </a:fld>
            <a:endParaRPr kumimoji="0" lang="en-GB" sz="1300" b="0" i="0" u="none" strike="noStrike" kern="1200" cap="none" spc="0" normalizeH="0" baseline="0" noProof="0">
              <a:ln>
                <a:noFill/>
              </a:ln>
              <a:solidFill>
                <a:srgbClr val="000000"/>
              </a:solidFill>
              <a:effectLst/>
              <a:uLnTx/>
              <a:uFillTx/>
              <a:latin typeface="Bitstream Vera Sans" charset="0"/>
              <a:ea typeface="ＭＳ Ｐゴシック" charset="0"/>
              <a:cs typeface="Arial" charset="0"/>
              <a:sym typeface="Arial"/>
            </a:endParaRPr>
          </a:p>
        </p:txBody>
      </p:sp>
      <p:sp>
        <p:nvSpPr>
          <p:cNvPr id="49155" name="Rectangle 2"/>
          <p:cNvSpPr>
            <a:spLocks noGrp="1" noRot="1" noChangeAspect="1" noChangeArrowheads="1" noTextEdit="1"/>
          </p:cNvSpPr>
          <p:nvPr>
            <p:ph type="sldImg"/>
          </p:nvPr>
        </p:nvSpPr>
        <p:spPr>
          <a:xfrm>
            <a:off x="381000" y="685800"/>
            <a:ext cx="6096000" cy="3429000"/>
          </a:xfrm>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 xmlns:ma14="http://schemas.microsoft.com/office/mac/drawingml/2011/main" val="1"/>
            </a:ext>
          </a:extLst>
        </p:spPr>
        <p:txBody>
          <a:bodyPr/>
          <a:lstStyle/>
          <a:p>
            <a:endParaRPr lang="en-US">
              <a:latin typeface="Times New Roman" charset="0"/>
            </a:endParaRPr>
          </a:p>
        </p:txBody>
      </p:sp>
      <p:sp>
        <p:nvSpPr>
          <p:cNvPr id="5" name="Date Placeholder 4"/>
          <p:cNvSpPr>
            <a:spLocks noGrp="1"/>
          </p:cNvSpPr>
          <p:nvPr>
            <p:ph type="dt"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18-Dec-2013</a:t>
            </a:r>
          </a:p>
        </p:txBody>
      </p:sp>
      <p:sp>
        <p:nvSpPr>
          <p:cNvPr id="6" name="Footer Placeholder 5"/>
          <p:cNvSpPr>
            <a:spLocks noGrp="1"/>
          </p:cNvSpPr>
          <p:nvPr>
            <p:ph type="ftr" sz="quarter" idx="11"/>
          </p:nvPr>
        </p:nvSpPr>
        <p:spPr/>
        <p:txBody>
          <a:bodyPr/>
          <a:lstStyle/>
          <a:p>
            <a:pPr marL="0" marR="0" lvl="0" indent="0" algn="l" defTabSz="966788"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t>SMT Tutorial - ICON 2013</a:t>
            </a:r>
          </a:p>
        </p:txBody>
      </p:sp>
    </p:spTree>
    <p:extLst>
      <p:ext uri="{BB962C8B-B14F-4D97-AF65-F5344CB8AC3E}">
        <p14:creationId xmlns:p14="http://schemas.microsoft.com/office/powerpoint/2010/main" val="122038553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ab40619f87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ab40619f87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Sentence example in the figure</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ab40619f87_0_1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1" name="Google Shape;1901;gab40619f87_0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2003328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43273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820092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48</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9951564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49</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050471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5</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033525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50</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723210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51</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9396620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52</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276003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53</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551005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54</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739145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137022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51671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57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62939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1e414ea88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1e414ea8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Must explain issue with this</a:t>
            </a:r>
            <a:endParaRPr/>
          </a:p>
        </p:txBody>
      </p:sp>
    </p:spTree>
    <p:extLst>
      <p:ext uri="{BB962C8B-B14F-4D97-AF65-F5344CB8AC3E}">
        <p14:creationId xmlns:p14="http://schemas.microsoft.com/office/powerpoint/2010/main" val="3339875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4ed554855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4ed554855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51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1262c401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1262c401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1995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62</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766249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63</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701244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64</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9090136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8971872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849783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67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772324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Shape 9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0" name="Shape 9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67558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Shape 10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8" name="Shape 10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918612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Shape 10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8" name="Shape 10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214976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63034411-C15C-4F9A-ADC5-5C75451AE5A9}"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81</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142786" name="Rectangle 2"/>
          <p:cNvSpPr>
            <a:spLocks noGrp="1" noRot="1" noChangeAspect="1" noChangeArrowheads="1" noTextEdit="1"/>
          </p:cNvSpPr>
          <p:nvPr>
            <p:ph type="sldImg"/>
          </p:nvPr>
        </p:nvSpPr>
        <p:spPr>
          <a:xfrm>
            <a:off x="381000" y="685800"/>
            <a:ext cx="6096000" cy="3429000"/>
          </a:xfrm>
          <a:ln/>
        </p:spPr>
      </p:sp>
      <p:sp>
        <p:nvSpPr>
          <p:cNvPr id="11427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23963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027308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8F3CF016-5815-459A-8A0D-0306C7DCB376}"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82</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32194" name="Rectangle 2"/>
          <p:cNvSpPr>
            <a:spLocks noGrp="1" noRot="1" noChangeAspect="1" noChangeArrowheads="1" noTextEdit="1"/>
          </p:cNvSpPr>
          <p:nvPr>
            <p:ph type="sldImg"/>
          </p:nvPr>
        </p:nvSpPr>
        <p:spPr>
          <a:xfrm>
            <a:off x="381000" y="685800"/>
            <a:ext cx="6096000" cy="3429000"/>
          </a:xfrm>
          <a:ln/>
        </p:spPr>
      </p:sp>
      <p:sp>
        <p:nvSpPr>
          <p:cNvPr id="1032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92642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54A86FFE-D434-4287-8598-230BD3A17482}"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83</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42434" name="Rectangle 2"/>
          <p:cNvSpPr>
            <a:spLocks noGrp="1" noRot="1" noChangeAspect="1" noChangeArrowheads="1" noTextEdit="1"/>
          </p:cNvSpPr>
          <p:nvPr>
            <p:ph type="sldImg"/>
          </p:nvPr>
        </p:nvSpPr>
        <p:spPr>
          <a:xfrm>
            <a:off x="381000" y="685800"/>
            <a:ext cx="6096000" cy="3429000"/>
          </a:xfrm>
          <a:ln/>
        </p:spPr>
      </p:sp>
      <p:sp>
        <p:nvSpPr>
          <p:cNvPr id="10424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12691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C6B8E17-3E7B-4539-B20D-EA4DAAE128D6}"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84</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58818" name="Rectangle 2"/>
          <p:cNvSpPr>
            <a:spLocks noGrp="1" noRot="1" noChangeAspect="1" noChangeArrowheads="1" noTextEdit="1"/>
          </p:cNvSpPr>
          <p:nvPr>
            <p:ph type="sldImg"/>
          </p:nvPr>
        </p:nvSpPr>
        <p:spPr>
          <a:xfrm>
            <a:off x="381000" y="685800"/>
            <a:ext cx="6096000" cy="3429000"/>
          </a:xfrm>
          <a:ln/>
        </p:spPr>
      </p:sp>
      <p:sp>
        <p:nvSpPr>
          <p:cNvPr id="10588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592633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3A7C9308-66E6-4BF9-ABC6-05810AAC9AD4}"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60866" name="Rectangle 2"/>
          <p:cNvSpPr>
            <a:spLocks noGrp="1" noRot="1" noChangeAspect="1" noChangeArrowheads="1" noTextEdit="1"/>
          </p:cNvSpPr>
          <p:nvPr>
            <p:ph type="sldImg"/>
          </p:nvPr>
        </p:nvSpPr>
        <p:spPr>
          <a:xfrm>
            <a:off x="381000" y="685800"/>
            <a:ext cx="6096000" cy="3429000"/>
          </a:xfrm>
          <a:ln/>
        </p:spPr>
      </p:sp>
      <p:sp>
        <p:nvSpPr>
          <p:cNvPr id="1060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8284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48B772F-2EDF-4472-A004-65BB3C7165BE}" type="slidenum">
              <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86</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062914" name="Rectangle 2"/>
          <p:cNvSpPr>
            <a:spLocks noGrp="1" noRot="1" noChangeAspect="1" noChangeArrowheads="1" noTextEdit="1"/>
          </p:cNvSpPr>
          <p:nvPr>
            <p:ph type="sldImg"/>
          </p:nvPr>
        </p:nvSpPr>
        <p:spPr>
          <a:xfrm>
            <a:off x="381000" y="685800"/>
            <a:ext cx="6096000" cy="3429000"/>
          </a:xfrm>
          <a:ln/>
        </p:spPr>
      </p:sp>
      <p:sp>
        <p:nvSpPr>
          <p:cNvPr id="10629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157352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C5855457-9F7A-4C04-AC57-BBE3CBF33ACB}"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88</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8518899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35879723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95</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6716916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9afb10778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9afb10778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393949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8930f20da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8930f20da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934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8673C29C-E26F-4B8A-98AE-7967CE070BBC}"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6258" name="Rectangle 2"/>
          <p:cNvSpPr>
            <a:spLocks noGrp="1" noRot="1" noChangeAspect="1" noChangeArrowheads="1" noTextEdit="1"/>
          </p:cNvSpPr>
          <p:nvPr>
            <p:ph type="sldImg"/>
          </p:nvPr>
        </p:nvSpPr>
        <p:spPr>
          <a:xfrm>
            <a:off x="381000" y="685800"/>
            <a:ext cx="6096000" cy="3429000"/>
          </a:xfrm>
          <a:ln/>
        </p:spPr>
      </p:sp>
      <p:sp>
        <p:nvSpPr>
          <p:cNvPr id="96259" name="Rectangle 3"/>
          <p:cNvSpPr>
            <a:spLocks noGrp="1" noChangeArrowheads="1"/>
          </p:cNvSpPr>
          <p:nvPr>
            <p:ph type="body" idx="1"/>
          </p:nvPr>
        </p:nvSpPr>
        <p:spPr/>
        <p:txBody>
          <a:bodyPr/>
          <a:lstStyle/>
          <a:p>
            <a:endParaRPr lang="en-US"/>
          </a:p>
        </p:txBody>
      </p:sp>
      <p:sp>
        <p:nvSpPr>
          <p:cNvPr id="5" name="Date Placeholder 4"/>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18-Dec-2013</a:t>
            </a: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SMT Tutorial - ICON 2013</a:t>
            </a:r>
          </a:p>
        </p:txBody>
      </p:sp>
    </p:spTree>
    <p:extLst>
      <p:ext uri="{BB962C8B-B14F-4D97-AF65-F5344CB8AC3E}">
        <p14:creationId xmlns:p14="http://schemas.microsoft.com/office/powerpoint/2010/main" val="12934628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8930f20da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8930f20da9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5159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9afb10778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9afb10778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30593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89afb10778_0_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89afb10778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7330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89afb10778_0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89afb10778_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0395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89afb10778_0_8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89afb10778_0_8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498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89afb10778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89afb10778_0_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98355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89afb10778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89afb10778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88843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89afb10778_0_10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89afb10778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8083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9afb10778_0_1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9afb10778_0_1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9126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8930f20da9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8930f20da9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42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237D6BBB-5A2D-418E-AE81-AAF702C572B7}"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5988548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ac2929538b_12_1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ac2929538b_12_149: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70" name="Google Shape;470;gac2929538b_12_149:notes"/>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109</a:t>
            </a:fld>
            <a:endParaRPr kumimoji="0"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4294729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ac2929538b_12_2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ac2929538b_12_289: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79" name="Google Shape;479;gac2929538b_12_289:notes"/>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110</a:t>
            </a:fld>
            <a:endParaRPr kumimoji="0"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37174580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ac2929538b_12_30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ac2929538b_12_304:notes"/>
          <p:cNvSpPr txBox="1">
            <a:spLocks noGrp="1"/>
          </p:cNvSpPr>
          <p:nvPr>
            <p:ph type="body" idx="1"/>
          </p:nvPr>
        </p:nvSpPr>
        <p:spPr>
          <a:xfrm>
            <a:off x="731838" y="4560888"/>
            <a:ext cx="58515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488" name="Google Shape;488;gac2929538b_12_304:notes"/>
          <p:cNvSpPr txBox="1">
            <a:spLocks noGrp="1"/>
          </p:cNvSpPr>
          <p:nvPr>
            <p:ph type="sldNum" idx="12"/>
          </p:nvPr>
        </p:nvSpPr>
        <p:spPr>
          <a:xfrm>
            <a:off x="4143375" y="9120188"/>
            <a:ext cx="3170100" cy="479400"/>
          </a:xfrm>
          <a:prstGeom prst="rect">
            <a:avLst/>
          </a:prstGeom>
        </p:spPr>
        <p:txBody>
          <a:bodyPr spcFirstLastPara="1" wrap="square" lIns="96650" tIns="48325" rIns="96650"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3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111</a:t>
            </a:fld>
            <a:endParaRPr kumimoji="0"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9861761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ac2929538b_12_15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03" name="Google Shape;503;gac2929538b_12_159:notes"/>
          <p:cNvSpPr txBox="1">
            <a:spLocks noGrp="1"/>
          </p:cNvSpPr>
          <p:nvPr>
            <p:ph type="body" idx="1"/>
          </p:nvPr>
        </p:nvSpPr>
        <p:spPr>
          <a:xfrm>
            <a:off x="731838" y="4560888"/>
            <a:ext cx="5851500" cy="4319700"/>
          </a:xfrm>
          <a:prstGeom prst="rect">
            <a:avLst/>
          </a:prstGeom>
          <a:noFill/>
          <a:ln>
            <a:noFill/>
          </a:ln>
        </p:spPr>
        <p:txBody>
          <a:bodyPr spcFirstLastPara="1" wrap="square" lIns="96675" tIns="48325" rIns="96675" bIns="48325" anchor="t" anchorCtr="0">
            <a:noAutofit/>
          </a:bodyPr>
          <a:lstStyle/>
          <a:p>
            <a:pPr marL="0" lvl="0" indent="0" algn="l" rtl="0">
              <a:lnSpc>
                <a:spcPct val="100000"/>
              </a:lnSpc>
              <a:spcBef>
                <a:spcPts val="300"/>
              </a:spcBef>
              <a:spcAft>
                <a:spcPts val="0"/>
              </a:spcAft>
              <a:buSzPts val="1400"/>
              <a:buNone/>
            </a:pPr>
            <a:endParaRPr/>
          </a:p>
        </p:txBody>
      </p:sp>
      <p:sp>
        <p:nvSpPr>
          <p:cNvPr id="504" name="Google Shape;504;gac2929538b_12_159:notes"/>
          <p:cNvSpPr txBox="1">
            <a:spLocks noGrp="1"/>
          </p:cNvSpPr>
          <p:nvPr>
            <p:ph type="sldNum" idx="12"/>
          </p:nvPr>
        </p:nvSpPr>
        <p:spPr>
          <a:xfrm>
            <a:off x="4143375" y="9120188"/>
            <a:ext cx="3170100" cy="479400"/>
          </a:xfrm>
          <a:prstGeom prst="rect">
            <a:avLst/>
          </a:prstGeom>
          <a:noFill/>
          <a:ln>
            <a:noFill/>
          </a:ln>
        </p:spPr>
        <p:txBody>
          <a:bodyPr spcFirstLastPara="1" wrap="square" lIns="96675" tIns="48325" rIns="96675"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4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112</a:t>
            </a:fld>
            <a:endParaRPr kumimoji="0" sz="14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7566697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ac2929538b_12_16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12" name="Google Shape;512;gac2929538b_12_167:notes"/>
          <p:cNvSpPr txBox="1">
            <a:spLocks noGrp="1"/>
          </p:cNvSpPr>
          <p:nvPr>
            <p:ph type="body" idx="1"/>
          </p:nvPr>
        </p:nvSpPr>
        <p:spPr>
          <a:xfrm>
            <a:off x="731838" y="4560888"/>
            <a:ext cx="5851500" cy="4319700"/>
          </a:xfrm>
          <a:prstGeom prst="rect">
            <a:avLst/>
          </a:prstGeom>
          <a:noFill/>
          <a:ln>
            <a:noFill/>
          </a:ln>
        </p:spPr>
        <p:txBody>
          <a:bodyPr spcFirstLastPara="1" wrap="square" lIns="96675" tIns="48325" rIns="96675" bIns="48325" anchor="t" anchorCtr="0">
            <a:noAutofit/>
          </a:bodyPr>
          <a:lstStyle/>
          <a:p>
            <a:pPr marL="0" lvl="0" indent="0" algn="l" rtl="0">
              <a:lnSpc>
                <a:spcPct val="100000"/>
              </a:lnSpc>
              <a:spcBef>
                <a:spcPts val="300"/>
              </a:spcBef>
              <a:spcAft>
                <a:spcPts val="0"/>
              </a:spcAft>
              <a:buSzPts val="1400"/>
              <a:buNone/>
            </a:pPr>
            <a:endParaRPr/>
          </a:p>
        </p:txBody>
      </p:sp>
      <p:sp>
        <p:nvSpPr>
          <p:cNvPr id="513" name="Google Shape;513;gac2929538b_12_167:notes"/>
          <p:cNvSpPr txBox="1">
            <a:spLocks noGrp="1"/>
          </p:cNvSpPr>
          <p:nvPr>
            <p:ph type="sldNum" idx="12"/>
          </p:nvPr>
        </p:nvSpPr>
        <p:spPr>
          <a:xfrm>
            <a:off x="4143375" y="9120188"/>
            <a:ext cx="3170100" cy="479400"/>
          </a:xfrm>
          <a:prstGeom prst="rect">
            <a:avLst/>
          </a:prstGeom>
          <a:noFill/>
          <a:ln>
            <a:noFill/>
          </a:ln>
        </p:spPr>
        <p:txBody>
          <a:bodyPr spcFirstLastPara="1" wrap="square" lIns="96675" tIns="48325" rIns="96675"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4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113</a:t>
            </a:fld>
            <a:endParaRPr kumimoji="0" sz="14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0783113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c2929538b_12_3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1" name="Google Shape;521;gac2929538b_12_319:notes"/>
          <p:cNvSpPr txBox="1">
            <a:spLocks noGrp="1"/>
          </p:cNvSpPr>
          <p:nvPr>
            <p:ph type="body" idx="1"/>
          </p:nvPr>
        </p:nvSpPr>
        <p:spPr>
          <a:xfrm>
            <a:off x="731838" y="4560888"/>
            <a:ext cx="5851500" cy="4319700"/>
          </a:xfrm>
          <a:prstGeom prst="rect">
            <a:avLst/>
          </a:prstGeom>
          <a:noFill/>
          <a:ln>
            <a:noFill/>
          </a:ln>
        </p:spPr>
        <p:txBody>
          <a:bodyPr spcFirstLastPara="1" wrap="square" lIns="96675" tIns="48325" rIns="96675" bIns="48325" anchor="t" anchorCtr="0">
            <a:noAutofit/>
          </a:bodyPr>
          <a:lstStyle/>
          <a:p>
            <a:pPr marL="0" lvl="0" indent="0" algn="l" rtl="0">
              <a:lnSpc>
                <a:spcPct val="100000"/>
              </a:lnSpc>
              <a:spcBef>
                <a:spcPts val="300"/>
              </a:spcBef>
              <a:spcAft>
                <a:spcPts val="0"/>
              </a:spcAft>
              <a:buSzPts val="1400"/>
              <a:buNone/>
            </a:pPr>
            <a:endParaRPr/>
          </a:p>
        </p:txBody>
      </p:sp>
      <p:sp>
        <p:nvSpPr>
          <p:cNvPr id="522" name="Google Shape;522;gac2929538b_12_319:notes"/>
          <p:cNvSpPr txBox="1">
            <a:spLocks noGrp="1"/>
          </p:cNvSpPr>
          <p:nvPr>
            <p:ph type="sldNum" idx="12"/>
          </p:nvPr>
        </p:nvSpPr>
        <p:spPr>
          <a:xfrm>
            <a:off x="4143375" y="9120188"/>
            <a:ext cx="3170100" cy="479400"/>
          </a:xfrm>
          <a:prstGeom prst="rect">
            <a:avLst/>
          </a:prstGeom>
          <a:noFill/>
          <a:ln>
            <a:noFill/>
          </a:ln>
        </p:spPr>
        <p:txBody>
          <a:bodyPr spcFirstLastPara="1" wrap="square" lIns="96675" tIns="48325" rIns="96675" bIns="48325" anchor="b" anchorCtr="0">
            <a:noAutofit/>
          </a:bodyPr>
          <a:lstStyle/>
          <a:p>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fld id="{00000000-1234-1234-1234-123412341234}" type="slidenum">
              <a:rPr kumimoji="0" lang="en-IN" sz="1400" b="0" i="0" u="none" strike="noStrike" kern="1200" cap="none" spc="0" normalizeH="0" baseline="0" noProof="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ts val="0"/>
                </a:spcBef>
                <a:spcAft>
                  <a:spcPts val="0"/>
                </a:spcAft>
                <a:buClr>
                  <a:srgbClr val="000000"/>
                </a:buClr>
                <a:buSzPts val="1300"/>
                <a:buFont typeface="Arial"/>
                <a:buNone/>
                <a:tabLst/>
                <a:defRPr/>
              </a:pPr>
              <a:t>114</a:t>
            </a:fld>
            <a:endParaRPr kumimoji="0" sz="14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59649738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8c8ddeaab8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8c8ddeaab8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0252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89afb10778_0_1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89afb10778_0_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8605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C5855457-9F7A-4C04-AC57-BBE3CBF33ACB}"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117</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50855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237D6BBB-5A2D-418E-AE81-AAF702C572B7}" type="slidenum">
              <a:rPr kumimoji="0" lang="en-US" sz="1300" b="0" i="0" u="none" strike="noStrike" kern="1200" cap="none" spc="0" normalizeH="0" baseline="0" noProof="0" smtClean="0">
                <a:ln>
                  <a:noFill/>
                </a:ln>
                <a:solidFill>
                  <a:srgbClr val="000000"/>
                </a:solidFill>
                <a:effectLst/>
                <a:uLnTx/>
                <a:uFillTx/>
                <a:latin typeface="Arial" charset="0"/>
                <a:ea typeface="+mn-ea"/>
                <a:cs typeface="Arial" charset="0"/>
                <a:sym typeface="Arial"/>
              </a:rPr>
              <a:pPr marL="0" marR="0" lvl="0" indent="0" algn="r" defTabSz="966788" rtl="0" eaLnBrk="1" fontAlgn="base" latinLnBrk="0" hangingPunct="1">
                <a:lnSpc>
                  <a:spcPct val="100000"/>
                </a:lnSpc>
                <a:spcBef>
                  <a:spcPct val="0"/>
                </a:spcBef>
                <a:spcAft>
                  <a:spcPct val="0"/>
                </a:spcAft>
                <a:buClrTx/>
                <a:buSzTx/>
                <a:buFontTx/>
                <a:buNone/>
                <a:tabLst/>
                <a:defRPr/>
              </a:pPr>
              <a:t>120</a:t>
            </a:fld>
            <a:endParaRPr kumimoji="0" lang="en-US" sz="13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83280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66EE221F-8CD8-4338-BB33-425FC682A59E}"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1138" name="Rectangle 2"/>
          <p:cNvSpPr>
            <a:spLocks noGrp="1" noRot="1" noChangeAspect="1" noChangeArrowheads="1" noTextEdit="1"/>
          </p:cNvSpPr>
          <p:nvPr>
            <p:ph type="sldImg"/>
          </p:nvPr>
        </p:nvSpPr>
        <p:spPr>
          <a:xfrm>
            <a:off x="381000" y="685800"/>
            <a:ext cx="6096000" cy="3429000"/>
          </a:xfrm>
          <a:ln/>
        </p:spPr>
      </p:sp>
      <p:sp>
        <p:nvSpPr>
          <p:cNvPr id="91139" name="Rectangle 3"/>
          <p:cNvSpPr>
            <a:spLocks noGrp="1" noChangeArrowheads="1"/>
          </p:cNvSpPr>
          <p:nvPr>
            <p:ph type="body" idx="1"/>
          </p:nvPr>
        </p:nvSpPr>
        <p:spPr/>
        <p:txBody>
          <a:bodyPr/>
          <a:lstStyle/>
          <a:p>
            <a:endParaRPr lang="en-US"/>
          </a:p>
        </p:txBody>
      </p:sp>
      <p:sp>
        <p:nvSpPr>
          <p:cNvPr id="5" name="Date Placeholder 4"/>
          <p:cNvSpPr>
            <a:spLocks noGrp="1"/>
          </p:cNvSpPr>
          <p:nvPr>
            <p:ph type="dt"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18-Dec-2013</a:t>
            </a: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SMT Tutorial - ICON 2013</a:t>
            </a:r>
          </a:p>
        </p:txBody>
      </p:sp>
    </p:spTree>
    <p:extLst>
      <p:ext uri="{BB962C8B-B14F-4D97-AF65-F5344CB8AC3E}">
        <p14:creationId xmlns:p14="http://schemas.microsoft.com/office/powerpoint/2010/main" val="32648927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2149cdc8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2149cdc8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ade7b1b7a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ade7b1b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specificity</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adb5c44ad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adb5c44ad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adad619a2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adad619a2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db5c44ad8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adb5c44ad8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b40619f87_0_1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ab40619f87_0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b0d5b4b264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b0d5b4b264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adad619a2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adad619a2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latin typeface="Source Sans Pro"/>
                <a:ea typeface="Source Sans Pro"/>
                <a:cs typeface="Source Sans Pro"/>
                <a:sym typeface="Source Sans Pro"/>
              </a:rPr>
              <a:t>*Isomorphic properties of relations between words is still an assumption. (10 20 seconds)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b40619f87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b40619f87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ab40619f87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ab40619f87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6" name="Shape 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0022618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1a7fd42af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b1a7fd42a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500">
                <a:latin typeface="Source Sans Pro"/>
                <a:ea typeface="Source Sans Pro"/>
                <a:cs typeface="Source Sans Pro"/>
                <a:sym typeface="Source Sans Pro"/>
              </a:rPr>
              <a:t>Given target vector Y and source vector X, MUSE learns a mapping Y = XW between the two spaces.</a:t>
            </a:r>
            <a:endParaRPr sz="1500">
              <a:latin typeface="Source Sans Pro"/>
              <a:ea typeface="Source Sans Pro"/>
              <a:cs typeface="Source Sans Pro"/>
              <a:sym typeface="Source Sans Pro"/>
            </a:endParaRPr>
          </a:p>
          <a:p>
            <a:pPr marL="0" lvl="0" indent="0" algn="l" rtl="0">
              <a:lnSpc>
                <a:spcPct val="115000"/>
              </a:lnSpc>
              <a:spcBef>
                <a:spcPts val="1600"/>
              </a:spcBef>
              <a:spcAft>
                <a:spcPts val="0"/>
              </a:spcAft>
              <a:buNone/>
            </a:pPr>
            <a:r>
              <a:rPr lang="en" sz="1500">
                <a:latin typeface="Source Sans Pro"/>
                <a:ea typeface="Source Sans Pro"/>
                <a:cs typeface="Source Sans Pro"/>
                <a:sym typeface="Source Sans Pro"/>
              </a:rPr>
              <a:t>It trains a discriminator to tell whether two vectors are from the same language, and a generator to map the vectors from one language into each other. It does this in such a way that the distribution of vectors in each of the two languages is the same. </a:t>
            </a:r>
            <a:endParaRPr sz="1500">
              <a:latin typeface="Source Sans Pro"/>
              <a:ea typeface="Source Sans Pro"/>
              <a:cs typeface="Source Sans Pro"/>
              <a:sym typeface="Source Sans Pro"/>
            </a:endParaRPr>
          </a:p>
          <a:p>
            <a:pPr marL="0" lvl="0" indent="0" algn="l" rtl="0">
              <a:lnSpc>
                <a:spcPct val="115000"/>
              </a:lnSpc>
              <a:spcBef>
                <a:spcPts val="1600"/>
              </a:spcBef>
              <a:spcAft>
                <a:spcPts val="0"/>
              </a:spcAft>
              <a:buClr>
                <a:schemeClr val="dk1"/>
              </a:buClr>
              <a:buSzPts val="1100"/>
              <a:buFont typeface="Arial"/>
              <a:buNone/>
            </a:pPr>
            <a:r>
              <a:rPr lang="en" sz="1500">
                <a:latin typeface="Source Sans Pro"/>
                <a:ea typeface="Source Sans Pro"/>
                <a:cs typeface="Source Sans Pro"/>
                <a:sym typeface="Source Sans Pro"/>
              </a:rPr>
              <a:t>The discriminator and the generator are adversaries – they each train to try to beat the other.</a:t>
            </a:r>
            <a:endParaRPr sz="1500">
              <a:latin typeface="Source Sans Pro"/>
              <a:ea typeface="Source Sans Pro"/>
              <a:cs typeface="Source Sans Pro"/>
              <a:sym typeface="Source Sans Pro"/>
            </a:endParaRPr>
          </a:p>
          <a:p>
            <a:pPr marL="0" lvl="0" indent="0" algn="l" rtl="0">
              <a:spcBef>
                <a:spcPts val="160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ab40619f87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ab40619f87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ab40619f87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ab40619f87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b0d5b4b264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b0d5b4b264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b40619f87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b40619f87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ab40619f87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ab40619f8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ab40619f87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ab40619f87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b0d5b4b264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b0d5b4b264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ab40619f8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ab40619f8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b40619f87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b40619f87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6" name="Google Shape;56;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0000FF"/>
              </a:buClr>
              <a:buSzPts val="1800"/>
              <a:buChar char="●"/>
              <a:defRPr/>
            </a:lvl1pPr>
            <a:lvl2pPr marL="914400" lvl="1" indent="-342900" algn="l" rtl="0">
              <a:spcBef>
                <a:spcPts val="360"/>
              </a:spcBef>
              <a:spcAft>
                <a:spcPts val="0"/>
              </a:spcAft>
              <a:buClr>
                <a:srgbClr val="0000FF"/>
              </a:buClr>
              <a:buSzPts val="1800"/>
              <a:buChar char="○"/>
              <a:defRPr/>
            </a:lvl2pPr>
            <a:lvl3pPr marL="1371600" lvl="2" indent="-342900" algn="l" rtl="0">
              <a:spcBef>
                <a:spcPts val="360"/>
              </a:spcBef>
              <a:spcAft>
                <a:spcPts val="0"/>
              </a:spcAft>
              <a:buClr>
                <a:srgbClr val="0000FF"/>
              </a:buClr>
              <a:buSzPts val="1800"/>
              <a:buChar char="■"/>
              <a:defRPr/>
            </a:lvl3pPr>
            <a:lvl4pPr marL="1828800" lvl="3" indent="-342900" algn="l" rtl="0">
              <a:spcBef>
                <a:spcPts val="360"/>
              </a:spcBef>
              <a:spcAft>
                <a:spcPts val="0"/>
              </a:spcAft>
              <a:buClr>
                <a:srgbClr val="0000FF"/>
              </a:buClr>
              <a:buSzPts val="1800"/>
              <a:buChar char="●"/>
              <a:defRPr/>
            </a:lvl4pPr>
            <a:lvl5pPr marL="2286000" lvl="4" indent="-342900" algn="l" rtl="0">
              <a:spcBef>
                <a:spcPts val="360"/>
              </a:spcBef>
              <a:spcAft>
                <a:spcPts val="0"/>
              </a:spcAft>
              <a:buClr>
                <a:srgbClr val="0000FF"/>
              </a:buClr>
              <a:buSzPts val="1800"/>
              <a:buChar char="○"/>
              <a:defRPr/>
            </a:lvl5pPr>
            <a:lvl6pPr marL="2743200" lvl="5" indent="-342900" algn="l" rtl="0">
              <a:spcBef>
                <a:spcPts val="360"/>
              </a:spcBef>
              <a:spcAft>
                <a:spcPts val="0"/>
              </a:spcAft>
              <a:buClr>
                <a:srgbClr val="0000FF"/>
              </a:buClr>
              <a:buSzPts val="1800"/>
              <a:buChar char="■"/>
              <a:defRPr/>
            </a:lvl6pPr>
            <a:lvl7pPr marL="3200400" lvl="6" indent="-342900" algn="l" rtl="0">
              <a:spcBef>
                <a:spcPts val="360"/>
              </a:spcBef>
              <a:spcAft>
                <a:spcPts val="0"/>
              </a:spcAft>
              <a:buClr>
                <a:srgbClr val="0000FF"/>
              </a:buClr>
              <a:buSzPts val="1800"/>
              <a:buChar char="●"/>
              <a:defRPr/>
            </a:lvl7pPr>
            <a:lvl8pPr marL="3657600" lvl="7" indent="-342900" algn="l" rtl="0">
              <a:spcBef>
                <a:spcPts val="360"/>
              </a:spcBef>
              <a:spcAft>
                <a:spcPts val="0"/>
              </a:spcAft>
              <a:buClr>
                <a:srgbClr val="0000FF"/>
              </a:buClr>
              <a:buSzPts val="1800"/>
              <a:buChar char="○"/>
              <a:defRPr/>
            </a:lvl8pPr>
            <a:lvl9pPr marL="4114800" lvl="8" indent="-342900" algn="l" rtl="0">
              <a:spcBef>
                <a:spcPts val="360"/>
              </a:spcBef>
              <a:spcAft>
                <a:spcPts val="0"/>
              </a:spcAft>
              <a:buClr>
                <a:srgbClr val="0000FF"/>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9" name="Google Shape;59;p14"/>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rgbClr val="0000FF"/>
              </a:buClr>
              <a:buSzPts val="2800"/>
              <a:buFont typeface="Arial"/>
              <a:buChar char="●"/>
              <a:defRPr sz="2800"/>
            </a:lvl1pPr>
            <a:lvl2pPr marL="914400" lvl="1" indent="-381000" algn="l" rtl="0">
              <a:spcBef>
                <a:spcPts val="480"/>
              </a:spcBef>
              <a:spcAft>
                <a:spcPts val="0"/>
              </a:spcAft>
              <a:buClr>
                <a:srgbClr val="0000FF"/>
              </a:buClr>
              <a:buSzPts val="2400"/>
              <a:buFont typeface="Arial"/>
              <a:buChar char="○"/>
              <a:defRPr sz="2400"/>
            </a:lvl2pPr>
            <a:lvl3pPr marL="1371600" lvl="2" indent="-355600" algn="l" rtl="0">
              <a:spcBef>
                <a:spcPts val="400"/>
              </a:spcBef>
              <a:spcAft>
                <a:spcPts val="0"/>
              </a:spcAft>
              <a:buClr>
                <a:srgbClr val="0000FF"/>
              </a:buClr>
              <a:buSzPts val="2000"/>
              <a:buFont typeface="Arial"/>
              <a:buChar char="■"/>
              <a:defRPr sz="2000"/>
            </a:lvl3pPr>
            <a:lvl4pPr marL="1828800" lvl="3" indent="-342900" algn="l" rtl="0">
              <a:spcBef>
                <a:spcPts val="360"/>
              </a:spcBef>
              <a:spcAft>
                <a:spcPts val="0"/>
              </a:spcAft>
              <a:buClr>
                <a:srgbClr val="0000FF"/>
              </a:buClr>
              <a:buSzPts val="1800"/>
              <a:buFont typeface="Arial"/>
              <a:buChar char="●"/>
              <a:defRPr sz="1800"/>
            </a:lvl4pPr>
            <a:lvl5pPr marL="2286000" lvl="4" indent="-342900" algn="l" rtl="0">
              <a:spcBef>
                <a:spcPts val="360"/>
              </a:spcBef>
              <a:spcAft>
                <a:spcPts val="0"/>
              </a:spcAft>
              <a:buClr>
                <a:srgbClr val="0000FF"/>
              </a:buClr>
              <a:buSzPts val="1800"/>
              <a:buFont typeface="Arial"/>
              <a:buChar char="○"/>
              <a:defRPr sz="1800"/>
            </a:lvl5pPr>
            <a:lvl6pPr marL="2743200" lvl="5" indent="-342900" algn="l" rtl="0">
              <a:spcBef>
                <a:spcPts val="360"/>
              </a:spcBef>
              <a:spcAft>
                <a:spcPts val="0"/>
              </a:spcAft>
              <a:buClr>
                <a:srgbClr val="0000FF"/>
              </a:buClr>
              <a:buSzPts val="1800"/>
              <a:buFont typeface="Arial"/>
              <a:buChar char="■"/>
              <a:defRPr sz="1800"/>
            </a:lvl6pPr>
            <a:lvl7pPr marL="3200400" lvl="6" indent="-342900" algn="l" rtl="0">
              <a:spcBef>
                <a:spcPts val="360"/>
              </a:spcBef>
              <a:spcAft>
                <a:spcPts val="0"/>
              </a:spcAft>
              <a:buClr>
                <a:srgbClr val="0000FF"/>
              </a:buClr>
              <a:buSzPts val="1800"/>
              <a:buFont typeface="Arial"/>
              <a:buChar char="●"/>
              <a:defRPr sz="1800"/>
            </a:lvl7pPr>
            <a:lvl8pPr marL="3657600" lvl="7" indent="-342900" algn="l" rtl="0">
              <a:spcBef>
                <a:spcPts val="360"/>
              </a:spcBef>
              <a:spcAft>
                <a:spcPts val="0"/>
              </a:spcAft>
              <a:buClr>
                <a:srgbClr val="0000FF"/>
              </a:buClr>
              <a:buSzPts val="1800"/>
              <a:buFont typeface="Arial"/>
              <a:buChar char="○"/>
              <a:defRPr sz="1800"/>
            </a:lvl8pPr>
            <a:lvl9pPr marL="4114800" lvl="8" indent="-342900" algn="l" rtl="0">
              <a:spcBef>
                <a:spcPts val="360"/>
              </a:spcBef>
              <a:spcAft>
                <a:spcPts val="0"/>
              </a:spcAft>
              <a:buClr>
                <a:srgbClr val="0000FF"/>
              </a:buClr>
              <a:buSzPts val="1800"/>
              <a:buFont typeface="Arial"/>
              <a:buChar char="■"/>
              <a:defRPr sz="1800"/>
            </a:lvl9pPr>
          </a:lstStyle>
          <a:p>
            <a:endParaRPr/>
          </a:p>
        </p:txBody>
      </p:sp>
      <p:sp>
        <p:nvSpPr>
          <p:cNvPr id="60" name="Google Shape;60;p14"/>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rgbClr val="0000FF"/>
              </a:buClr>
              <a:buSzPts val="2800"/>
              <a:buFont typeface="Arial"/>
              <a:buChar char="●"/>
              <a:defRPr sz="2800"/>
            </a:lvl1pPr>
            <a:lvl2pPr marL="914400" lvl="1" indent="-381000" algn="l" rtl="0">
              <a:spcBef>
                <a:spcPts val="480"/>
              </a:spcBef>
              <a:spcAft>
                <a:spcPts val="0"/>
              </a:spcAft>
              <a:buClr>
                <a:srgbClr val="0000FF"/>
              </a:buClr>
              <a:buSzPts val="2400"/>
              <a:buFont typeface="Arial"/>
              <a:buChar char="○"/>
              <a:defRPr sz="2400"/>
            </a:lvl2pPr>
            <a:lvl3pPr marL="1371600" lvl="2" indent="-355600" algn="l" rtl="0">
              <a:spcBef>
                <a:spcPts val="400"/>
              </a:spcBef>
              <a:spcAft>
                <a:spcPts val="0"/>
              </a:spcAft>
              <a:buClr>
                <a:srgbClr val="0000FF"/>
              </a:buClr>
              <a:buSzPts val="2000"/>
              <a:buFont typeface="Arial"/>
              <a:buChar char="■"/>
              <a:defRPr sz="2000"/>
            </a:lvl3pPr>
            <a:lvl4pPr marL="1828800" lvl="3" indent="-342900" algn="l" rtl="0">
              <a:spcBef>
                <a:spcPts val="360"/>
              </a:spcBef>
              <a:spcAft>
                <a:spcPts val="0"/>
              </a:spcAft>
              <a:buClr>
                <a:srgbClr val="0000FF"/>
              </a:buClr>
              <a:buSzPts val="1800"/>
              <a:buFont typeface="Arial"/>
              <a:buChar char="●"/>
              <a:defRPr sz="1800"/>
            </a:lvl4pPr>
            <a:lvl5pPr marL="2286000" lvl="4" indent="-342900" algn="l" rtl="0">
              <a:spcBef>
                <a:spcPts val="360"/>
              </a:spcBef>
              <a:spcAft>
                <a:spcPts val="0"/>
              </a:spcAft>
              <a:buClr>
                <a:srgbClr val="0000FF"/>
              </a:buClr>
              <a:buSzPts val="1800"/>
              <a:buFont typeface="Arial"/>
              <a:buChar char="○"/>
              <a:defRPr sz="1800"/>
            </a:lvl5pPr>
            <a:lvl6pPr marL="2743200" lvl="5" indent="-342900" algn="l" rtl="0">
              <a:spcBef>
                <a:spcPts val="360"/>
              </a:spcBef>
              <a:spcAft>
                <a:spcPts val="0"/>
              </a:spcAft>
              <a:buClr>
                <a:srgbClr val="0000FF"/>
              </a:buClr>
              <a:buSzPts val="1800"/>
              <a:buFont typeface="Arial"/>
              <a:buChar char="■"/>
              <a:defRPr sz="1800"/>
            </a:lvl6pPr>
            <a:lvl7pPr marL="3200400" lvl="6" indent="-342900" algn="l" rtl="0">
              <a:spcBef>
                <a:spcPts val="360"/>
              </a:spcBef>
              <a:spcAft>
                <a:spcPts val="0"/>
              </a:spcAft>
              <a:buClr>
                <a:srgbClr val="0000FF"/>
              </a:buClr>
              <a:buSzPts val="1800"/>
              <a:buFont typeface="Arial"/>
              <a:buChar char="●"/>
              <a:defRPr sz="1800"/>
            </a:lvl7pPr>
            <a:lvl8pPr marL="3657600" lvl="7" indent="-342900" algn="l" rtl="0">
              <a:spcBef>
                <a:spcPts val="360"/>
              </a:spcBef>
              <a:spcAft>
                <a:spcPts val="0"/>
              </a:spcAft>
              <a:buClr>
                <a:srgbClr val="0000FF"/>
              </a:buClr>
              <a:buSzPts val="1800"/>
              <a:buFont typeface="Arial"/>
              <a:buChar char="○"/>
              <a:defRPr sz="1800"/>
            </a:lvl8pPr>
            <a:lvl9pPr marL="4114800" lvl="8" indent="-342900" algn="l" rtl="0">
              <a:spcBef>
                <a:spcPts val="360"/>
              </a:spcBef>
              <a:spcAft>
                <a:spcPts val="0"/>
              </a:spcAft>
              <a:buClr>
                <a:srgbClr val="0000FF"/>
              </a:buClr>
              <a:buSzPts val="1800"/>
              <a:buFont typeface="Arial"/>
              <a:buChar char="■"/>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Table" type="tbl">
  <p:cSld name="TABLE">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5" name="Google Shape;65;p16"/>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rgbClr val="0000FF"/>
              </a:buClr>
              <a:buSzPts val="2400"/>
              <a:buFont typeface="Arial"/>
              <a:buNone/>
              <a:defRPr sz="2400" b="1"/>
            </a:lvl1pPr>
            <a:lvl2pPr marL="914400" lvl="1" indent="-228600" algn="l" rtl="0">
              <a:spcBef>
                <a:spcPts val="400"/>
              </a:spcBef>
              <a:spcAft>
                <a:spcPts val="0"/>
              </a:spcAft>
              <a:buClr>
                <a:srgbClr val="0000FF"/>
              </a:buClr>
              <a:buSzPts val="2000"/>
              <a:buFont typeface="Arial"/>
              <a:buNone/>
              <a:defRPr sz="2000" b="1"/>
            </a:lvl2pPr>
            <a:lvl3pPr marL="1371600" lvl="2" indent="-228600" algn="l" rtl="0">
              <a:spcBef>
                <a:spcPts val="360"/>
              </a:spcBef>
              <a:spcAft>
                <a:spcPts val="0"/>
              </a:spcAft>
              <a:buClr>
                <a:srgbClr val="0000FF"/>
              </a:buClr>
              <a:buSzPts val="1800"/>
              <a:buFont typeface="Arial"/>
              <a:buNone/>
              <a:defRPr sz="1800" b="1"/>
            </a:lvl3pPr>
            <a:lvl4pPr marL="1828800" lvl="3" indent="-228600" algn="l" rtl="0">
              <a:spcBef>
                <a:spcPts val="320"/>
              </a:spcBef>
              <a:spcAft>
                <a:spcPts val="0"/>
              </a:spcAft>
              <a:buClr>
                <a:srgbClr val="0000FF"/>
              </a:buClr>
              <a:buSzPts val="1600"/>
              <a:buFont typeface="Arial"/>
              <a:buNone/>
              <a:defRPr sz="1600" b="1"/>
            </a:lvl4pPr>
            <a:lvl5pPr marL="2286000" lvl="4" indent="-228600" algn="l" rtl="0">
              <a:spcBef>
                <a:spcPts val="320"/>
              </a:spcBef>
              <a:spcAft>
                <a:spcPts val="0"/>
              </a:spcAft>
              <a:buClr>
                <a:srgbClr val="0000FF"/>
              </a:buClr>
              <a:buSzPts val="1600"/>
              <a:buFont typeface="Arial"/>
              <a:buNone/>
              <a:defRPr sz="1600" b="1"/>
            </a:lvl5pPr>
            <a:lvl6pPr marL="2743200" lvl="5" indent="-228600" algn="l" rtl="0">
              <a:spcBef>
                <a:spcPts val="320"/>
              </a:spcBef>
              <a:spcAft>
                <a:spcPts val="0"/>
              </a:spcAft>
              <a:buClr>
                <a:srgbClr val="0000FF"/>
              </a:buClr>
              <a:buSzPts val="1600"/>
              <a:buFont typeface="Arial"/>
              <a:buNone/>
              <a:defRPr sz="1600" b="1"/>
            </a:lvl6pPr>
            <a:lvl7pPr marL="3200400" lvl="6" indent="-228600" algn="l" rtl="0">
              <a:spcBef>
                <a:spcPts val="320"/>
              </a:spcBef>
              <a:spcAft>
                <a:spcPts val="0"/>
              </a:spcAft>
              <a:buClr>
                <a:srgbClr val="0000FF"/>
              </a:buClr>
              <a:buSzPts val="1600"/>
              <a:buFont typeface="Arial"/>
              <a:buNone/>
              <a:defRPr sz="1600" b="1"/>
            </a:lvl7pPr>
            <a:lvl8pPr marL="3657600" lvl="7" indent="-228600" algn="l" rtl="0">
              <a:spcBef>
                <a:spcPts val="320"/>
              </a:spcBef>
              <a:spcAft>
                <a:spcPts val="0"/>
              </a:spcAft>
              <a:buClr>
                <a:srgbClr val="0000FF"/>
              </a:buClr>
              <a:buSzPts val="1600"/>
              <a:buFont typeface="Arial"/>
              <a:buNone/>
              <a:defRPr sz="1600" b="1"/>
            </a:lvl8pPr>
            <a:lvl9pPr marL="4114800" lvl="8" indent="-228600" algn="l" rtl="0">
              <a:spcBef>
                <a:spcPts val="320"/>
              </a:spcBef>
              <a:spcAft>
                <a:spcPts val="0"/>
              </a:spcAft>
              <a:buClr>
                <a:srgbClr val="0000FF"/>
              </a:buClr>
              <a:buSzPts val="1600"/>
              <a:buFont typeface="Arial"/>
              <a:buNone/>
              <a:defRPr sz="1600" b="1"/>
            </a:lvl9pPr>
          </a:lstStyle>
          <a:p>
            <a:endParaRPr/>
          </a:p>
        </p:txBody>
      </p:sp>
      <p:sp>
        <p:nvSpPr>
          <p:cNvPr id="66" name="Google Shape;66;p16"/>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rgbClr val="0000FF"/>
              </a:buClr>
              <a:buSzPts val="2400"/>
              <a:buFont typeface="Arial"/>
              <a:buChar char="●"/>
              <a:defRPr sz="2400"/>
            </a:lvl1pPr>
            <a:lvl2pPr marL="914400" lvl="1" indent="-355600" algn="l" rtl="0">
              <a:spcBef>
                <a:spcPts val="400"/>
              </a:spcBef>
              <a:spcAft>
                <a:spcPts val="0"/>
              </a:spcAft>
              <a:buClr>
                <a:srgbClr val="0000FF"/>
              </a:buClr>
              <a:buSzPts val="2000"/>
              <a:buFont typeface="Arial"/>
              <a:buChar char="○"/>
              <a:defRPr sz="2000"/>
            </a:lvl2pPr>
            <a:lvl3pPr marL="1371600" lvl="2" indent="-342900" algn="l" rtl="0">
              <a:spcBef>
                <a:spcPts val="360"/>
              </a:spcBef>
              <a:spcAft>
                <a:spcPts val="0"/>
              </a:spcAft>
              <a:buClr>
                <a:srgbClr val="0000FF"/>
              </a:buClr>
              <a:buSzPts val="1800"/>
              <a:buFont typeface="Arial"/>
              <a:buChar char="■"/>
              <a:defRPr sz="1800"/>
            </a:lvl3pPr>
            <a:lvl4pPr marL="1828800" lvl="3" indent="-330200" algn="l" rtl="0">
              <a:spcBef>
                <a:spcPts val="320"/>
              </a:spcBef>
              <a:spcAft>
                <a:spcPts val="0"/>
              </a:spcAft>
              <a:buClr>
                <a:srgbClr val="0000FF"/>
              </a:buClr>
              <a:buSzPts val="1600"/>
              <a:buFont typeface="Arial"/>
              <a:buChar char="●"/>
              <a:defRPr sz="1600"/>
            </a:lvl4pPr>
            <a:lvl5pPr marL="2286000" lvl="4" indent="-330200" algn="l" rtl="0">
              <a:spcBef>
                <a:spcPts val="320"/>
              </a:spcBef>
              <a:spcAft>
                <a:spcPts val="0"/>
              </a:spcAft>
              <a:buClr>
                <a:srgbClr val="0000FF"/>
              </a:buClr>
              <a:buSzPts val="1600"/>
              <a:buFont typeface="Arial"/>
              <a:buChar char="○"/>
              <a:defRPr sz="1600"/>
            </a:lvl5pPr>
            <a:lvl6pPr marL="2743200" lvl="5" indent="-330200" algn="l" rtl="0">
              <a:spcBef>
                <a:spcPts val="320"/>
              </a:spcBef>
              <a:spcAft>
                <a:spcPts val="0"/>
              </a:spcAft>
              <a:buClr>
                <a:srgbClr val="0000FF"/>
              </a:buClr>
              <a:buSzPts val="1600"/>
              <a:buFont typeface="Arial"/>
              <a:buChar char="■"/>
              <a:defRPr sz="1600"/>
            </a:lvl6pPr>
            <a:lvl7pPr marL="3200400" lvl="6" indent="-330200" algn="l" rtl="0">
              <a:spcBef>
                <a:spcPts val="320"/>
              </a:spcBef>
              <a:spcAft>
                <a:spcPts val="0"/>
              </a:spcAft>
              <a:buClr>
                <a:srgbClr val="0000FF"/>
              </a:buClr>
              <a:buSzPts val="1600"/>
              <a:buFont typeface="Arial"/>
              <a:buChar char="●"/>
              <a:defRPr sz="1600"/>
            </a:lvl7pPr>
            <a:lvl8pPr marL="3657600" lvl="7" indent="-330200" algn="l" rtl="0">
              <a:spcBef>
                <a:spcPts val="320"/>
              </a:spcBef>
              <a:spcAft>
                <a:spcPts val="0"/>
              </a:spcAft>
              <a:buClr>
                <a:srgbClr val="0000FF"/>
              </a:buClr>
              <a:buSzPts val="1600"/>
              <a:buFont typeface="Arial"/>
              <a:buChar char="○"/>
              <a:defRPr sz="1600"/>
            </a:lvl8pPr>
            <a:lvl9pPr marL="4114800" lvl="8" indent="-330200" algn="l" rtl="0">
              <a:spcBef>
                <a:spcPts val="320"/>
              </a:spcBef>
              <a:spcAft>
                <a:spcPts val="0"/>
              </a:spcAft>
              <a:buClr>
                <a:srgbClr val="0000FF"/>
              </a:buClr>
              <a:buSzPts val="1600"/>
              <a:buFont typeface="Arial"/>
              <a:buChar char="■"/>
              <a:defRPr sz="1600"/>
            </a:lvl9pPr>
          </a:lstStyle>
          <a:p>
            <a:endParaRPr/>
          </a:p>
        </p:txBody>
      </p:sp>
      <p:sp>
        <p:nvSpPr>
          <p:cNvPr id="67" name="Google Shape;67;p16"/>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rgbClr val="0000FF"/>
              </a:buClr>
              <a:buSzPts val="2400"/>
              <a:buFont typeface="Arial"/>
              <a:buNone/>
              <a:defRPr sz="2400" b="1"/>
            </a:lvl1pPr>
            <a:lvl2pPr marL="914400" lvl="1" indent="-228600" algn="l" rtl="0">
              <a:spcBef>
                <a:spcPts val="400"/>
              </a:spcBef>
              <a:spcAft>
                <a:spcPts val="0"/>
              </a:spcAft>
              <a:buClr>
                <a:srgbClr val="0000FF"/>
              </a:buClr>
              <a:buSzPts val="2000"/>
              <a:buFont typeface="Arial"/>
              <a:buNone/>
              <a:defRPr sz="2000" b="1"/>
            </a:lvl2pPr>
            <a:lvl3pPr marL="1371600" lvl="2" indent="-228600" algn="l" rtl="0">
              <a:spcBef>
                <a:spcPts val="360"/>
              </a:spcBef>
              <a:spcAft>
                <a:spcPts val="0"/>
              </a:spcAft>
              <a:buClr>
                <a:srgbClr val="0000FF"/>
              </a:buClr>
              <a:buSzPts val="1800"/>
              <a:buFont typeface="Arial"/>
              <a:buNone/>
              <a:defRPr sz="1800" b="1"/>
            </a:lvl3pPr>
            <a:lvl4pPr marL="1828800" lvl="3" indent="-228600" algn="l" rtl="0">
              <a:spcBef>
                <a:spcPts val="320"/>
              </a:spcBef>
              <a:spcAft>
                <a:spcPts val="0"/>
              </a:spcAft>
              <a:buClr>
                <a:srgbClr val="0000FF"/>
              </a:buClr>
              <a:buSzPts val="1600"/>
              <a:buFont typeface="Arial"/>
              <a:buNone/>
              <a:defRPr sz="1600" b="1"/>
            </a:lvl4pPr>
            <a:lvl5pPr marL="2286000" lvl="4" indent="-228600" algn="l" rtl="0">
              <a:spcBef>
                <a:spcPts val="320"/>
              </a:spcBef>
              <a:spcAft>
                <a:spcPts val="0"/>
              </a:spcAft>
              <a:buClr>
                <a:srgbClr val="0000FF"/>
              </a:buClr>
              <a:buSzPts val="1600"/>
              <a:buFont typeface="Arial"/>
              <a:buNone/>
              <a:defRPr sz="1600" b="1"/>
            </a:lvl5pPr>
            <a:lvl6pPr marL="2743200" lvl="5" indent="-228600" algn="l" rtl="0">
              <a:spcBef>
                <a:spcPts val="320"/>
              </a:spcBef>
              <a:spcAft>
                <a:spcPts val="0"/>
              </a:spcAft>
              <a:buClr>
                <a:srgbClr val="0000FF"/>
              </a:buClr>
              <a:buSzPts val="1600"/>
              <a:buFont typeface="Arial"/>
              <a:buNone/>
              <a:defRPr sz="1600" b="1"/>
            </a:lvl6pPr>
            <a:lvl7pPr marL="3200400" lvl="6" indent="-228600" algn="l" rtl="0">
              <a:spcBef>
                <a:spcPts val="320"/>
              </a:spcBef>
              <a:spcAft>
                <a:spcPts val="0"/>
              </a:spcAft>
              <a:buClr>
                <a:srgbClr val="0000FF"/>
              </a:buClr>
              <a:buSzPts val="1600"/>
              <a:buFont typeface="Arial"/>
              <a:buNone/>
              <a:defRPr sz="1600" b="1"/>
            </a:lvl7pPr>
            <a:lvl8pPr marL="3657600" lvl="7" indent="-228600" algn="l" rtl="0">
              <a:spcBef>
                <a:spcPts val="320"/>
              </a:spcBef>
              <a:spcAft>
                <a:spcPts val="0"/>
              </a:spcAft>
              <a:buClr>
                <a:srgbClr val="0000FF"/>
              </a:buClr>
              <a:buSzPts val="1600"/>
              <a:buFont typeface="Arial"/>
              <a:buNone/>
              <a:defRPr sz="1600" b="1"/>
            </a:lvl8pPr>
            <a:lvl9pPr marL="4114800" lvl="8" indent="-228600" algn="l" rtl="0">
              <a:spcBef>
                <a:spcPts val="320"/>
              </a:spcBef>
              <a:spcAft>
                <a:spcPts val="0"/>
              </a:spcAft>
              <a:buClr>
                <a:srgbClr val="0000FF"/>
              </a:buClr>
              <a:buSzPts val="1600"/>
              <a:buFont typeface="Arial"/>
              <a:buNone/>
              <a:defRPr sz="1600" b="1"/>
            </a:lvl9pPr>
          </a:lstStyle>
          <a:p>
            <a:endParaRPr/>
          </a:p>
        </p:txBody>
      </p:sp>
      <p:sp>
        <p:nvSpPr>
          <p:cNvPr id="68" name="Google Shape;68;p16"/>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rgbClr val="0000FF"/>
              </a:buClr>
              <a:buSzPts val="2400"/>
              <a:buFont typeface="Arial"/>
              <a:buChar char="●"/>
              <a:defRPr sz="2400"/>
            </a:lvl1pPr>
            <a:lvl2pPr marL="914400" lvl="1" indent="-355600" algn="l" rtl="0">
              <a:spcBef>
                <a:spcPts val="400"/>
              </a:spcBef>
              <a:spcAft>
                <a:spcPts val="0"/>
              </a:spcAft>
              <a:buClr>
                <a:srgbClr val="0000FF"/>
              </a:buClr>
              <a:buSzPts val="2000"/>
              <a:buFont typeface="Arial"/>
              <a:buChar char="○"/>
              <a:defRPr sz="2000"/>
            </a:lvl2pPr>
            <a:lvl3pPr marL="1371600" lvl="2" indent="-342900" algn="l" rtl="0">
              <a:spcBef>
                <a:spcPts val="360"/>
              </a:spcBef>
              <a:spcAft>
                <a:spcPts val="0"/>
              </a:spcAft>
              <a:buClr>
                <a:srgbClr val="0000FF"/>
              </a:buClr>
              <a:buSzPts val="1800"/>
              <a:buFont typeface="Arial"/>
              <a:buChar char="■"/>
              <a:defRPr sz="1800"/>
            </a:lvl3pPr>
            <a:lvl4pPr marL="1828800" lvl="3" indent="-330200" algn="l" rtl="0">
              <a:spcBef>
                <a:spcPts val="320"/>
              </a:spcBef>
              <a:spcAft>
                <a:spcPts val="0"/>
              </a:spcAft>
              <a:buClr>
                <a:srgbClr val="0000FF"/>
              </a:buClr>
              <a:buSzPts val="1600"/>
              <a:buFont typeface="Arial"/>
              <a:buChar char="●"/>
              <a:defRPr sz="1600"/>
            </a:lvl4pPr>
            <a:lvl5pPr marL="2286000" lvl="4" indent="-330200" algn="l" rtl="0">
              <a:spcBef>
                <a:spcPts val="320"/>
              </a:spcBef>
              <a:spcAft>
                <a:spcPts val="0"/>
              </a:spcAft>
              <a:buClr>
                <a:srgbClr val="0000FF"/>
              </a:buClr>
              <a:buSzPts val="1600"/>
              <a:buFont typeface="Arial"/>
              <a:buChar char="○"/>
              <a:defRPr sz="1600"/>
            </a:lvl5pPr>
            <a:lvl6pPr marL="2743200" lvl="5" indent="-330200" algn="l" rtl="0">
              <a:spcBef>
                <a:spcPts val="320"/>
              </a:spcBef>
              <a:spcAft>
                <a:spcPts val="0"/>
              </a:spcAft>
              <a:buClr>
                <a:srgbClr val="0000FF"/>
              </a:buClr>
              <a:buSzPts val="1600"/>
              <a:buFont typeface="Arial"/>
              <a:buChar char="■"/>
              <a:defRPr sz="1600"/>
            </a:lvl6pPr>
            <a:lvl7pPr marL="3200400" lvl="6" indent="-330200" algn="l" rtl="0">
              <a:spcBef>
                <a:spcPts val="320"/>
              </a:spcBef>
              <a:spcAft>
                <a:spcPts val="0"/>
              </a:spcAft>
              <a:buClr>
                <a:srgbClr val="0000FF"/>
              </a:buClr>
              <a:buSzPts val="1600"/>
              <a:buFont typeface="Arial"/>
              <a:buChar char="●"/>
              <a:defRPr sz="1600"/>
            </a:lvl7pPr>
            <a:lvl8pPr marL="3657600" lvl="7" indent="-330200" algn="l" rtl="0">
              <a:spcBef>
                <a:spcPts val="320"/>
              </a:spcBef>
              <a:spcAft>
                <a:spcPts val="0"/>
              </a:spcAft>
              <a:buClr>
                <a:srgbClr val="0000FF"/>
              </a:buClr>
              <a:buSzPts val="1600"/>
              <a:buFont typeface="Arial"/>
              <a:buChar char="○"/>
              <a:defRPr sz="1600"/>
            </a:lvl8pPr>
            <a:lvl9pPr marL="4114800" lvl="8" indent="-330200" algn="l" rtl="0">
              <a:spcBef>
                <a:spcPts val="320"/>
              </a:spcBef>
              <a:spcAft>
                <a:spcPts val="0"/>
              </a:spcAft>
              <a:buClr>
                <a:srgbClr val="0000FF"/>
              </a:buClr>
              <a:buSzPts val="1600"/>
              <a:buFont typeface="Arial"/>
              <a:buChar char="■"/>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37192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243066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Char char="●"/>
              <a:defRPr>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21060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04800">
              <a:spcBef>
                <a:spcPts val="1600"/>
              </a:spcBef>
              <a:spcAft>
                <a:spcPts val="0"/>
              </a:spcAft>
              <a:buClr>
                <a:srgbClr val="000000"/>
              </a:buClr>
              <a:buSzPts val="1200"/>
              <a:buChar char="○"/>
              <a:defRPr sz="1200">
                <a:solidFill>
                  <a:srgbClr val="000000"/>
                </a:solidFill>
              </a:defRPr>
            </a:lvl2pPr>
            <a:lvl3pPr marL="1371600" lvl="2" indent="-304800">
              <a:spcBef>
                <a:spcPts val="1600"/>
              </a:spcBef>
              <a:spcAft>
                <a:spcPts val="0"/>
              </a:spcAft>
              <a:buClr>
                <a:srgbClr val="000000"/>
              </a:buClr>
              <a:buSzPts val="1200"/>
              <a:buChar char="■"/>
              <a:defRPr sz="1200">
                <a:solidFill>
                  <a:srgbClr val="000000"/>
                </a:solidFill>
              </a:defRPr>
            </a:lvl3pPr>
            <a:lvl4pPr marL="1828800" lvl="3" indent="-304800">
              <a:spcBef>
                <a:spcPts val="1600"/>
              </a:spcBef>
              <a:spcAft>
                <a:spcPts val="0"/>
              </a:spcAft>
              <a:buClr>
                <a:srgbClr val="000000"/>
              </a:buClr>
              <a:buSzPts val="1200"/>
              <a:buChar char="●"/>
              <a:defRPr sz="1200">
                <a:solidFill>
                  <a:srgbClr val="000000"/>
                </a:solidFill>
              </a:defRPr>
            </a:lvl4pPr>
            <a:lvl5pPr marL="2286000" lvl="4" indent="-304800">
              <a:spcBef>
                <a:spcPts val="1600"/>
              </a:spcBef>
              <a:spcAft>
                <a:spcPts val="0"/>
              </a:spcAft>
              <a:buClr>
                <a:srgbClr val="000000"/>
              </a:buClr>
              <a:buSzPts val="1200"/>
              <a:buChar char="○"/>
              <a:defRPr sz="1200">
                <a:solidFill>
                  <a:srgbClr val="000000"/>
                </a:solidFill>
              </a:defRPr>
            </a:lvl5pPr>
            <a:lvl6pPr marL="2743200" lvl="5" indent="-304800">
              <a:spcBef>
                <a:spcPts val="1600"/>
              </a:spcBef>
              <a:spcAft>
                <a:spcPts val="0"/>
              </a:spcAft>
              <a:buClr>
                <a:srgbClr val="000000"/>
              </a:buClr>
              <a:buSzPts val="1200"/>
              <a:buChar char="■"/>
              <a:defRPr sz="1200">
                <a:solidFill>
                  <a:srgbClr val="000000"/>
                </a:solidFill>
              </a:defRPr>
            </a:lvl6pPr>
            <a:lvl7pPr marL="3200400" lvl="6" indent="-304800">
              <a:spcBef>
                <a:spcPts val="1600"/>
              </a:spcBef>
              <a:spcAft>
                <a:spcPts val="0"/>
              </a:spcAft>
              <a:buClr>
                <a:srgbClr val="000000"/>
              </a:buClr>
              <a:buSzPts val="1200"/>
              <a:buChar char="●"/>
              <a:defRPr sz="1200">
                <a:solidFill>
                  <a:srgbClr val="000000"/>
                </a:solidFill>
              </a:defRPr>
            </a:lvl7pPr>
            <a:lvl8pPr marL="3657600" lvl="7" indent="-304800">
              <a:spcBef>
                <a:spcPts val="1600"/>
              </a:spcBef>
              <a:spcAft>
                <a:spcPts val="0"/>
              </a:spcAft>
              <a:buClr>
                <a:srgbClr val="000000"/>
              </a:buClr>
              <a:buSzPts val="1200"/>
              <a:buChar char="○"/>
              <a:defRPr sz="1200">
                <a:solidFill>
                  <a:srgbClr val="000000"/>
                </a:solidFill>
              </a:defRPr>
            </a:lvl8pPr>
            <a:lvl9pPr marL="4114800" lvl="8" indent="-304800">
              <a:spcBef>
                <a:spcPts val="1600"/>
              </a:spcBef>
              <a:spcAft>
                <a:spcPts val="1600"/>
              </a:spcAft>
              <a:buClr>
                <a:srgbClr val="000000"/>
              </a:buClr>
              <a:buSzPts val="1200"/>
              <a:buChar char="■"/>
              <a:defRPr sz="1200">
                <a:solidFill>
                  <a:srgbClr val="000000"/>
                </a:solidFill>
              </a:defRPr>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04800">
              <a:spcBef>
                <a:spcPts val="1600"/>
              </a:spcBef>
              <a:spcAft>
                <a:spcPts val="0"/>
              </a:spcAft>
              <a:buClr>
                <a:srgbClr val="000000"/>
              </a:buClr>
              <a:buSzPts val="1200"/>
              <a:buChar char="○"/>
              <a:defRPr sz="1200">
                <a:solidFill>
                  <a:srgbClr val="000000"/>
                </a:solidFill>
              </a:defRPr>
            </a:lvl2pPr>
            <a:lvl3pPr marL="1371600" lvl="2" indent="-304800">
              <a:spcBef>
                <a:spcPts val="1600"/>
              </a:spcBef>
              <a:spcAft>
                <a:spcPts val="0"/>
              </a:spcAft>
              <a:buClr>
                <a:srgbClr val="000000"/>
              </a:buClr>
              <a:buSzPts val="1200"/>
              <a:buChar char="■"/>
              <a:defRPr sz="1200">
                <a:solidFill>
                  <a:srgbClr val="000000"/>
                </a:solidFill>
              </a:defRPr>
            </a:lvl3pPr>
            <a:lvl4pPr marL="1828800" lvl="3" indent="-304800">
              <a:spcBef>
                <a:spcPts val="1600"/>
              </a:spcBef>
              <a:spcAft>
                <a:spcPts val="0"/>
              </a:spcAft>
              <a:buClr>
                <a:srgbClr val="000000"/>
              </a:buClr>
              <a:buSzPts val="1200"/>
              <a:buChar char="●"/>
              <a:defRPr sz="1200">
                <a:solidFill>
                  <a:srgbClr val="000000"/>
                </a:solidFill>
              </a:defRPr>
            </a:lvl4pPr>
            <a:lvl5pPr marL="2286000" lvl="4" indent="-304800">
              <a:spcBef>
                <a:spcPts val="1600"/>
              </a:spcBef>
              <a:spcAft>
                <a:spcPts val="0"/>
              </a:spcAft>
              <a:buClr>
                <a:srgbClr val="000000"/>
              </a:buClr>
              <a:buSzPts val="1200"/>
              <a:buChar char="○"/>
              <a:defRPr sz="1200">
                <a:solidFill>
                  <a:srgbClr val="000000"/>
                </a:solidFill>
              </a:defRPr>
            </a:lvl5pPr>
            <a:lvl6pPr marL="2743200" lvl="5" indent="-304800">
              <a:spcBef>
                <a:spcPts val="1600"/>
              </a:spcBef>
              <a:spcAft>
                <a:spcPts val="0"/>
              </a:spcAft>
              <a:buClr>
                <a:srgbClr val="000000"/>
              </a:buClr>
              <a:buSzPts val="1200"/>
              <a:buChar char="■"/>
              <a:defRPr sz="1200">
                <a:solidFill>
                  <a:srgbClr val="000000"/>
                </a:solidFill>
              </a:defRPr>
            </a:lvl6pPr>
            <a:lvl7pPr marL="3200400" lvl="6" indent="-304800">
              <a:spcBef>
                <a:spcPts val="1600"/>
              </a:spcBef>
              <a:spcAft>
                <a:spcPts val="0"/>
              </a:spcAft>
              <a:buClr>
                <a:srgbClr val="000000"/>
              </a:buClr>
              <a:buSzPts val="1200"/>
              <a:buChar char="●"/>
              <a:defRPr sz="1200">
                <a:solidFill>
                  <a:srgbClr val="000000"/>
                </a:solidFill>
              </a:defRPr>
            </a:lvl7pPr>
            <a:lvl8pPr marL="3657600" lvl="7" indent="-304800">
              <a:spcBef>
                <a:spcPts val="1600"/>
              </a:spcBef>
              <a:spcAft>
                <a:spcPts val="0"/>
              </a:spcAft>
              <a:buClr>
                <a:srgbClr val="000000"/>
              </a:buClr>
              <a:buSzPts val="1200"/>
              <a:buChar char="○"/>
              <a:defRPr sz="1200">
                <a:solidFill>
                  <a:srgbClr val="000000"/>
                </a:solidFill>
              </a:defRPr>
            </a:lvl8pPr>
            <a:lvl9pPr marL="4114800" lvl="8" indent="-304800">
              <a:spcBef>
                <a:spcPts val="1600"/>
              </a:spcBef>
              <a:spcAft>
                <a:spcPts val="1600"/>
              </a:spcAft>
              <a:buClr>
                <a:srgbClr val="000000"/>
              </a:buClr>
              <a:buSzPts val="1200"/>
              <a:buChar char="■"/>
              <a:defRPr sz="1200">
                <a:solidFill>
                  <a:srgbClr val="000000"/>
                </a:solidFill>
              </a:defRPr>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8815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502982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73746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382298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577399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082375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and Table" type="tbl">
  <p:cSld name="Title and Table">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181846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7F7F7F"/>
                </a:solidFill>
                <a:effectLst/>
                <a:uLnTx/>
                <a:uFillTx/>
                <a:latin typeface="Source Sans Pro"/>
                <a:ea typeface="Source Sans Pro"/>
                <a:sym typeface="Source Sans Pr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7F7F7F"/>
              </a:solidFill>
              <a:effectLst/>
              <a:uLnTx/>
              <a:uFillTx/>
              <a:latin typeface="Source Sans Pro"/>
              <a:ea typeface="Source Sans Pro"/>
              <a:sym typeface="Source Sans Pro"/>
            </a:endParaRPr>
          </a:p>
        </p:txBody>
      </p:sp>
    </p:spTree>
    <p:extLst>
      <p:ext uri="{BB962C8B-B14F-4D97-AF65-F5344CB8AC3E}">
        <p14:creationId xmlns:p14="http://schemas.microsoft.com/office/powerpoint/2010/main" val="16425694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7F7F7F"/>
                </a:solidFill>
                <a:effectLst/>
                <a:uLnTx/>
                <a:uFillTx/>
                <a:latin typeface="Source Sans Pro"/>
                <a:ea typeface="Source Sans Pro"/>
                <a:sym typeface="Source Sans Pr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7F7F7F"/>
              </a:solidFill>
              <a:effectLst/>
              <a:uLnTx/>
              <a:uFillTx/>
              <a:latin typeface="Source Sans Pro"/>
              <a:ea typeface="Source Sans Pro"/>
              <a:sym typeface="Source Sans Pro"/>
            </a:endParaRPr>
          </a:p>
        </p:txBody>
      </p:sp>
    </p:spTree>
    <p:extLst>
      <p:ext uri="{BB962C8B-B14F-4D97-AF65-F5344CB8AC3E}">
        <p14:creationId xmlns:p14="http://schemas.microsoft.com/office/powerpoint/2010/main" val="658130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Title and Content" type="obj">
  <p:cSld name="Title and Content">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6" name="Google Shape;56;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0000FF"/>
              </a:buClr>
              <a:buSzPts val="1800"/>
              <a:buChar char="●"/>
              <a:defRPr/>
            </a:lvl1pPr>
            <a:lvl2pPr marL="914400" lvl="1" indent="-342900" algn="l" rtl="0">
              <a:spcBef>
                <a:spcPts val="360"/>
              </a:spcBef>
              <a:spcAft>
                <a:spcPts val="0"/>
              </a:spcAft>
              <a:buClr>
                <a:srgbClr val="0000FF"/>
              </a:buClr>
              <a:buSzPts val="1800"/>
              <a:buChar char="○"/>
              <a:defRPr/>
            </a:lvl2pPr>
            <a:lvl3pPr marL="1371600" lvl="2" indent="-342900" algn="l" rtl="0">
              <a:spcBef>
                <a:spcPts val="360"/>
              </a:spcBef>
              <a:spcAft>
                <a:spcPts val="0"/>
              </a:spcAft>
              <a:buClr>
                <a:srgbClr val="0000FF"/>
              </a:buClr>
              <a:buSzPts val="1800"/>
              <a:buChar char="■"/>
              <a:defRPr/>
            </a:lvl3pPr>
            <a:lvl4pPr marL="1828800" lvl="3" indent="-342900" algn="l" rtl="0">
              <a:spcBef>
                <a:spcPts val="360"/>
              </a:spcBef>
              <a:spcAft>
                <a:spcPts val="0"/>
              </a:spcAft>
              <a:buClr>
                <a:srgbClr val="0000FF"/>
              </a:buClr>
              <a:buSzPts val="1800"/>
              <a:buChar char="●"/>
              <a:defRPr/>
            </a:lvl4pPr>
            <a:lvl5pPr marL="2286000" lvl="4" indent="-342900" algn="l" rtl="0">
              <a:spcBef>
                <a:spcPts val="360"/>
              </a:spcBef>
              <a:spcAft>
                <a:spcPts val="0"/>
              </a:spcAft>
              <a:buClr>
                <a:srgbClr val="0000FF"/>
              </a:buClr>
              <a:buSzPts val="1800"/>
              <a:buChar char="○"/>
              <a:defRPr/>
            </a:lvl5pPr>
            <a:lvl6pPr marL="2743200" lvl="5" indent="-342900" algn="l" rtl="0">
              <a:spcBef>
                <a:spcPts val="360"/>
              </a:spcBef>
              <a:spcAft>
                <a:spcPts val="0"/>
              </a:spcAft>
              <a:buClr>
                <a:srgbClr val="0000FF"/>
              </a:buClr>
              <a:buSzPts val="1800"/>
              <a:buChar char="■"/>
              <a:defRPr/>
            </a:lvl6pPr>
            <a:lvl7pPr marL="3200400" lvl="6" indent="-342900" algn="l" rtl="0">
              <a:spcBef>
                <a:spcPts val="360"/>
              </a:spcBef>
              <a:spcAft>
                <a:spcPts val="0"/>
              </a:spcAft>
              <a:buClr>
                <a:srgbClr val="0000FF"/>
              </a:buClr>
              <a:buSzPts val="1800"/>
              <a:buChar char="●"/>
              <a:defRPr/>
            </a:lvl7pPr>
            <a:lvl8pPr marL="3657600" lvl="7" indent="-342900" algn="l" rtl="0">
              <a:spcBef>
                <a:spcPts val="360"/>
              </a:spcBef>
              <a:spcAft>
                <a:spcPts val="0"/>
              </a:spcAft>
              <a:buClr>
                <a:srgbClr val="0000FF"/>
              </a:buClr>
              <a:buSzPts val="1800"/>
              <a:buChar char="○"/>
              <a:defRPr/>
            </a:lvl8pPr>
            <a:lvl9pPr marL="4114800" lvl="8" indent="-342900" algn="l" rtl="0">
              <a:spcBef>
                <a:spcPts val="360"/>
              </a:spcBef>
              <a:spcAft>
                <a:spcPts val="0"/>
              </a:spcAft>
              <a:buClr>
                <a:srgbClr val="0000FF"/>
              </a:buClr>
              <a:buSzPts val="1800"/>
              <a:buChar char="■"/>
              <a:defRPr/>
            </a:lvl9pPr>
          </a:lstStyle>
          <a:p>
            <a:endParaRPr/>
          </a:p>
        </p:txBody>
      </p:sp>
    </p:spTree>
    <p:extLst>
      <p:ext uri="{BB962C8B-B14F-4D97-AF65-F5344CB8AC3E}">
        <p14:creationId xmlns:p14="http://schemas.microsoft.com/office/powerpoint/2010/main" val="10265965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Tree>
    <p:extLst>
      <p:ext uri="{BB962C8B-B14F-4D97-AF65-F5344CB8AC3E}">
        <p14:creationId xmlns:p14="http://schemas.microsoft.com/office/powerpoint/2010/main" val="3318221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000000"/>
              </a:buClr>
              <a:buSzPts val="1800"/>
              <a:buChar char="●"/>
              <a:defRPr>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40685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164055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52102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25409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107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279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5207754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37407415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69942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336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04800">
              <a:spcBef>
                <a:spcPts val="1600"/>
              </a:spcBef>
              <a:spcAft>
                <a:spcPts val="0"/>
              </a:spcAft>
              <a:buClr>
                <a:srgbClr val="000000"/>
              </a:buClr>
              <a:buSzPts val="1200"/>
              <a:buChar char="○"/>
              <a:defRPr sz="1200">
                <a:solidFill>
                  <a:srgbClr val="000000"/>
                </a:solidFill>
              </a:defRPr>
            </a:lvl2pPr>
            <a:lvl3pPr marL="1371600" lvl="2" indent="-304800">
              <a:spcBef>
                <a:spcPts val="1600"/>
              </a:spcBef>
              <a:spcAft>
                <a:spcPts val="0"/>
              </a:spcAft>
              <a:buClr>
                <a:srgbClr val="000000"/>
              </a:buClr>
              <a:buSzPts val="1200"/>
              <a:buChar char="■"/>
              <a:defRPr sz="1200">
                <a:solidFill>
                  <a:srgbClr val="000000"/>
                </a:solidFill>
              </a:defRPr>
            </a:lvl3pPr>
            <a:lvl4pPr marL="1828800" lvl="3" indent="-304800">
              <a:spcBef>
                <a:spcPts val="1600"/>
              </a:spcBef>
              <a:spcAft>
                <a:spcPts val="0"/>
              </a:spcAft>
              <a:buClr>
                <a:srgbClr val="000000"/>
              </a:buClr>
              <a:buSzPts val="1200"/>
              <a:buChar char="●"/>
              <a:defRPr sz="1200">
                <a:solidFill>
                  <a:srgbClr val="000000"/>
                </a:solidFill>
              </a:defRPr>
            </a:lvl4pPr>
            <a:lvl5pPr marL="2286000" lvl="4" indent="-304800">
              <a:spcBef>
                <a:spcPts val="1600"/>
              </a:spcBef>
              <a:spcAft>
                <a:spcPts val="0"/>
              </a:spcAft>
              <a:buClr>
                <a:srgbClr val="000000"/>
              </a:buClr>
              <a:buSzPts val="1200"/>
              <a:buChar char="○"/>
              <a:defRPr sz="1200">
                <a:solidFill>
                  <a:srgbClr val="000000"/>
                </a:solidFill>
              </a:defRPr>
            </a:lvl5pPr>
            <a:lvl6pPr marL="2743200" lvl="5" indent="-304800">
              <a:spcBef>
                <a:spcPts val="1600"/>
              </a:spcBef>
              <a:spcAft>
                <a:spcPts val="0"/>
              </a:spcAft>
              <a:buClr>
                <a:srgbClr val="000000"/>
              </a:buClr>
              <a:buSzPts val="1200"/>
              <a:buChar char="■"/>
              <a:defRPr sz="1200">
                <a:solidFill>
                  <a:srgbClr val="000000"/>
                </a:solidFill>
              </a:defRPr>
            </a:lvl6pPr>
            <a:lvl7pPr marL="3200400" lvl="6" indent="-304800">
              <a:spcBef>
                <a:spcPts val="1600"/>
              </a:spcBef>
              <a:spcAft>
                <a:spcPts val="0"/>
              </a:spcAft>
              <a:buClr>
                <a:srgbClr val="000000"/>
              </a:buClr>
              <a:buSzPts val="1200"/>
              <a:buChar char="●"/>
              <a:defRPr sz="1200">
                <a:solidFill>
                  <a:srgbClr val="000000"/>
                </a:solidFill>
              </a:defRPr>
            </a:lvl7pPr>
            <a:lvl8pPr marL="3657600" lvl="7" indent="-304800">
              <a:spcBef>
                <a:spcPts val="1600"/>
              </a:spcBef>
              <a:spcAft>
                <a:spcPts val="0"/>
              </a:spcAft>
              <a:buClr>
                <a:srgbClr val="000000"/>
              </a:buClr>
              <a:buSzPts val="1200"/>
              <a:buChar char="○"/>
              <a:defRPr sz="1200">
                <a:solidFill>
                  <a:srgbClr val="000000"/>
                </a:solidFill>
              </a:defRPr>
            </a:lvl8pPr>
            <a:lvl9pPr marL="4114800" lvl="8" indent="-304800">
              <a:spcBef>
                <a:spcPts val="1600"/>
              </a:spcBef>
              <a:spcAft>
                <a:spcPts val="1600"/>
              </a:spcAft>
              <a:buClr>
                <a:srgbClr val="000000"/>
              </a:buClr>
              <a:buSzPts val="1200"/>
              <a:buChar char="■"/>
              <a:defRPr sz="1200">
                <a:solidFill>
                  <a:srgbClr val="000000"/>
                </a:solidFill>
              </a:defRPr>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04800">
              <a:spcBef>
                <a:spcPts val="1600"/>
              </a:spcBef>
              <a:spcAft>
                <a:spcPts val="0"/>
              </a:spcAft>
              <a:buClr>
                <a:srgbClr val="000000"/>
              </a:buClr>
              <a:buSzPts val="1200"/>
              <a:buChar char="○"/>
              <a:defRPr sz="1200">
                <a:solidFill>
                  <a:srgbClr val="000000"/>
                </a:solidFill>
              </a:defRPr>
            </a:lvl2pPr>
            <a:lvl3pPr marL="1371600" lvl="2" indent="-304800">
              <a:spcBef>
                <a:spcPts val="1600"/>
              </a:spcBef>
              <a:spcAft>
                <a:spcPts val="0"/>
              </a:spcAft>
              <a:buClr>
                <a:srgbClr val="000000"/>
              </a:buClr>
              <a:buSzPts val="1200"/>
              <a:buChar char="■"/>
              <a:defRPr sz="1200">
                <a:solidFill>
                  <a:srgbClr val="000000"/>
                </a:solidFill>
              </a:defRPr>
            </a:lvl3pPr>
            <a:lvl4pPr marL="1828800" lvl="3" indent="-304800">
              <a:spcBef>
                <a:spcPts val="1600"/>
              </a:spcBef>
              <a:spcAft>
                <a:spcPts val="0"/>
              </a:spcAft>
              <a:buClr>
                <a:srgbClr val="000000"/>
              </a:buClr>
              <a:buSzPts val="1200"/>
              <a:buChar char="●"/>
              <a:defRPr sz="1200">
                <a:solidFill>
                  <a:srgbClr val="000000"/>
                </a:solidFill>
              </a:defRPr>
            </a:lvl4pPr>
            <a:lvl5pPr marL="2286000" lvl="4" indent="-304800">
              <a:spcBef>
                <a:spcPts val="1600"/>
              </a:spcBef>
              <a:spcAft>
                <a:spcPts val="0"/>
              </a:spcAft>
              <a:buClr>
                <a:srgbClr val="000000"/>
              </a:buClr>
              <a:buSzPts val="1200"/>
              <a:buChar char="○"/>
              <a:defRPr sz="1200">
                <a:solidFill>
                  <a:srgbClr val="000000"/>
                </a:solidFill>
              </a:defRPr>
            </a:lvl5pPr>
            <a:lvl6pPr marL="2743200" lvl="5" indent="-304800">
              <a:spcBef>
                <a:spcPts val="1600"/>
              </a:spcBef>
              <a:spcAft>
                <a:spcPts val="0"/>
              </a:spcAft>
              <a:buClr>
                <a:srgbClr val="000000"/>
              </a:buClr>
              <a:buSzPts val="1200"/>
              <a:buChar char="■"/>
              <a:defRPr sz="1200">
                <a:solidFill>
                  <a:srgbClr val="000000"/>
                </a:solidFill>
              </a:defRPr>
            </a:lvl6pPr>
            <a:lvl7pPr marL="3200400" lvl="6" indent="-304800">
              <a:spcBef>
                <a:spcPts val="1600"/>
              </a:spcBef>
              <a:spcAft>
                <a:spcPts val="0"/>
              </a:spcAft>
              <a:buClr>
                <a:srgbClr val="000000"/>
              </a:buClr>
              <a:buSzPts val="1200"/>
              <a:buChar char="●"/>
              <a:defRPr sz="1200">
                <a:solidFill>
                  <a:srgbClr val="000000"/>
                </a:solidFill>
              </a:defRPr>
            </a:lvl7pPr>
            <a:lvl8pPr marL="3657600" lvl="7" indent="-304800">
              <a:spcBef>
                <a:spcPts val="1600"/>
              </a:spcBef>
              <a:spcAft>
                <a:spcPts val="0"/>
              </a:spcAft>
              <a:buClr>
                <a:srgbClr val="000000"/>
              </a:buClr>
              <a:buSzPts val="1200"/>
              <a:buChar char="○"/>
              <a:defRPr sz="1200">
                <a:solidFill>
                  <a:srgbClr val="000000"/>
                </a:solidFill>
              </a:defRPr>
            </a:lvl8pPr>
            <a:lvl9pPr marL="4114800" lvl="8" indent="-304800">
              <a:spcBef>
                <a:spcPts val="1600"/>
              </a:spcBef>
              <a:spcAft>
                <a:spcPts val="1600"/>
              </a:spcAft>
              <a:buClr>
                <a:srgbClr val="000000"/>
              </a:buClr>
              <a:buSzPts val="1200"/>
              <a:buChar char="■"/>
              <a:defRPr sz="1200">
                <a:solidFill>
                  <a:srgbClr val="000000"/>
                </a:solidFill>
              </a:defRPr>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ext Placeholder 2"/>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183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able Placeholder 2"/>
          <p:cNvSpPr>
            <a:spLocks noGrp="1"/>
          </p:cNvSpPr>
          <p:nvPr>
            <p:ph type="tbl" idx="1"/>
          </p:nvPr>
        </p:nvSpPr>
        <p:spPr>
          <a:xfrm>
            <a:off x="457200" y="1200151"/>
            <a:ext cx="8229600" cy="3394472"/>
          </a:xfrm>
        </p:spPr>
        <p:txBody>
          <a:bodyPr/>
          <a:lstStyle/>
          <a:p>
            <a:pPr lvl="0"/>
            <a:endParaRPr lang="en-US" noProof="0"/>
          </a:p>
        </p:txBody>
      </p:sp>
    </p:spTree>
    <p:extLst>
      <p:ext uri="{BB962C8B-B14F-4D97-AF65-F5344CB8AC3E}">
        <p14:creationId xmlns:p14="http://schemas.microsoft.com/office/powerpoint/2010/main" val="26696126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b="0"/>
            </a:pPr>
            <a:r>
              <a:rPr sz="4113" b="1"/>
              <a:t>Title Text</a:t>
            </a:r>
          </a:p>
        </p:txBody>
      </p:sp>
      <p:sp>
        <p:nvSpPr>
          <p:cNvPr id="20" name="Shape 20"/>
          <p:cNvSpPr>
            <a:spLocks noGrp="1"/>
          </p:cNvSpPr>
          <p:nvPr>
            <p:ph type="body" idx="1"/>
          </p:nvPr>
        </p:nvSpPr>
        <p:spPr>
          <a:prstGeom prst="rect">
            <a:avLst/>
          </a:prstGeom>
        </p:spPr>
        <p:txBody>
          <a:bodyPr/>
          <a:lstStyle/>
          <a:p>
            <a:pPr lvl="0">
              <a:defRPr sz="1800"/>
            </a:pPr>
            <a:r>
              <a:rPr sz="1793"/>
              <a:t>Body Level One</a:t>
            </a:r>
          </a:p>
          <a:p>
            <a:pPr lvl="1">
              <a:defRPr sz="1800"/>
            </a:pPr>
            <a:r>
              <a:rPr sz="1793"/>
              <a:t>Body Level Two</a:t>
            </a:r>
          </a:p>
          <a:p>
            <a:pPr lvl="2">
              <a:defRPr sz="1800"/>
            </a:pPr>
            <a:r>
              <a:rPr sz="1793"/>
              <a:t>Body Level Three</a:t>
            </a:r>
          </a:p>
          <a:p>
            <a:pPr lvl="3">
              <a:defRPr sz="1800"/>
            </a:pPr>
            <a:r>
              <a:rPr sz="1793"/>
              <a:t>Body Level Four</a:t>
            </a:r>
          </a:p>
          <a:p>
            <a:pPr lvl="4">
              <a:defRPr sz="1800"/>
            </a:pPr>
            <a:r>
              <a:rPr sz="1793"/>
              <a:t>Body Level Five</a:t>
            </a:r>
          </a:p>
        </p:txBody>
      </p:sp>
      <p:sp>
        <p:nvSpPr>
          <p:cNvPr id="21" name="Shape 21"/>
          <p:cNvSpPr>
            <a:spLocks noGrp="1"/>
          </p:cNvSpPr>
          <p:nvPr>
            <p:ph type="sldNum" sz="quarter" idx="2"/>
          </p:nvPr>
        </p:nvSpPr>
        <p:spPr>
          <a:xfrm>
            <a:off x="8700255" y="81221"/>
            <a:ext cx="314738" cy="241102"/>
          </a:xfrm>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990226707"/>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050"/>
            </a:lvl1pPr>
            <a:lvl2pPr lvl="1">
              <a:spcBef>
                <a:spcPts val="0"/>
              </a:spcBef>
              <a:buSzPct val="100000"/>
              <a:defRPr sz="900"/>
            </a:lvl2pPr>
            <a:lvl3pPr lvl="2">
              <a:spcBef>
                <a:spcPts val="0"/>
              </a:spcBef>
              <a:buSzPct val="100000"/>
              <a:defRPr sz="900"/>
            </a:lvl3pPr>
            <a:lvl4pPr lvl="3">
              <a:spcBef>
                <a:spcPts val="0"/>
              </a:spcBef>
              <a:buSzPct val="100000"/>
              <a:defRPr sz="900"/>
            </a:lvl4pPr>
            <a:lvl5pPr lvl="4">
              <a:spcBef>
                <a:spcPts val="0"/>
              </a:spcBef>
              <a:buSzPct val="100000"/>
              <a:defRPr sz="900"/>
            </a:lvl5pPr>
            <a:lvl6pPr lvl="5">
              <a:spcBef>
                <a:spcPts val="0"/>
              </a:spcBef>
              <a:buSzPct val="100000"/>
              <a:defRPr sz="900"/>
            </a:lvl6pPr>
            <a:lvl7pPr lvl="6">
              <a:spcBef>
                <a:spcPts val="0"/>
              </a:spcBef>
              <a:buSzPct val="100000"/>
              <a:defRPr sz="900"/>
            </a:lvl7pPr>
            <a:lvl8pPr lvl="7">
              <a:spcBef>
                <a:spcPts val="0"/>
              </a:spcBef>
              <a:buSzPct val="100000"/>
              <a:defRPr sz="900"/>
            </a:lvl8pPr>
            <a:lvl9pPr lvl="8">
              <a:spcBef>
                <a:spcPts val="0"/>
              </a:spcBef>
              <a:buSzPct val="100000"/>
              <a:defRPr sz="9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050"/>
            </a:lvl1pPr>
            <a:lvl2pPr lvl="1">
              <a:spcBef>
                <a:spcPts val="0"/>
              </a:spcBef>
              <a:buSzPct val="100000"/>
              <a:defRPr sz="900"/>
            </a:lvl2pPr>
            <a:lvl3pPr lvl="2">
              <a:spcBef>
                <a:spcPts val="0"/>
              </a:spcBef>
              <a:buSzPct val="100000"/>
              <a:defRPr sz="900"/>
            </a:lvl3pPr>
            <a:lvl4pPr lvl="3">
              <a:spcBef>
                <a:spcPts val="0"/>
              </a:spcBef>
              <a:buSzPct val="100000"/>
              <a:defRPr sz="900"/>
            </a:lvl4pPr>
            <a:lvl5pPr lvl="4">
              <a:spcBef>
                <a:spcPts val="0"/>
              </a:spcBef>
              <a:buSzPct val="100000"/>
              <a:defRPr sz="900"/>
            </a:lvl5pPr>
            <a:lvl6pPr lvl="5">
              <a:spcBef>
                <a:spcPts val="0"/>
              </a:spcBef>
              <a:buSzPct val="100000"/>
              <a:defRPr sz="900"/>
            </a:lvl6pPr>
            <a:lvl7pPr lvl="6">
              <a:spcBef>
                <a:spcPts val="0"/>
              </a:spcBef>
              <a:buSzPct val="100000"/>
              <a:defRPr sz="900"/>
            </a:lvl7pPr>
            <a:lvl8pPr lvl="7">
              <a:spcBef>
                <a:spcPts val="0"/>
              </a:spcBef>
              <a:buSzPct val="100000"/>
              <a:defRPr sz="900"/>
            </a:lvl8pPr>
            <a:lvl9pPr lvl="8">
              <a:spcBef>
                <a:spcPts val="0"/>
              </a:spcBef>
              <a:buSzPct val="100000"/>
              <a:defRPr sz="9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67891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theme" Target="../theme/theme3.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16115438"/>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CC">
            <a:alpha val="0"/>
          </a:srgbClr>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43" name="Rectangle 3"/>
          <p:cNvSpPr>
            <a:spLocks noGrp="1" noChangeArrowheads="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58441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Lst>
  <p:hf sldNum="0" hdr="0" ftr="0" dt="0"/>
  <p:txStyles>
    <p:titleStyle>
      <a:lvl1pPr algn="ctr" rtl="0" eaLnBrk="0" fontAlgn="base" hangingPunct="0">
        <a:spcBef>
          <a:spcPct val="0"/>
        </a:spcBef>
        <a:spcAft>
          <a:spcPct val="0"/>
        </a:spcAft>
        <a:defRPr sz="3000">
          <a:solidFill>
            <a:srgbClr val="009900"/>
          </a:solidFill>
          <a:latin typeface="+mj-lt"/>
          <a:ea typeface="+mj-ea"/>
          <a:cs typeface="+mj-cs"/>
        </a:defRPr>
      </a:lvl1pPr>
      <a:lvl2pPr algn="ctr" rtl="0" eaLnBrk="0" fontAlgn="base" hangingPunct="0">
        <a:spcBef>
          <a:spcPct val="0"/>
        </a:spcBef>
        <a:spcAft>
          <a:spcPct val="0"/>
        </a:spcAft>
        <a:defRPr sz="3000">
          <a:solidFill>
            <a:srgbClr val="009900"/>
          </a:solidFill>
          <a:latin typeface="Arial" charset="0"/>
          <a:cs typeface="Arial" charset="0"/>
        </a:defRPr>
      </a:lvl2pPr>
      <a:lvl3pPr algn="ctr" rtl="0" eaLnBrk="0" fontAlgn="base" hangingPunct="0">
        <a:spcBef>
          <a:spcPct val="0"/>
        </a:spcBef>
        <a:spcAft>
          <a:spcPct val="0"/>
        </a:spcAft>
        <a:defRPr sz="3000">
          <a:solidFill>
            <a:srgbClr val="009900"/>
          </a:solidFill>
          <a:latin typeface="Arial" charset="0"/>
          <a:cs typeface="Arial" charset="0"/>
        </a:defRPr>
      </a:lvl3pPr>
      <a:lvl4pPr algn="ctr" rtl="0" eaLnBrk="0" fontAlgn="base" hangingPunct="0">
        <a:spcBef>
          <a:spcPct val="0"/>
        </a:spcBef>
        <a:spcAft>
          <a:spcPct val="0"/>
        </a:spcAft>
        <a:defRPr sz="3000">
          <a:solidFill>
            <a:srgbClr val="009900"/>
          </a:solidFill>
          <a:latin typeface="Arial" charset="0"/>
          <a:cs typeface="Arial" charset="0"/>
        </a:defRPr>
      </a:lvl4pPr>
      <a:lvl5pPr algn="ctr" rtl="0" eaLnBrk="0" fontAlgn="base" hangingPunct="0">
        <a:spcBef>
          <a:spcPct val="0"/>
        </a:spcBef>
        <a:spcAft>
          <a:spcPct val="0"/>
        </a:spcAft>
        <a:defRPr sz="3000">
          <a:solidFill>
            <a:srgbClr val="009900"/>
          </a:solidFill>
          <a:latin typeface="Arial" charset="0"/>
          <a:cs typeface="Arial" charset="0"/>
        </a:defRPr>
      </a:lvl5pPr>
      <a:lvl6pPr marL="342900" algn="ctr" rtl="0" fontAlgn="base">
        <a:spcBef>
          <a:spcPct val="0"/>
        </a:spcBef>
        <a:spcAft>
          <a:spcPct val="0"/>
        </a:spcAft>
        <a:defRPr sz="3000">
          <a:solidFill>
            <a:srgbClr val="009900"/>
          </a:solidFill>
          <a:latin typeface="Arial" charset="0"/>
          <a:cs typeface="Arial" charset="0"/>
        </a:defRPr>
      </a:lvl6pPr>
      <a:lvl7pPr marL="685800" algn="ctr" rtl="0" fontAlgn="base">
        <a:spcBef>
          <a:spcPct val="0"/>
        </a:spcBef>
        <a:spcAft>
          <a:spcPct val="0"/>
        </a:spcAft>
        <a:defRPr sz="3000">
          <a:solidFill>
            <a:srgbClr val="009900"/>
          </a:solidFill>
          <a:latin typeface="Arial" charset="0"/>
          <a:cs typeface="Arial" charset="0"/>
        </a:defRPr>
      </a:lvl7pPr>
      <a:lvl8pPr marL="1028700" algn="ctr" rtl="0" fontAlgn="base">
        <a:spcBef>
          <a:spcPct val="0"/>
        </a:spcBef>
        <a:spcAft>
          <a:spcPct val="0"/>
        </a:spcAft>
        <a:defRPr sz="3000">
          <a:solidFill>
            <a:srgbClr val="009900"/>
          </a:solidFill>
          <a:latin typeface="Arial" charset="0"/>
          <a:cs typeface="Arial" charset="0"/>
        </a:defRPr>
      </a:lvl8pPr>
      <a:lvl9pPr marL="1371600" algn="ctr" rtl="0" fontAlgn="base">
        <a:spcBef>
          <a:spcPct val="0"/>
        </a:spcBef>
        <a:spcAft>
          <a:spcPct val="0"/>
        </a:spcAft>
        <a:defRPr sz="3000">
          <a:solidFill>
            <a:srgbClr val="009900"/>
          </a:solidFill>
          <a:latin typeface="Arial" charset="0"/>
          <a:cs typeface="Arial" charset="0"/>
        </a:defRPr>
      </a:lvl9pPr>
    </p:titleStyle>
    <p:bodyStyle>
      <a:lvl1pPr marL="257175" indent="-257175" algn="l" rtl="0" eaLnBrk="0" fontAlgn="base" hangingPunct="0">
        <a:spcBef>
          <a:spcPct val="20000"/>
        </a:spcBef>
        <a:spcAft>
          <a:spcPct val="0"/>
        </a:spcAft>
        <a:buChar char="•"/>
        <a:defRPr sz="1800">
          <a:solidFill>
            <a:srgbClr val="0000FF"/>
          </a:solidFill>
          <a:latin typeface="+mn-lt"/>
          <a:ea typeface="+mn-ea"/>
          <a:cs typeface="+mn-cs"/>
        </a:defRPr>
      </a:lvl1pPr>
      <a:lvl2pPr marL="557213" indent="-214313" algn="l" rtl="0" eaLnBrk="0" fontAlgn="base" hangingPunct="0">
        <a:spcBef>
          <a:spcPct val="20000"/>
        </a:spcBef>
        <a:spcAft>
          <a:spcPct val="0"/>
        </a:spcAft>
        <a:buChar char="–"/>
        <a:defRPr sz="1800">
          <a:solidFill>
            <a:srgbClr val="0000FF"/>
          </a:solidFill>
          <a:latin typeface="+mn-lt"/>
          <a:cs typeface="+mn-cs"/>
        </a:defRPr>
      </a:lvl2pPr>
      <a:lvl3pPr marL="857250" indent="-171450" algn="l" rtl="0" eaLnBrk="0" fontAlgn="base" hangingPunct="0">
        <a:spcBef>
          <a:spcPct val="20000"/>
        </a:spcBef>
        <a:spcAft>
          <a:spcPct val="0"/>
        </a:spcAft>
        <a:buChar char="•"/>
        <a:defRPr sz="1800">
          <a:solidFill>
            <a:srgbClr val="0000FF"/>
          </a:solidFill>
          <a:latin typeface="+mn-lt"/>
          <a:cs typeface="+mn-cs"/>
        </a:defRPr>
      </a:lvl3pPr>
      <a:lvl4pPr marL="1200150" indent="-171450" algn="l" rtl="0" eaLnBrk="0" fontAlgn="base" hangingPunct="0">
        <a:spcBef>
          <a:spcPct val="20000"/>
        </a:spcBef>
        <a:spcAft>
          <a:spcPct val="0"/>
        </a:spcAft>
        <a:buChar char="–"/>
        <a:defRPr sz="1800">
          <a:solidFill>
            <a:srgbClr val="0000FF"/>
          </a:solidFill>
          <a:latin typeface="+mn-lt"/>
          <a:cs typeface="+mn-cs"/>
        </a:defRPr>
      </a:lvl4pPr>
      <a:lvl5pPr marL="1543050" indent="-171450" algn="l" rtl="0" eaLnBrk="0" fontAlgn="base" hangingPunct="0">
        <a:spcBef>
          <a:spcPct val="20000"/>
        </a:spcBef>
        <a:spcAft>
          <a:spcPct val="0"/>
        </a:spcAft>
        <a:buChar char="»"/>
        <a:defRPr sz="1800">
          <a:solidFill>
            <a:srgbClr val="0000FF"/>
          </a:solidFill>
          <a:latin typeface="+mn-lt"/>
          <a:cs typeface="+mn-cs"/>
        </a:defRPr>
      </a:lvl5pPr>
      <a:lvl6pPr marL="1885950" indent="-171450" algn="l" rtl="0" fontAlgn="base">
        <a:spcBef>
          <a:spcPct val="20000"/>
        </a:spcBef>
        <a:spcAft>
          <a:spcPct val="0"/>
        </a:spcAft>
        <a:buChar char="»"/>
        <a:defRPr sz="1800">
          <a:solidFill>
            <a:srgbClr val="0000FF"/>
          </a:solidFill>
          <a:latin typeface="+mn-lt"/>
          <a:cs typeface="+mn-cs"/>
        </a:defRPr>
      </a:lvl6pPr>
      <a:lvl7pPr marL="2228850" indent="-171450" algn="l" rtl="0" fontAlgn="base">
        <a:spcBef>
          <a:spcPct val="20000"/>
        </a:spcBef>
        <a:spcAft>
          <a:spcPct val="0"/>
        </a:spcAft>
        <a:buChar char="»"/>
        <a:defRPr sz="1800">
          <a:solidFill>
            <a:srgbClr val="0000FF"/>
          </a:solidFill>
          <a:latin typeface="+mn-lt"/>
          <a:cs typeface="+mn-cs"/>
        </a:defRPr>
      </a:lvl7pPr>
      <a:lvl8pPr marL="2571750" indent="-171450" algn="l" rtl="0" fontAlgn="base">
        <a:spcBef>
          <a:spcPct val="20000"/>
        </a:spcBef>
        <a:spcAft>
          <a:spcPct val="0"/>
        </a:spcAft>
        <a:buChar char="»"/>
        <a:defRPr sz="1800">
          <a:solidFill>
            <a:srgbClr val="0000FF"/>
          </a:solidFill>
          <a:latin typeface="+mn-lt"/>
          <a:cs typeface="+mn-cs"/>
        </a:defRPr>
      </a:lvl8pPr>
      <a:lvl9pPr marL="2914650" indent="-171450" algn="l" rtl="0" fontAlgn="base">
        <a:spcBef>
          <a:spcPct val="20000"/>
        </a:spcBef>
        <a:spcAft>
          <a:spcPct val="0"/>
        </a:spcAft>
        <a:buChar char="»"/>
        <a:defRPr sz="1800">
          <a:solidFill>
            <a:srgbClr val="0000FF"/>
          </a:solidFill>
          <a:latin typeface="+mn-lt"/>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jp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3" Type="http://schemas.openxmlformats.org/officeDocument/2006/relationships/slide" Target="slide131.xml"/><Relationship Id="rId2" Type="http://schemas.openxmlformats.org/officeDocument/2006/relationships/notesSlide" Target="../notesSlides/notesSlide69.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0.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9.xml"/></Relationships>
</file>

<file path=ppt/slides/_rels/slide11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34.xml"/></Relationships>
</file>

<file path=ppt/slides/_rels/slide119.xml.rels><?xml version="1.0" encoding="UTF-8" standalone="yes"?>
<Relationships xmlns="http://schemas.openxmlformats.org/package/2006/relationships"><Relationship Id="rId2" Type="http://schemas.openxmlformats.org/officeDocument/2006/relationships/hyperlink" Target="http://www.cse.iitb.ac.in/~pb" TargetMode="Externa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123.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1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04.xml"/><Relationship Id="rId1" Type="http://schemas.openxmlformats.org/officeDocument/2006/relationships/slideLayout" Target="../slideLayouts/slideLayout4.xml"/><Relationship Id="rId4" Type="http://schemas.openxmlformats.org/officeDocument/2006/relationships/image" Target="../media/image78.jpg"/></Relationships>
</file>

<file path=ppt/slides/_rels/slide1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0.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9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0.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25.wmf"/><Relationship Id="rId18" Type="http://schemas.openxmlformats.org/officeDocument/2006/relationships/oleObject" Target="../embeddings/oleObject10.bin"/><Relationship Id="rId3" Type="http://schemas.openxmlformats.org/officeDocument/2006/relationships/image" Target="../media/image20.wmf"/><Relationship Id="rId7" Type="http://schemas.openxmlformats.org/officeDocument/2006/relationships/image" Target="../media/image22.wmf"/><Relationship Id="rId12" Type="http://schemas.openxmlformats.org/officeDocument/2006/relationships/oleObject" Target="../embeddings/oleObject7.bin"/><Relationship Id="rId17" Type="http://schemas.openxmlformats.org/officeDocument/2006/relationships/image" Target="../media/image27.wmf"/><Relationship Id="rId2" Type="http://schemas.openxmlformats.org/officeDocument/2006/relationships/oleObject" Target="../embeddings/oleObject2.bin"/><Relationship Id="rId16" Type="http://schemas.openxmlformats.org/officeDocument/2006/relationships/oleObject" Target="../embeddings/oleObject9.bin"/><Relationship Id="rId1" Type="http://schemas.openxmlformats.org/officeDocument/2006/relationships/slideLayout" Target="../slideLayouts/slideLayout34.xml"/><Relationship Id="rId6" Type="http://schemas.openxmlformats.org/officeDocument/2006/relationships/oleObject" Target="../embeddings/oleObject4.bin"/><Relationship Id="rId11" Type="http://schemas.openxmlformats.org/officeDocument/2006/relationships/image" Target="../media/image24.wmf"/><Relationship Id="rId5" Type="http://schemas.openxmlformats.org/officeDocument/2006/relationships/image" Target="../media/image21.wmf"/><Relationship Id="rId15" Type="http://schemas.openxmlformats.org/officeDocument/2006/relationships/image" Target="../media/image26.wmf"/><Relationship Id="rId10" Type="http://schemas.openxmlformats.org/officeDocument/2006/relationships/oleObject" Target="../embeddings/oleObject6.bin"/><Relationship Id="rId19" Type="http://schemas.openxmlformats.org/officeDocument/2006/relationships/image" Target="../media/image28.wmf"/><Relationship Id="rId4" Type="http://schemas.openxmlformats.org/officeDocument/2006/relationships/oleObject" Target="../embeddings/oleObject3.bin"/><Relationship Id="rId9" Type="http://schemas.openxmlformats.org/officeDocument/2006/relationships/image" Target="../media/image23.wmf"/><Relationship Id="rId14" Type="http://schemas.openxmlformats.org/officeDocument/2006/relationships/oleObject" Target="../embeddings/oleObject8.bin"/></Relationships>
</file>

<file path=ppt/slides/_rels/slide230.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2.xml"/><Relationship Id="rId4" Type="http://schemas.openxmlformats.org/officeDocument/2006/relationships/image" Target="../media/image30.pn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15.xml"/><Relationship Id="rId1" Type="http://schemas.openxmlformats.org/officeDocument/2006/relationships/slideLayout" Target="../slideLayouts/slideLayout3.xml"/><Relationship Id="rId4" Type="http://schemas.openxmlformats.org/officeDocument/2006/relationships/image" Target="../media/image112.pn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0.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4.xml"/></Relationships>
</file>

<file path=ppt/slides/_rels/slide2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1.bin"/><Relationship Id="rId1" Type="http://schemas.openxmlformats.org/officeDocument/2006/relationships/slideLayout" Target="../slideLayouts/slideLayout30.xml"/><Relationship Id="rId5" Type="http://schemas.openxmlformats.org/officeDocument/2006/relationships/image" Target="../media/image32.wmf"/><Relationship Id="rId4" Type="http://schemas.openxmlformats.org/officeDocument/2006/relationships/oleObject" Target="../embeddings/oleObject12.bin"/></Relationships>
</file>

<file path=ppt/slides/_rels/slide37.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13.bin"/><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4.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90.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4.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hyperlink" Target="https://www.cse.iitb.ac.in/~pb/papers/lrec2014-shata-anuvaadak.pdf" TargetMode="Externa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0.xml"/><Relationship Id="rId5" Type="http://schemas.openxmlformats.org/officeDocument/2006/relationships/image" Target="../media/image45.png"/><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oleObject" Target="../embeddings/oleObject14.bin"/><Relationship Id="rId7"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w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8.xml"/><Relationship Id="rId1" Type="http://schemas.openxmlformats.org/officeDocument/2006/relationships/slideLayout" Target="../slideLayouts/slideLayout42.xml"/><Relationship Id="rId5" Type="http://schemas.openxmlformats.org/officeDocument/2006/relationships/hyperlink" Target="http://www.iitp.ac.in/~shad.pcs15/data/nmt-rudra.pdf" TargetMode="External"/><Relationship Id="rId4" Type="http://schemas.openxmlformats.org/officeDocument/2006/relationships/hyperlink" Target="http://www.iitp.ac.in/~shad.pcs15/data/rnn-shad.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hyperlink" Target="https://www.cse.iitb.ac.in/~pb/papers/cacm19-indic-computing.pdf" TargetMode="Externa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35.xml"/><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35.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0.xml.rels><?xml version="1.0" encoding="UTF-8" standalone="yes"?>
<Relationships xmlns="http://schemas.openxmlformats.org/package/2006/relationships"><Relationship Id="rId2" Type="http://schemas.openxmlformats.org/officeDocument/2006/relationships/hyperlink" Target="http://www.cse.iitb.ac.in/~pb/papers/acl09-smt.pdf" TargetMode="Externa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50.xml"/><Relationship Id="rId1" Type="http://schemas.openxmlformats.org/officeDocument/2006/relationships/slideLayout" Target="../slideLayouts/slideLayout30.xml"/><Relationship Id="rId4" Type="http://schemas.openxmlformats.org/officeDocument/2006/relationships/image" Target="../media/image58.wmf"/></Relationships>
</file>

<file path=ppt/slides/_rels/slide83.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2" Type="http://schemas.openxmlformats.org/officeDocument/2006/relationships/hyperlink" Target="https://www.cse.iitb.ac.in/~pb/papers/naacl15-pivot.pdf" TargetMode="Externa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4.xml"/><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7.xml"/><Relationship Id="rId1" Type="http://schemas.openxmlformats.org/officeDocument/2006/relationships/slideLayout" Target="../slideLayouts/slideLayout3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42.xml"/><Relationship Id="rId4" Type="http://schemas.openxmlformats.org/officeDocument/2006/relationships/image" Target="../media/image64.png"/></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7"/>
          <p:cNvSpPr/>
          <p:nvPr/>
        </p:nvSpPr>
        <p:spPr>
          <a:xfrm>
            <a:off x="311700" y="2703900"/>
            <a:ext cx="5082480" cy="2297268"/>
          </a:xfrm>
          <a:prstGeom prst="cloud">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7"/>
          <p:cNvSpPr txBox="1">
            <a:spLocks noGrp="1"/>
          </p:cNvSpPr>
          <p:nvPr>
            <p:ph type="ctrTitle"/>
          </p:nvPr>
        </p:nvSpPr>
        <p:spPr>
          <a:xfrm>
            <a:off x="485875" y="264475"/>
            <a:ext cx="8183700" cy="147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Unsupervised Neural Machine Translation</a:t>
            </a:r>
            <a:endParaRPr sz="3400"/>
          </a:p>
          <a:p>
            <a:pPr marL="0" lvl="0" indent="0" algn="ctr" rtl="0">
              <a:spcBef>
                <a:spcPts val="0"/>
              </a:spcBef>
              <a:spcAft>
                <a:spcPts val="0"/>
              </a:spcAft>
              <a:buNone/>
            </a:pPr>
            <a:endParaRPr sz="500"/>
          </a:p>
          <a:p>
            <a:pPr marL="0" lvl="0" indent="0" algn="ctr" rtl="0">
              <a:spcBef>
                <a:spcPts val="0"/>
              </a:spcBef>
              <a:spcAft>
                <a:spcPts val="0"/>
              </a:spcAft>
              <a:buNone/>
            </a:pPr>
            <a:r>
              <a:rPr lang="en" sz="1700"/>
              <a:t>Tutorial @ ICON-2020</a:t>
            </a:r>
            <a:endParaRPr sz="1700"/>
          </a:p>
          <a:p>
            <a:pPr marL="0" lvl="0" indent="0" algn="ctr" rtl="0">
              <a:spcBef>
                <a:spcPts val="0"/>
              </a:spcBef>
              <a:spcAft>
                <a:spcPts val="0"/>
              </a:spcAft>
              <a:buNone/>
            </a:pPr>
            <a:r>
              <a:rPr lang="en" sz="1700"/>
              <a:t>IIT Patna</a:t>
            </a:r>
            <a:endParaRPr sz="1700"/>
          </a:p>
        </p:txBody>
      </p:sp>
      <p:pic>
        <p:nvPicPr>
          <p:cNvPr id="75" name="Google Shape;75;p17" descr="iitb_logo.jpg"/>
          <p:cNvPicPr preferRelativeResize="0"/>
          <p:nvPr/>
        </p:nvPicPr>
        <p:blipFill>
          <a:blip r:embed="rId3">
            <a:alphaModFix/>
          </a:blip>
          <a:stretch>
            <a:fillRect/>
          </a:stretch>
        </p:blipFill>
        <p:spPr>
          <a:xfrm>
            <a:off x="7962650" y="1486425"/>
            <a:ext cx="1085325" cy="1085325"/>
          </a:xfrm>
          <a:prstGeom prst="rect">
            <a:avLst/>
          </a:prstGeom>
          <a:noFill/>
          <a:ln>
            <a:noFill/>
          </a:ln>
        </p:spPr>
      </p:pic>
      <p:pic>
        <p:nvPicPr>
          <p:cNvPr id="76" name="Google Shape;76;p17"/>
          <p:cNvPicPr preferRelativeResize="0"/>
          <p:nvPr/>
        </p:nvPicPr>
        <p:blipFill>
          <a:blip r:embed="rId4">
            <a:alphaModFix/>
          </a:blip>
          <a:stretch>
            <a:fillRect/>
          </a:stretch>
        </p:blipFill>
        <p:spPr>
          <a:xfrm>
            <a:off x="311700" y="1486425"/>
            <a:ext cx="1085325" cy="1085325"/>
          </a:xfrm>
          <a:prstGeom prst="rect">
            <a:avLst/>
          </a:prstGeom>
          <a:noFill/>
          <a:ln>
            <a:noFill/>
          </a:ln>
        </p:spPr>
      </p:pic>
      <p:pic>
        <p:nvPicPr>
          <p:cNvPr id="77" name="Google Shape;77;p17"/>
          <p:cNvPicPr preferRelativeResize="0"/>
          <p:nvPr/>
        </p:nvPicPr>
        <p:blipFill rotWithShape="1">
          <a:blip r:embed="rId5">
            <a:alphaModFix/>
          </a:blip>
          <a:srcRect l="22060" r="17893" b="15803"/>
          <a:stretch/>
        </p:blipFill>
        <p:spPr>
          <a:xfrm>
            <a:off x="5747525" y="2887975"/>
            <a:ext cx="828300" cy="871500"/>
          </a:xfrm>
          <a:prstGeom prst="ellipse">
            <a:avLst/>
          </a:prstGeom>
          <a:noFill/>
          <a:ln>
            <a:noFill/>
          </a:ln>
        </p:spPr>
      </p:pic>
      <p:pic>
        <p:nvPicPr>
          <p:cNvPr id="78" name="Google Shape;78;p17"/>
          <p:cNvPicPr preferRelativeResize="0"/>
          <p:nvPr/>
        </p:nvPicPr>
        <p:blipFill rotWithShape="1">
          <a:blip r:embed="rId6">
            <a:alphaModFix/>
          </a:blip>
          <a:srcRect l="5884" r="5893"/>
          <a:stretch/>
        </p:blipFill>
        <p:spPr>
          <a:xfrm>
            <a:off x="7948675" y="2887975"/>
            <a:ext cx="828300" cy="871500"/>
          </a:xfrm>
          <a:prstGeom prst="ellipse">
            <a:avLst/>
          </a:prstGeom>
          <a:noFill/>
          <a:ln>
            <a:noFill/>
          </a:ln>
        </p:spPr>
      </p:pic>
      <p:pic>
        <p:nvPicPr>
          <p:cNvPr id="79" name="Google Shape;79;p17"/>
          <p:cNvPicPr preferRelativeResize="0"/>
          <p:nvPr/>
        </p:nvPicPr>
        <p:blipFill rotWithShape="1">
          <a:blip r:embed="rId7">
            <a:alphaModFix/>
          </a:blip>
          <a:srcRect l="2480" r="2480"/>
          <a:stretch/>
        </p:blipFill>
        <p:spPr>
          <a:xfrm>
            <a:off x="6348450" y="3901925"/>
            <a:ext cx="828300" cy="871500"/>
          </a:xfrm>
          <a:prstGeom prst="ellipse">
            <a:avLst/>
          </a:prstGeom>
          <a:noFill/>
          <a:ln>
            <a:noFill/>
          </a:ln>
        </p:spPr>
      </p:pic>
      <p:pic>
        <p:nvPicPr>
          <p:cNvPr id="80" name="Google Shape;80;p17"/>
          <p:cNvPicPr preferRelativeResize="0"/>
          <p:nvPr/>
        </p:nvPicPr>
        <p:blipFill rotWithShape="1">
          <a:blip r:embed="rId8">
            <a:alphaModFix/>
          </a:blip>
          <a:srcRect l="10931" r="10931"/>
          <a:stretch/>
        </p:blipFill>
        <p:spPr>
          <a:xfrm>
            <a:off x="7467725" y="3901925"/>
            <a:ext cx="828300" cy="871500"/>
          </a:xfrm>
          <a:prstGeom prst="ellipse">
            <a:avLst/>
          </a:prstGeom>
          <a:noFill/>
          <a:ln>
            <a:noFill/>
          </a:ln>
        </p:spPr>
      </p:pic>
      <p:sp>
        <p:nvSpPr>
          <p:cNvPr id="81" name="Google Shape;81;p17"/>
          <p:cNvSpPr txBox="1"/>
          <p:nvPr/>
        </p:nvSpPr>
        <p:spPr>
          <a:xfrm>
            <a:off x="955800" y="3727113"/>
            <a:ext cx="3662700" cy="4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solidFill>
                  <a:schemeClr val="lt1"/>
                </a:solidFill>
                <a:latin typeface="Source Sans Pro"/>
                <a:ea typeface="Source Sans Pro"/>
                <a:cs typeface="Source Sans Pro"/>
                <a:sym typeface="Source Sans Pro"/>
              </a:rPr>
              <a:t>Prof. Pushpak Bhattacharyya</a:t>
            </a:r>
            <a:endParaRPr b="1">
              <a:latin typeface="Source Sans Pro"/>
              <a:ea typeface="Source Sans Pro"/>
              <a:cs typeface="Source Sans Pro"/>
              <a:sym typeface="Source Sans Pro"/>
            </a:endParaRPr>
          </a:p>
        </p:txBody>
      </p:sp>
      <p:sp>
        <p:nvSpPr>
          <p:cNvPr id="82" name="Google Shape;82;p17"/>
          <p:cNvSpPr txBox="1"/>
          <p:nvPr/>
        </p:nvSpPr>
        <p:spPr>
          <a:xfrm>
            <a:off x="1110575" y="4184375"/>
            <a:ext cx="1749000" cy="36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solidFill>
                  <a:schemeClr val="lt1"/>
                </a:solidFill>
                <a:latin typeface="Source Sans Pro"/>
                <a:ea typeface="Source Sans Pro"/>
                <a:cs typeface="Source Sans Pro"/>
                <a:sym typeface="Source Sans Pro"/>
              </a:rPr>
              <a:t>Rudra Murthy</a:t>
            </a:r>
            <a:endParaRPr sz="1700">
              <a:latin typeface="Source Sans Pro"/>
              <a:ea typeface="Source Sans Pro"/>
              <a:cs typeface="Source Sans Pro"/>
              <a:sym typeface="Source Sans Pro"/>
            </a:endParaRPr>
          </a:p>
        </p:txBody>
      </p:sp>
      <p:sp>
        <p:nvSpPr>
          <p:cNvPr id="83" name="Google Shape;83;p17"/>
          <p:cNvSpPr txBox="1"/>
          <p:nvPr/>
        </p:nvSpPr>
        <p:spPr>
          <a:xfrm>
            <a:off x="3151150" y="3058075"/>
            <a:ext cx="2337900" cy="70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700">
                <a:solidFill>
                  <a:schemeClr val="lt1"/>
                </a:solidFill>
                <a:latin typeface="Source Sans Pro"/>
                <a:ea typeface="Source Sans Pro"/>
                <a:cs typeface="Source Sans Pro"/>
                <a:sym typeface="Source Sans Pro"/>
              </a:rPr>
              <a:t>Jyotsana Khatri</a:t>
            </a:r>
            <a:endParaRPr sz="17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 sz="1700">
                <a:solidFill>
                  <a:schemeClr val="lt1"/>
                </a:solidFill>
                <a:latin typeface="Source Sans Pro"/>
                <a:ea typeface="Source Sans Pro"/>
                <a:cs typeface="Source Sans Pro"/>
                <a:sym typeface="Source Sans Pro"/>
              </a:rPr>
              <a:t>Tamali Banerjee</a:t>
            </a:r>
            <a:endParaRPr sz="1700">
              <a:latin typeface="Source Sans Pro"/>
              <a:ea typeface="Source Sans Pro"/>
              <a:cs typeface="Source Sans Pro"/>
              <a:sym typeface="Source Sans Pro"/>
            </a:endParaRPr>
          </a:p>
        </p:txBody>
      </p:sp>
      <p:sp>
        <p:nvSpPr>
          <p:cNvPr id="84" name="Google Shape;84;p17"/>
          <p:cNvSpPr txBox="1"/>
          <p:nvPr/>
        </p:nvSpPr>
        <p:spPr>
          <a:xfrm>
            <a:off x="1249500" y="3269838"/>
            <a:ext cx="1939500" cy="42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1700">
                <a:solidFill>
                  <a:schemeClr val="lt1"/>
                </a:solidFill>
                <a:latin typeface="Source Sans Pro"/>
                <a:ea typeface="Source Sans Pro"/>
                <a:cs typeface="Source Sans Pro"/>
                <a:sym typeface="Source Sans Pro"/>
              </a:rPr>
              <a:t>Diptesh Kanojia</a:t>
            </a:r>
            <a:endParaRPr sz="1200">
              <a:latin typeface="Source Sans Pro"/>
              <a:ea typeface="Source Sans Pro"/>
              <a:cs typeface="Source Sans Pro"/>
              <a:sym typeface="Source Sans Pro"/>
            </a:endParaRPr>
          </a:p>
        </p:txBody>
      </p:sp>
      <p:pic>
        <p:nvPicPr>
          <p:cNvPr id="85" name="Google Shape;85;p17"/>
          <p:cNvPicPr preferRelativeResize="0"/>
          <p:nvPr/>
        </p:nvPicPr>
        <p:blipFill>
          <a:blip r:embed="rId9">
            <a:alphaModFix/>
          </a:blip>
          <a:stretch>
            <a:fillRect/>
          </a:stretch>
        </p:blipFill>
        <p:spPr>
          <a:xfrm>
            <a:off x="5996103" y="1928250"/>
            <a:ext cx="1085850" cy="504825"/>
          </a:xfrm>
          <a:prstGeom prst="rect">
            <a:avLst/>
          </a:prstGeom>
          <a:noFill/>
          <a:ln>
            <a:noFill/>
          </a:ln>
        </p:spPr>
      </p:pic>
      <p:pic>
        <p:nvPicPr>
          <p:cNvPr id="86" name="Google Shape;86;p17"/>
          <p:cNvPicPr preferRelativeResize="0"/>
          <p:nvPr/>
        </p:nvPicPr>
        <p:blipFill rotWithShape="1">
          <a:blip r:embed="rId10">
            <a:alphaModFix/>
          </a:blip>
          <a:srcRect l="2480" r="2480"/>
          <a:stretch/>
        </p:blipFill>
        <p:spPr>
          <a:xfrm>
            <a:off x="6848100" y="2922375"/>
            <a:ext cx="828300" cy="871500"/>
          </a:xfrm>
          <a:prstGeom prst="ellipse">
            <a:avLst/>
          </a:prstGeom>
          <a:noFill/>
          <a:ln>
            <a:noFill/>
          </a:ln>
        </p:spPr>
      </p:pic>
      <p:pic>
        <p:nvPicPr>
          <p:cNvPr id="87" name="Google Shape;87;p17"/>
          <p:cNvPicPr preferRelativeResize="0"/>
          <p:nvPr/>
        </p:nvPicPr>
        <p:blipFill>
          <a:blip r:embed="rId11">
            <a:alphaModFix/>
          </a:blip>
          <a:stretch>
            <a:fillRect/>
          </a:stretch>
        </p:blipFill>
        <p:spPr>
          <a:xfrm>
            <a:off x="2106563" y="1968575"/>
            <a:ext cx="3179998" cy="504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normAutofit fontScale="90000"/>
          </a:bodyPr>
          <a:lstStyle/>
          <a:p>
            <a:r>
              <a:rPr lang="en-US" dirty="0"/>
              <a:t>Kinds of MT Systems </a:t>
            </a:r>
            <a:br>
              <a:rPr lang="en-US" dirty="0"/>
            </a:br>
            <a:r>
              <a:rPr lang="en-US" sz="2100" i="1" dirty="0"/>
              <a:t>(point of entry from source to the target text)</a:t>
            </a:r>
            <a:br>
              <a:rPr lang="en-US" sz="2100" i="1" dirty="0"/>
            </a:br>
            <a:endParaRPr lang="en-US" dirty="0"/>
          </a:p>
        </p:txBody>
      </p:sp>
      <p:pic>
        <p:nvPicPr>
          <p:cNvPr id="87043" name="Picture 3"/>
          <p:cNvPicPr>
            <a:picLocks noGrp="1" noChangeAspect="1" noChangeArrowheads="1"/>
          </p:cNvPicPr>
          <p:nvPr>
            <p:ph idx="1"/>
          </p:nvPr>
        </p:nvPicPr>
        <p:blipFill>
          <a:blip r:embed="rId3" cstate="print"/>
          <a:srcRect/>
          <a:stretch>
            <a:fillRect/>
          </a:stretch>
        </p:blipFill>
        <p:spPr>
          <a:xfrm>
            <a:off x="2343150" y="1028701"/>
            <a:ext cx="4549378" cy="3394472"/>
          </a:xfrm>
          <a:noFill/>
          <a:ln/>
        </p:spPr>
      </p:pic>
      <p:sp>
        <p:nvSpPr>
          <p:cNvPr id="4" name="TextBox 3"/>
          <p:cNvSpPr txBox="1"/>
          <p:nvPr/>
        </p:nvSpPr>
        <p:spPr>
          <a:xfrm>
            <a:off x="3896126" y="4284673"/>
            <a:ext cx="1213794"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none" strike="noStrike" kern="0" cap="none" spc="0" normalizeH="0" baseline="0" noProof="0" dirty="0">
                <a:ln>
                  <a:noFill/>
                </a:ln>
                <a:solidFill>
                  <a:srgbClr val="000000"/>
                </a:solidFill>
                <a:effectLst/>
                <a:uLnTx/>
                <a:uFillTx/>
                <a:latin typeface="Arial"/>
                <a:cs typeface="Arial"/>
                <a:sym typeface="Arial"/>
              </a:rPr>
              <a:t>(</a:t>
            </a:r>
            <a:r>
              <a:rPr kumimoji="0" lang="en-US" sz="1050" b="0" i="0" u="none" strike="noStrike" kern="0" cap="none" spc="0" normalizeH="0" baseline="0" noProof="0" dirty="0" err="1">
                <a:ln>
                  <a:noFill/>
                </a:ln>
                <a:solidFill>
                  <a:srgbClr val="000000"/>
                </a:solidFill>
                <a:effectLst/>
                <a:uLnTx/>
                <a:uFillTx/>
                <a:latin typeface="Arial"/>
                <a:cs typeface="Arial"/>
                <a:sym typeface="Arial"/>
              </a:rPr>
              <a:t>Vauquois</a:t>
            </a:r>
            <a:r>
              <a:rPr kumimoji="0" lang="en-US" sz="1050" b="0" i="0" u="none" strike="noStrike" kern="0" cap="none" spc="0" normalizeH="0" baseline="0" noProof="0" dirty="0">
                <a:ln>
                  <a:noFill/>
                </a:ln>
                <a:solidFill>
                  <a:srgbClr val="000000"/>
                </a:solidFill>
                <a:effectLst/>
                <a:uLnTx/>
                <a:uFillTx/>
                <a:latin typeface="Arial"/>
                <a:cs typeface="Arial"/>
                <a:sym typeface="Arial"/>
              </a:rPr>
              <a:t>. 1968)</a:t>
            </a:r>
            <a:endParaRPr kumimoji="0" lang="en-IN" sz="105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811856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3"/>
          <p:cNvSpPr txBox="1">
            <a:spLocks noGrp="1"/>
          </p:cNvSpPr>
          <p:nvPr>
            <p:ph type="title"/>
          </p:nvPr>
        </p:nvSpPr>
        <p:spPr>
          <a:xfrm>
            <a:off x="1159592" y="476297"/>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transformer output</a:t>
            </a:r>
            <a:endParaRPr dirty="0"/>
          </a:p>
        </p:txBody>
      </p:sp>
      <p:sp>
        <p:nvSpPr>
          <p:cNvPr id="252" name="Google Shape;252;p33"/>
          <p:cNvSpPr txBox="1">
            <a:spLocks noGrp="1"/>
          </p:cNvSpPr>
          <p:nvPr>
            <p:ph type="body" idx="1"/>
          </p:nvPr>
        </p:nvSpPr>
        <p:spPr>
          <a:xfrm>
            <a:off x="1376775" y="1257300"/>
            <a:ext cx="6390450" cy="3600450"/>
          </a:xfrm>
          <a:prstGeom prst="rect">
            <a:avLst/>
          </a:prstGeom>
        </p:spPr>
        <p:txBody>
          <a:bodyPr spcFirstLastPara="1" vert="horz" wrap="square" lIns="68569" tIns="68569" rIns="68569" bIns="68569" numCol="1" anchor="t" anchorCtr="0" compatLnSpc="1">
            <a:prstTxWarp prst="textNoShape">
              <a:avLst/>
            </a:prstTxWarp>
            <a:noAutofit/>
          </a:bodyPr>
          <a:lstStyle/>
          <a:p>
            <a:pPr marL="342900" indent="-247650">
              <a:spcBef>
                <a:spcPts val="0"/>
              </a:spcBef>
              <a:spcAft>
                <a:spcPts val="0"/>
              </a:spcAft>
              <a:buSzPts val="1600"/>
              <a:buChar char="●"/>
            </a:pPr>
            <a:r>
              <a:rPr lang="en" sz="2100" dirty="0"/>
              <a:t>Dataset: ILCI1</a:t>
            </a:r>
            <a:endParaRPr sz="2100" dirty="0"/>
          </a:p>
          <a:p>
            <a:pPr marL="342900" indent="-247650">
              <a:spcBef>
                <a:spcPts val="750"/>
              </a:spcBef>
              <a:spcAft>
                <a:spcPts val="750"/>
              </a:spcAft>
              <a:buSzPts val="1600"/>
              <a:buChar char="●"/>
            </a:pPr>
            <a:r>
              <a:rPr lang="en" sz="2100" dirty="0"/>
              <a:t>Explored lower range of merge operations.</a:t>
            </a:r>
            <a:endParaRPr sz="2100" dirty="0"/>
          </a:p>
        </p:txBody>
      </p:sp>
      <p:graphicFrame>
        <p:nvGraphicFramePr>
          <p:cNvPr id="253" name="Google Shape;253;p33"/>
          <p:cNvGraphicFramePr/>
          <p:nvPr/>
        </p:nvGraphicFramePr>
        <p:xfrm>
          <a:off x="1857375" y="2486025"/>
          <a:ext cx="5429251" cy="1457215"/>
        </p:xfrm>
        <a:graphic>
          <a:graphicData uri="http://schemas.openxmlformats.org/drawingml/2006/table">
            <a:tbl>
              <a:tblPr>
                <a:noFill/>
              </a:tblPr>
              <a:tblGrid>
                <a:gridCol w="804788">
                  <a:extLst>
                    <a:ext uri="{9D8B030D-6E8A-4147-A177-3AD203B41FA5}">
                      <a16:colId xmlns:a16="http://schemas.microsoft.com/office/drawing/2014/main" val="20000"/>
                    </a:ext>
                  </a:extLst>
                </a:gridCol>
                <a:gridCol w="1198275">
                  <a:extLst>
                    <a:ext uri="{9D8B030D-6E8A-4147-A177-3AD203B41FA5}">
                      <a16:colId xmlns:a16="http://schemas.microsoft.com/office/drawing/2014/main" val="20001"/>
                    </a:ext>
                  </a:extLst>
                </a:gridCol>
                <a:gridCol w="1366894">
                  <a:extLst>
                    <a:ext uri="{9D8B030D-6E8A-4147-A177-3AD203B41FA5}">
                      <a16:colId xmlns:a16="http://schemas.microsoft.com/office/drawing/2014/main" val="20002"/>
                    </a:ext>
                  </a:extLst>
                </a:gridCol>
                <a:gridCol w="1261538">
                  <a:extLst>
                    <a:ext uri="{9D8B030D-6E8A-4147-A177-3AD203B41FA5}">
                      <a16:colId xmlns:a16="http://schemas.microsoft.com/office/drawing/2014/main" val="20003"/>
                    </a:ext>
                  </a:extLst>
                </a:gridCol>
                <a:gridCol w="797756">
                  <a:extLst>
                    <a:ext uri="{9D8B030D-6E8A-4147-A177-3AD203B41FA5}">
                      <a16:colId xmlns:a16="http://schemas.microsoft.com/office/drawing/2014/main" val="20004"/>
                    </a:ext>
                  </a:extLst>
                </a:gridCol>
              </a:tblGrid>
              <a:tr h="291443">
                <a:tc>
                  <a:txBody>
                    <a:bodyPr/>
                    <a:lstStyle/>
                    <a:p>
                      <a:pPr marL="0" lvl="0" indent="0" algn="l" rtl="0">
                        <a:spcBef>
                          <a:spcPts val="0"/>
                        </a:spcBef>
                        <a:spcAft>
                          <a:spcPts val="0"/>
                        </a:spcAft>
                        <a:buNone/>
                      </a:pPr>
                      <a:endParaRPr sz="1000">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000" b="1">
                          <a:latin typeface="Calibri"/>
                          <a:ea typeface="Calibri"/>
                          <a:cs typeface="Calibri"/>
                          <a:sym typeface="Calibri"/>
                        </a:rPr>
                        <a:t>BLEU w/ BPE-0k</a:t>
                      </a:r>
                      <a:endParaRPr sz="1000" b="1">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BLEU w/ BPE-2.5k</a:t>
                      </a:r>
                      <a:endParaRPr sz="1000" b="1">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latin typeface="Calibri"/>
                          <a:ea typeface="Calibri"/>
                          <a:cs typeface="Calibri"/>
                          <a:sym typeface="Calibri"/>
                        </a:rPr>
                        <a:t>BLEU w/ BPE-5k</a:t>
                      </a:r>
                      <a:endParaRPr sz="1000" b="1">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000" b="1">
                          <a:latin typeface="Calibri"/>
                          <a:ea typeface="Calibri"/>
                          <a:cs typeface="Calibri"/>
                          <a:sym typeface="Calibri"/>
                        </a:rPr>
                        <a:t>SMT </a:t>
                      </a:r>
                      <a:endParaRPr sz="1000" b="1">
                        <a:latin typeface="Calibri"/>
                        <a:ea typeface="Calibri"/>
                        <a:cs typeface="Calibri"/>
                        <a:sym typeface="Calibri"/>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91443">
                <a:tc>
                  <a:txBody>
                    <a:bodyPr/>
                    <a:lstStyle/>
                    <a:p>
                      <a:pPr marL="0" lvl="0" indent="0" algn="l" rtl="0">
                        <a:lnSpc>
                          <a:spcPct val="115000"/>
                        </a:lnSpc>
                        <a:spcBef>
                          <a:spcPts val="0"/>
                        </a:spcBef>
                        <a:spcAft>
                          <a:spcPts val="0"/>
                        </a:spcAft>
                        <a:buNone/>
                      </a:pPr>
                      <a:r>
                        <a:rPr lang="en" sz="1000" b="1">
                          <a:latin typeface="Calibri"/>
                          <a:ea typeface="Calibri"/>
                          <a:cs typeface="Calibri"/>
                          <a:sym typeface="Calibri"/>
                        </a:rPr>
                        <a:t>En-Mr</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b="1" dirty="0">
                          <a:solidFill>
                            <a:srgbClr val="FF0000"/>
                          </a:solidFill>
                          <a:latin typeface="Calibri"/>
                          <a:ea typeface="Calibri"/>
                          <a:cs typeface="Calibri"/>
                          <a:sym typeface="Calibri"/>
                        </a:rPr>
                        <a:t>10.79</a:t>
                      </a:r>
                      <a:endParaRPr sz="1000" b="1" dirty="0">
                        <a:solidFill>
                          <a:srgbClr val="FF0000"/>
                        </a:solidFill>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latin typeface="Calibri"/>
                          <a:ea typeface="Calibri"/>
                          <a:cs typeface="Calibri"/>
                          <a:sym typeface="Calibri"/>
                        </a:rPr>
                        <a:t>14.26</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13.48</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10.17</a:t>
                      </a:r>
                      <a:endParaRPr sz="1000">
                        <a:latin typeface="Calibri"/>
                        <a:ea typeface="Calibri"/>
                        <a:cs typeface="Calibri"/>
                        <a:sym typeface="Calibri"/>
                      </a:endParaRPr>
                    </a:p>
                  </a:txBody>
                  <a:tcPr marL="68569" marR="68569" marT="68569" marB="68569">
                    <a:lnL w="952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91443">
                <a:tc>
                  <a:txBody>
                    <a:bodyPr/>
                    <a:lstStyle/>
                    <a:p>
                      <a:pPr marL="0" lvl="0" indent="0" algn="l" rtl="0">
                        <a:lnSpc>
                          <a:spcPct val="115000"/>
                        </a:lnSpc>
                        <a:spcBef>
                          <a:spcPts val="0"/>
                        </a:spcBef>
                        <a:spcAft>
                          <a:spcPts val="0"/>
                        </a:spcAft>
                        <a:buNone/>
                      </a:pPr>
                      <a:r>
                        <a:rPr lang="en" sz="1000" b="1">
                          <a:latin typeface="Calibri"/>
                          <a:ea typeface="Calibri"/>
                          <a:cs typeface="Calibri"/>
                          <a:sym typeface="Calibri"/>
                        </a:rPr>
                        <a:t>Mr-En</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19.79</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23.82</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latin typeface="Calibri"/>
                          <a:ea typeface="Calibri"/>
                          <a:cs typeface="Calibri"/>
                          <a:sym typeface="Calibri"/>
                        </a:rPr>
                        <a:t>24.19</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15.87</a:t>
                      </a:r>
                      <a:endParaRPr sz="1000">
                        <a:latin typeface="Calibri"/>
                        <a:ea typeface="Calibri"/>
                        <a:cs typeface="Calibri"/>
                        <a:sym typeface="Calibri"/>
                      </a:endParaRPr>
                    </a:p>
                  </a:txBody>
                  <a:tcPr marL="68569" marR="68569" marT="68569" marB="68569">
                    <a:lnL w="952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91443">
                <a:tc>
                  <a:txBody>
                    <a:bodyPr/>
                    <a:lstStyle/>
                    <a:p>
                      <a:pPr marL="0" lvl="0" indent="0" algn="l" rtl="0">
                        <a:lnSpc>
                          <a:spcPct val="115000"/>
                        </a:lnSpc>
                        <a:spcBef>
                          <a:spcPts val="0"/>
                        </a:spcBef>
                        <a:spcAft>
                          <a:spcPts val="0"/>
                        </a:spcAft>
                        <a:buNone/>
                      </a:pPr>
                      <a:r>
                        <a:rPr lang="en" sz="1000" b="1">
                          <a:latin typeface="Calibri"/>
                          <a:ea typeface="Calibri"/>
                          <a:cs typeface="Calibri"/>
                          <a:sym typeface="Calibri"/>
                        </a:rPr>
                        <a:t>En-Hi</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23.77</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latin typeface="Calibri"/>
                          <a:ea typeface="Calibri"/>
                          <a:cs typeface="Calibri"/>
                          <a:sym typeface="Calibri"/>
                        </a:rPr>
                        <a:t>29.18</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28.92</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Calibri"/>
                          <a:ea typeface="Calibri"/>
                          <a:cs typeface="Calibri"/>
                          <a:sym typeface="Calibri"/>
                        </a:rPr>
                        <a:t>26.53</a:t>
                      </a:r>
                      <a:endParaRPr sz="1000">
                        <a:latin typeface="Calibri"/>
                        <a:ea typeface="Calibri"/>
                        <a:cs typeface="Calibri"/>
                        <a:sym typeface="Calibri"/>
                      </a:endParaRPr>
                    </a:p>
                  </a:txBody>
                  <a:tcPr marL="68569" marR="68569" marT="68569" marB="68569">
                    <a:lnL w="952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1443">
                <a:tc>
                  <a:txBody>
                    <a:bodyPr/>
                    <a:lstStyle/>
                    <a:p>
                      <a:pPr marL="0" lvl="0" indent="0" algn="l" rtl="0">
                        <a:lnSpc>
                          <a:spcPct val="115000"/>
                        </a:lnSpc>
                        <a:spcBef>
                          <a:spcPts val="0"/>
                        </a:spcBef>
                        <a:spcAft>
                          <a:spcPts val="0"/>
                        </a:spcAft>
                        <a:buNone/>
                      </a:pPr>
                      <a:r>
                        <a:rPr lang="en" sz="1000" b="1">
                          <a:latin typeface="Calibri"/>
                          <a:ea typeface="Calibri"/>
                          <a:cs typeface="Calibri"/>
                          <a:sym typeface="Calibri"/>
                        </a:rPr>
                        <a:t>Hi-En</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24.22</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b="1">
                          <a:latin typeface="Calibri"/>
                          <a:ea typeface="Calibri"/>
                          <a:cs typeface="Calibri"/>
                          <a:sym typeface="Calibri"/>
                        </a:rPr>
                        <a:t>31.22</a:t>
                      </a:r>
                      <a:endParaRPr sz="1000" b="1">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30.39</a:t>
                      </a:r>
                      <a:endParaRPr sz="1000">
                        <a:latin typeface="Calibri"/>
                        <a:ea typeface="Calibri"/>
                        <a:cs typeface="Calibri"/>
                        <a:sym typeface="Calibri"/>
                      </a:endParaRPr>
                    </a:p>
                  </a:txBody>
                  <a:tcPr marL="21431" marR="21431" marT="14288" marB="14288"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dirty="0">
                          <a:latin typeface="Calibri"/>
                          <a:ea typeface="Calibri"/>
                          <a:cs typeface="Calibri"/>
                          <a:sym typeface="Calibri"/>
                        </a:rPr>
                        <a:t>28.15</a:t>
                      </a:r>
                      <a:endParaRPr sz="1000" dirty="0">
                        <a:latin typeface="Calibri"/>
                        <a:ea typeface="Calibri"/>
                        <a:cs typeface="Calibri"/>
                        <a:sym typeface="Calibri"/>
                      </a:endParaRPr>
                    </a:p>
                  </a:txBody>
                  <a:tcPr marL="68569" marR="68569" marT="68569" marB="68569">
                    <a:lnL w="9525" cap="flat" cmpd="sng">
                      <a:solidFill>
                        <a:srgbClr val="CCCCCC"/>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20702987"/>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1319625" y="7655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Dataset: ILCI1 + PMIndia </a:t>
            </a:r>
            <a:endParaRPr dirty="0"/>
          </a:p>
        </p:txBody>
      </p:sp>
      <p:sp>
        <p:nvSpPr>
          <p:cNvPr id="260" name="Google Shape;260;p34"/>
          <p:cNvSpPr txBox="1">
            <a:spLocks noGrp="1"/>
          </p:cNvSpPr>
          <p:nvPr>
            <p:ph type="body" idx="1"/>
          </p:nvPr>
        </p:nvSpPr>
        <p:spPr>
          <a:xfrm>
            <a:off x="1714500" y="1250053"/>
            <a:ext cx="4629150" cy="325350"/>
          </a:xfrm>
          <a:prstGeom prst="rect">
            <a:avLst/>
          </a:prstGeom>
        </p:spPr>
        <p:txBody>
          <a:bodyPr spcFirstLastPara="1" vert="horz" wrap="square" lIns="68569" tIns="68569" rIns="68569" bIns="68569" numCol="1" anchor="t" anchorCtr="0" compatLnSpc="1">
            <a:prstTxWarp prst="textNoShape">
              <a:avLst/>
            </a:prstTxWarp>
            <a:noAutofit/>
          </a:bodyPr>
          <a:lstStyle/>
          <a:p>
            <a:pPr marL="0" indent="0">
              <a:spcBef>
                <a:spcPts val="0"/>
              </a:spcBef>
              <a:spcAft>
                <a:spcPts val="0"/>
              </a:spcAft>
              <a:buNone/>
            </a:pPr>
            <a:r>
              <a:rPr lang="en" b="1" dirty="0"/>
              <a:t>Dataset size (no. of sentences):</a:t>
            </a:r>
            <a:endParaRPr b="1" dirty="0"/>
          </a:p>
          <a:p>
            <a:pPr marL="0" indent="0">
              <a:spcBef>
                <a:spcPts val="1200"/>
              </a:spcBef>
              <a:spcAft>
                <a:spcPts val="0"/>
              </a:spcAft>
              <a:buNone/>
            </a:pPr>
            <a:endParaRPr b="1" dirty="0"/>
          </a:p>
          <a:p>
            <a:pPr marL="0" indent="0">
              <a:spcBef>
                <a:spcPts val="1200"/>
              </a:spcBef>
              <a:spcAft>
                <a:spcPts val="0"/>
              </a:spcAft>
              <a:buNone/>
            </a:pPr>
            <a:endParaRPr b="1" dirty="0"/>
          </a:p>
          <a:p>
            <a:pPr marL="0" indent="0">
              <a:spcBef>
                <a:spcPts val="1200"/>
              </a:spcBef>
              <a:spcAft>
                <a:spcPts val="0"/>
              </a:spcAft>
              <a:buNone/>
            </a:pPr>
            <a:endParaRPr b="1" dirty="0"/>
          </a:p>
          <a:p>
            <a:pPr marL="0" indent="0">
              <a:spcBef>
                <a:spcPts val="1200"/>
              </a:spcBef>
              <a:spcAft>
                <a:spcPts val="0"/>
              </a:spcAft>
              <a:buNone/>
            </a:pPr>
            <a:endParaRPr b="1" dirty="0"/>
          </a:p>
          <a:p>
            <a:pPr marL="0" indent="0">
              <a:spcBef>
                <a:spcPts val="1200"/>
              </a:spcBef>
              <a:spcAft>
                <a:spcPts val="1200"/>
              </a:spcAft>
              <a:buNone/>
            </a:pPr>
            <a:endParaRPr b="1" dirty="0"/>
          </a:p>
        </p:txBody>
      </p:sp>
      <p:graphicFrame>
        <p:nvGraphicFramePr>
          <p:cNvPr id="261" name="Google Shape;261;p34"/>
          <p:cNvGraphicFramePr/>
          <p:nvPr/>
        </p:nvGraphicFramePr>
        <p:xfrm>
          <a:off x="1773525" y="2087100"/>
          <a:ext cx="3998624" cy="1799100"/>
        </p:xfrm>
        <a:graphic>
          <a:graphicData uri="http://schemas.openxmlformats.org/drawingml/2006/table">
            <a:tbl>
              <a:tblPr>
                <a:noFill/>
              </a:tblPr>
              <a:tblGrid>
                <a:gridCol w="999656">
                  <a:extLst>
                    <a:ext uri="{9D8B030D-6E8A-4147-A177-3AD203B41FA5}">
                      <a16:colId xmlns:a16="http://schemas.microsoft.com/office/drawing/2014/main" val="20000"/>
                    </a:ext>
                  </a:extLst>
                </a:gridCol>
                <a:gridCol w="999656">
                  <a:extLst>
                    <a:ext uri="{9D8B030D-6E8A-4147-A177-3AD203B41FA5}">
                      <a16:colId xmlns:a16="http://schemas.microsoft.com/office/drawing/2014/main" val="20001"/>
                    </a:ext>
                  </a:extLst>
                </a:gridCol>
                <a:gridCol w="999656">
                  <a:extLst>
                    <a:ext uri="{9D8B030D-6E8A-4147-A177-3AD203B41FA5}">
                      <a16:colId xmlns:a16="http://schemas.microsoft.com/office/drawing/2014/main" val="20002"/>
                    </a:ext>
                  </a:extLst>
                </a:gridCol>
                <a:gridCol w="999656">
                  <a:extLst>
                    <a:ext uri="{9D8B030D-6E8A-4147-A177-3AD203B41FA5}">
                      <a16:colId xmlns:a16="http://schemas.microsoft.com/office/drawing/2014/main" val="20003"/>
                    </a:ext>
                  </a:extLst>
                </a:gridCol>
              </a:tblGrid>
              <a:tr h="449775">
                <a:tc>
                  <a:txBody>
                    <a:bodyPr/>
                    <a:lstStyle/>
                    <a:p>
                      <a:pPr marL="0" lvl="0" indent="0" algn="l" rtl="0">
                        <a:spcBef>
                          <a:spcPts val="0"/>
                        </a:spcBef>
                        <a:spcAft>
                          <a:spcPts val="0"/>
                        </a:spcAft>
                        <a:buNone/>
                      </a:pPr>
                      <a:endParaRPr sz="1000" b="1"/>
                    </a:p>
                  </a:txBody>
                  <a:tcPr marL="68569" marR="68569" marT="68569" marB="68569">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Train</a:t>
                      </a:r>
                      <a:endParaRPr sz="1000" b="1"/>
                    </a:p>
                  </a:txBody>
                  <a:tcPr marL="68569" marR="68569" marT="68569" marB="68569">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Tune </a:t>
                      </a:r>
                      <a:endParaRPr sz="1000" b="1"/>
                    </a:p>
                  </a:txBody>
                  <a:tcPr marL="68569" marR="68569" marT="68569" marB="68569">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b="1">
                          <a:solidFill>
                            <a:schemeClr val="dk1"/>
                          </a:solidFill>
                        </a:rPr>
                        <a:t>Test</a:t>
                      </a:r>
                      <a:endParaRPr sz="1000" b="1"/>
                    </a:p>
                  </a:txBody>
                  <a:tcPr marL="68569" marR="68569" marT="68569" marB="68569"/>
                </a:tc>
                <a:extLst>
                  <a:ext uri="{0D108BD9-81ED-4DB2-BD59-A6C34878D82A}">
                    <a16:rowId xmlns:a16="http://schemas.microsoft.com/office/drawing/2014/main" val="10000"/>
                  </a:ext>
                </a:extLst>
              </a:tr>
              <a:tr h="449775">
                <a:tc>
                  <a:txBody>
                    <a:bodyPr/>
                    <a:lstStyle/>
                    <a:p>
                      <a:pPr marL="0" lvl="0" indent="0" algn="l" rtl="0">
                        <a:spcBef>
                          <a:spcPts val="0"/>
                        </a:spcBef>
                        <a:spcAft>
                          <a:spcPts val="0"/>
                        </a:spcAft>
                        <a:buNone/>
                      </a:pPr>
                      <a:r>
                        <a:rPr lang="en" sz="1000" b="1"/>
                        <a:t>En-Hi</a:t>
                      </a:r>
                      <a:endParaRPr sz="10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100267</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1068</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4273</a:t>
                      </a:r>
                      <a:endParaRPr sz="1000"/>
                    </a:p>
                  </a:txBody>
                  <a:tcPr marL="68569" marR="68569" marT="68569" marB="68569">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449775">
                <a:tc>
                  <a:txBody>
                    <a:bodyPr/>
                    <a:lstStyle/>
                    <a:p>
                      <a:pPr marL="0" lvl="0" indent="0" algn="l" rtl="0">
                        <a:spcBef>
                          <a:spcPts val="0"/>
                        </a:spcBef>
                        <a:spcAft>
                          <a:spcPts val="0"/>
                        </a:spcAft>
                        <a:buNone/>
                      </a:pPr>
                      <a:r>
                        <a:rPr lang="en" sz="1000" b="1"/>
                        <a:t>En-Mr</a:t>
                      </a:r>
                      <a:endParaRPr sz="10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rPr>
                        <a:t>80602</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861</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rPr>
                        <a:t>3445</a:t>
                      </a:r>
                      <a:endParaRPr sz="1000"/>
                    </a:p>
                  </a:txBody>
                  <a:tcPr marL="68569" marR="68569" marT="68569" marB="68569">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449775">
                <a:tc>
                  <a:txBody>
                    <a:bodyPr/>
                    <a:lstStyle/>
                    <a:p>
                      <a:pPr marL="0" lvl="0" indent="0" algn="l" rtl="0">
                        <a:spcBef>
                          <a:spcPts val="0"/>
                        </a:spcBef>
                        <a:spcAft>
                          <a:spcPts val="0"/>
                        </a:spcAft>
                        <a:buNone/>
                      </a:pPr>
                      <a:r>
                        <a:rPr lang="en" sz="1000" b="1"/>
                        <a:t>Hi-Mr</a:t>
                      </a:r>
                      <a:endParaRPr sz="10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92981</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a:t>1000</a:t>
                      </a:r>
                      <a:endParaRPr sz="10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000" dirty="0"/>
                        <a:t>4000</a:t>
                      </a:r>
                      <a:endParaRPr sz="1000" dirty="0"/>
                    </a:p>
                  </a:txBody>
                  <a:tcPr marL="68569" marR="68569" marT="68569" marB="68569">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7441276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xfrm>
            <a:off x="1262475" y="6512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Baselines on ILCI1+PMIndia</a:t>
            </a:r>
            <a:endParaRPr dirty="0"/>
          </a:p>
        </p:txBody>
      </p:sp>
      <p:graphicFrame>
        <p:nvGraphicFramePr>
          <p:cNvPr id="269" name="Google Shape;269;p35"/>
          <p:cNvGraphicFramePr/>
          <p:nvPr/>
        </p:nvGraphicFramePr>
        <p:xfrm>
          <a:off x="1371600" y="1627059"/>
          <a:ext cx="5715000" cy="2659189"/>
        </p:xfrm>
        <a:graphic>
          <a:graphicData uri="http://schemas.openxmlformats.org/drawingml/2006/table">
            <a:tbl>
              <a:tblPr>
                <a:noFill/>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tblGrid>
              <a:tr h="619573">
                <a:tc>
                  <a:txBody>
                    <a:bodyPr/>
                    <a:lstStyle/>
                    <a:p>
                      <a:pPr marL="0" lvl="0" indent="0" algn="l" rtl="0">
                        <a:spcBef>
                          <a:spcPts val="0"/>
                        </a:spcBef>
                        <a:spcAft>
                          <a:spcPts val="0"/>
                        </a:spcAft>
                        <a:buNone/>
                      </a:pPr>
                      <a:endParaRPr sz="1500" b="1"/>
                    </a:p>
                  </a:txBody>
                  <a:tcPr marL="68569" marR="68569" marT="68569" marB="68569">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500" b="1" dirty="0">
                          <a:solidFill>
                            <a:schemeClr val="dk1"/>
                          </a:solidFill>
                        </a:rPr>
                        <a:t>NMT BPE-2.5k</a:t>
                      </a:r>
                      <a:endParaRPr sz="1500" b="1" dirty="0">
                        <a:solidFill>
                          <a:schemeClr val="dk1"/>
                        </a:solidFill>
                      </a:endParaRPr>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a:t>
                      </a:r>
                      <a:r>
                        <a:rPr lang="en" sz="1500" b="1"/>
                        <a:t>5k</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a:t>
                      </a:r>
                      <a:r>
                        <a:rPr lang="en" sz="1500" b="1"/>
                        <a:t>7.5k</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SMT</a:t>
                      </a:r>
                      <a:endParaRPr sz="1500" b="1">
                        <a:solidFill>
                          <a:schemeClr val="dk1"/>
                        </a:solidFill>
                      </a:endParaRPr>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339936">
                <a:tc>
                  <a:txBody>
                    <a:bodyPr/>
                    <a:lstStyle/>
                    <a:p>
                      <a:pPr marL="0" lvl="0" indent="0" algn="l" rtl="0">
                        <a:lnSpc>
                          <a:spcPct val="115000"/>
                        </a:lnSpc>
                        <a:spcBef>
                          <a:spcPts val="0"/>
                        </a:spcBef>
                        <a:spcAft>
                          <a:spcPts val="0"/>
                        </a:spcAft>
                        <a:buNone/>
                      </a:pPr>
                      <a:r>
                        <a:rPr lang="en" sz="1500" b="1"/>
                        <a:t>En-Mr</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 sz="1500" b="1" dirty="0">
                          <a:solidFill>
                            <a:srgbClr val="FF0000"/>
                          </a:solidFill>
                        </a:rPr>
                        <a:t>14.51</a:t>
                      </a:r>
                      <a:endParaRPr sz="1500" b="1" dirty="0">
                        <a:solidFill>
                          <a:srgbClr val="FF0000"/>
                        </a:solidFill>
                      </a:endParaRPr>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15.04</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b="1"/>
                        <a:t>15.08</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10.51</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39936">
                <a:tc>
                  <a:txBody>
                    <a:bodyPr/>
                    <a:lstStyle/>
                    <a:p>
                      <a:pPr marL="0" lvl="0" indent="0" algn="l" rtl="0">
                        <a:lnSpc>
                          <a:spcPct val="115000"/>
                        </a:lnSpc>
                        <a:spcBef>
                          <a:spcPts val="0"/>
                        </a:spcBef>
                        <a:spcAft>
                          <a:spcPts val="0"/>
                        </a:spcAft>
                        <a:buNone/>
                      </a:pPr>
                      <a:r>
                        <a:rPr lang="en" sz="1500" b="1"/>
                        <a:t>Mr-En</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 sz="1500"/>
                        <a:t>23.76</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b="1"/>
                        <a:t>24.15</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24.13</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16.6</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339936">
                <a:tc>
                  <a:txBody>
                    <a:bodyPr/>
                    <a:lstStyle/>
                    <a:p>
                      <a:pPr marL="0" lvl="0" indent="0" algn="l" rtl="0">
                        <a:lnSpc>
                          <a:spcPct val="115000"/>
                        </a:lnSpc>
                        <a:spcBef>
                          <a:spcPts val="0"/>
                        </a:spcBef>
                        <a:spcAft>
                          <a:spcPts val="0"/>
                        </a:spcAft>
                        <a:buNone/>
                      </a:pPr>
                      <a:r>
                        <a:rPr lang="en" sz="1500" b="1"/>
                        <a:t>En-Hi</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 sz="1500"/>
                        <a:t>27.05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27.72</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b="1"/>
                        <a:t>27.89</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20.75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39936">
                <a:tc>
                  <a:txBody>
                    <a:bodyPr/>
                    <a:lstStyle/>
                    <a:p>
                      <a:pPr marL="0" lvl="0" indent="0" algn="l" rtl="0">
                        <a:lnSpc>
                          <a:spcPct val="115000"/>
                        </a:lnSpc>
                        <a:spcBef>
                          <a:spcPts val="0"/>
                        </a:spcBef>
                        <a:spcAft>
                          <a:spcPts val="0"/>
                        </a:spcAft>
                        <a:buNone/>
                      </a:pPr>
                      <a:r>
                        <a:rPr lang="en" sz="1500" b="1"/>
                        <a:t>Hi-En</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30.96</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b="1"/>
                        <a:t>31.86</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None/>
                      </a:pPr>
                      <a:r>
                        <a:rPr lang="en" sz="1500"/>
                        <a:t>30.45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24.05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39936">
                <a:tc>
                  <a:txBody>
                    <a:bodyPr/>
                    <a:lstStyle/>
                    <a:p>
                      <a:pPr marL="0" lvl="0" indent="0" algn="l" rtl="0">
                        <a:lnSpc>
                          <a:spcPct val="115000"/>
                        </a:lnSpc>
                        <a:spcBef>
                          <a:spcPts val="0"/>
                        </a:spcBef>
                        <a:spcAft>
                          <a:spcPts val="0"/>
                        </a:spcAft>
                        <a:buNone/>
                      </a:pPr>
                      <a:r>
                        <a:rPr lang="en" sz="1500" b="1"/>
                        <a:t>Hi-Mr</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27.25</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500" b="1"/>
                        <a:t>27.39</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a:t>-</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None/>
                      </a:pPr>
                      <a:r>
                        <a:rPr lang="en" sz="1500"/>
                        <a:t>24.38</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r h="339936">
                <a:tc>
                  <a:txBody>
                    <a:bodyPr/>
                    <a:lstStyle/>
                    <a:p>
                      <a:pPr marL="0" lvl="0" indent="0" algn="l" rtl="0">
                        <a:lnSpc>
                          <a:spcPct val="115000"/>
                        </a:lnSpc>
                        <a:spcBef>
                          <a:spcPts val="0"/>
                        </a:spcBef>
                        <a:spcAft>
                          <a:spcPts val="0"/>
                        </a:spcAft>
                        <a:buNone/>
                      </a:pPr>
                      <a:r>
                        <a:rPr lang="en" sz="1500" b="1"/>
                        <a:t>Mr-Hi</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a:t>37.39</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1500" b="1"/>
                        <a:t>37.75</a:t>
                      </a:r>
                      <a:endParaRPr sz="1500" b="1"/>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a:t>-</a:t>
                      </a:r>
                      <a:endParaRPr sz="150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solidFill>
                      <a:srgbClr val="FFFFFF"/>
                    </a:solidFill>
                  </a:tcPr>
                </a:tc>
                <a:tc>
                  <a:txBody>
                    <a:bodyPr/>
                    <a:lstStyle/>
                    <a:p>
                      <a:pPr marL="0" marR="0" lvl="0" indent="0" algn="r" rtl="0">
                        <a:lnSpc>
                          <a:spcPct val="115000"/>
                        </a:lnSpc>
                        <a:spcBef>
                          <a:spcPts val="0"/>
                        </a:spcBef>
                        <a:spcAft>
                          <a:spcPts val="0"/>
                        </a:spcAft>
                        <a:buNone/>
                      </a:pPr>
                      <a:r>
                        <a:rPr lang="en" sz="1500" dirty="0"/>
                        <a:t>34.31</a:t>
                      </a:r>
                      <a:endParaRPr sz="1500" dirty="0"/>
                    </a:p>
                  </a:txBody>
                  <a:tcPr marL="21431" marR="21431" marT="14288" marB="14288" anchor="b">
                    <a:lnL w="9525" cap="flat" cmpd="sng">
                      <a:solidFill>
                        <a:srgbClr val="B7B7B7"/>
                      </a:solidFill>
                      <a:prstDash val="solid"/>
                      <a:round/>
                      <a:headEnd type="none" w="sm" len="sm"/>
                      <a:tailEnd type="none" w="sm" len="sm"/>
                    </a:lnL>
                    <a:lnR w="952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525" cap="flat" cmpd="sng">
                      <a:solidFill>
                        <a:srgbClr val="B7B7B7"/>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95105535"/>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6"/>
          <p:cNvSpPr txBox="1">
            <a:spLocks noGrp="1"/>
          </p:cNvSpPr>
          <p:nvPr>
            <p:ph type="title"/>
          </p:nvPr>
        </p:nvSpPr>
        <p:spPr>
          <a:xfrm>
            <a:off x="1262475" y="7655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PTI results on ILCI1+PMIndia</a:t>
            </a:r>
            <a:endParaRPr dirty="0"/>
          </a:p>
        </p:txBody>
      </p:sp>
      <p:graphicFrame>
        <p:nvGraphicFramePr>
          <p:cNvPr id="276" name="Google Shape;276;p36"/>
          <p:cNvGraphicFramePr/>
          <p:nvPr/>
        </p:nvGraphicFramePr>
        <p:xfrm>
          <a:off x="1262475" y="1538264"/>
          <a:ext cx="6472991" cy="2851665"/>
        </p:xfrm>
        <a:graphic>
          <a:graphicData uri="http://schemas.openxmlformats.org/drawingml/2006/table">
            <a:tbl>
              <a:tblPr>
                <a:noFill/>
              </a:tblPr>
              <a:tblGrid>
                <a:gridCol w="924713">
                  <a:extLst>
                    <a:ext uri="{9D8B030D-6E8A-4147-A177-3AD203B41FA5}">
                      <a16:colId xmlns:a16="http://schemas.microsoft.com/office/drawing/2014/main" val="20000"/>
                    </a:ext>
                  </a:extLst>
                </a:gridCol>
                <a:gridCol w="924713">
                  <a:extLst>
                    <a:ext uri="{9D8B030D-6E8A-4147-A177-3AD203B41FA5}">
                      <a16:colId xmlns:a16="http://schemas.microsoft.com/office/drawing/2014/main" val="20001"/>
                    </a:ext>
                  </a:extLst>
                </a:gridCol>
                <a:gridCol w="924713">
                  <a:extLst>
                    <a:ext uri="{9D8B030D-6E8A-4147-A177-3AD203B41FA5}">
                      <a16:colId xmlns:a16="http://schemas.microsoft.com/office/drawing/2014/main" val="20002"/>
                    </a:ext>
                  </a:extLst>
                </a:gridCol>
                <a:gridCol w="924713">
                  <a:extLst>
                    <a:ext uri="{9D8B030D-6E8A-4147-A177-3AD203B41FA5}">
                      <a16:colId xmlns:a16="http://schemas.microsoft.com/office/drawing/2014/main" val="20003"/>
                    </a:ext>
                  </a:extLst>
                </a:gridCol>
                <a:gridCol w="924713">
                  <a:extLst>
                    <a:ext uri="{9D8B030D-6E8A-4147-A177-3AD203B41FA5}">
                      <a16:colId xmlns:a16="http://schemas.microsoft.com/office/drawing/2014/main" val="20004"/>
                    </a:ext>
                  </a:extLst>
                </a:gridCol>
                <a:gridCol w="924713">
                  <a:extLst>
                    <a:ext uri="{9D8B030D-6E8A-4147-A177-3AD203B41FA5}">
                      <a16:colId xmlns:a16="http://schemas.microsoft.com/office/drawing/2014/main" val="20005"/>
                    </a:ext>
                  </a:extLst>
                </a:gridCol>
                <a:gridCol w="924713">
                  <a:extLst>
                    <a:ext uri="{9D8B030D-6E8A-4147-A177-3AD203B41FA5}">
                      <a16:colId xmlns:a16="http://schemas.microsoft.com/office/drawing/2014/main" val="20006"/>
                    </a:ext>
                  </a:extLst>
                </a:gridCol>
              </a:tblGrid>
              <a:tr h="948119">
                <a:tc>
                  <a:txBody>
                    <a:bodyPr/>
                    <a:lstStyle/>
                    <a:p>
                      <a:pPr marL="0" lvl="0" indent="0" algn="l" rtl="0">
                        <a:spcBef>
                          <a:spcPts val="0"/>
                        </a:spcBef>
                        <a:spcAft>
                          <a:spcPts val="0"/>
                        </a:spcAft>
                        <a:buNone/>
                      </a:pPr>
                      <a:endParaRPr sz="1800"/>
                    </a:p>
                  </a:txBody>
                  <a:tcPr marL="68569" marR="68569" marT="68569" marB="68569">
                    <a:lnL w="952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solidFill>
                            <a:schemeClr val="dk1"/>
                          </a:solidFill>
                        </a:rPr>
                        <a:t>BPE-2.5k</a:t>
                      </a:r>
                      <a:endParaRPr sz="18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solidFill>
                            <a:schemeClr val="dk1"/>
                          </a:solidFill>
                        </a:rPr>
                        <a:t>BPE-5k</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solidFill>
                            <a:schemeClr val="dk1"/>
                          </a:solidFill>
                        </a:rPr>
                        <a:t>BPE-7.5k</a:t>
                      </a:r>
                      <a:endParaRPr sz="18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rPr>
                        <a:t>BPE-10k</a:t>
                      </a:r>
                      <a:endParaRPr sz="18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solidFill>
                            <a:srgbClr val="434343"/>
                          </a:solidFill>
                        </a:rPr>
                        <a:t>Best Baseline BLEU</a:t>
                      </a:r>
                      <a:endParaRPr sz="1800" b="1">
                        <a:solidFill>
                          <a:srgbClr val="434343"/>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800" b="1"/>
                        <a:t>Improvement</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317183">
                <a:tc>
                  <a:txBody>
                    <a:bodyPr/>
                    <a:lstStyle/>
                    <a:p>
                      <a:pPr marL="0" lvl="0" indent="0" algn="l" rtl="0">
                        <a:lnSpc>
                          <a:spcPct val="115000"/>
                        </a:lnSpc>
                        <a:spcBef>
                          <a:spcPts val="0"/>
                        </a:spcBef>
                        <a:spcAft>
                          <a:spcPts val="0"/>
                        </a:spcAft>
                        <a:buNone/>
                      </a:pPr>
                      <a:r>
                        <a:rPr lang="en" sz="1800" b="1"/>
                        <a:t>En-Mr</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b="1" dirty="0">
                          <a:solidFill>
                            <a:srgbClr val="FF0000"/>
                          </a:solidFill>
                        </a:rPr>
                        <a:t>14.63</a:t>
                      </a:r>
                      <a:endParaRPr sz="1800" b="1" dirty="0">
                        <a:solidFill>
                          <a:srgbClr val="FF0000"/>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15.97</a:t>
                      </a:r>
                      <a:endParaRPr sz="1800" b="1">
                        <a:solidFill>
                          <a:srgbClr val="B7B7B7"/>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15.69</a:t>
                      </a:r>
                      <a:endParaRPr sz="1800">
                        <a:solidFill>
                          <a:srgbClr val="B7B7B7"/>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14.51</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+1.46</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317183">
                <a:tc>
                  <a:txBody>
                    <a:bodyPr/>
                    <a:lstStyle/>
                    <a:p>
                      <a:pPr marL="0" lvl="0" indent="0" algn="l" rtl="0">
                        <a:lnSpc>
                          <a:spcPct val="115000"/>
                        </a:lnSpc>
                        <a:spcBef>
                          <a:spcPts val="0"/>
                        </a:spcBef>
                        <a:spcAft>
                          <a:spcPts val="0"/>
                        </a:spcAft>
                        <a:buNone/>
                      </a:pPr>
                      <a:r>
                        <a:rPr lang="en" sz="1800" b="1"/>
                        <a:t>Mr-En</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23.08</a:t>
                      </a:r>
                      <a:endParaRPr sz="1800">
                        <a:solidFill>
                          <a:srgbClr val="B7B7B7"/>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25.22</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25.26</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25.03</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solidFill>
                            <a:srgbClr val="434343"/>
                          </a:solidFill>
                        </a:rPr>
                        <a:t>24.15</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+1.11</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317183">
                <a:tc>
                  <a:txBody>
                    <a:bodyPr/>
                    <a:lstStyle/>
                    <a:p>
                      <a:pPr marL="0" lvl="0" indent="0" algn="l" rtl="0">
                        <a:lnSpc>
                          <a:spcPct val="115000"/>
                        </a:lnSpc>
                        <a:spcBef>
                          <a:spcPts val="0"/>
                        </a:spcBef>
                        <a:spcAft>
                          <a:spcPts val="0"/>
                        </a:spcAft>
                        <a:buNone/>
                      </a:pPr>
                      <a:r>
                        <a:rPr lang="en" sz="1800" b="1"/>
                        <a:t>En-Hi</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25.96</a:t>
                      </a:r>
                      <a:endParaRPr sz="1800">
                        <a:solidFill>
                          <a:srgbClr val="B7B7B7"/>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28.79</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29.28</a:t>
                      </a:r>
                      <a:endParaRPr sz="18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29.23</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27.89</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solidFill>
                            <a:schemeClr val="dk1"/>
                          </a:solidFill>
                        </a:rPr>
                        <a:t>+1.39</a:t>
                      </a:r>
                      <a:endParaRPr sz="1800">
                        <a:solidFill>
                          <a:schemeClr val="dk1"/>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317183">
                <a:tc>
                  <a:txBody>
                    <a:bodyPr/>
                    <a:lstStyle/>
                    <a:p>
                      <a:pPr marL="0" lvl="0" indent="0" algn="l" rtl="0">
                        <a:lnSpc>
                          <a:spcPct val="115000"/>
                        </a:lnSpc>
                        <a:spcBef>
                          <a:spcPts val="0"/>
                        </a:spcBef>
                        <a:spcAft>
                          <a:spcPts val="0"/>
                        </a:spcAft>
                        <a:buNone/>
                      </a:pPr>
                      <a:r>
                        <a:rPr lang="en" sz="1800" b="1"/>
                        <a:t>Hi-En</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29.94</a:t>
                      </a:r>
                      <a:endParaRPr sz="1800">
                        <a:solidFill>
                          <a:srgbClr val="B7B7B7"/>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33.6</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33.93</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34.6</a:t>
                      </a:r>
                      <a:endParaRPr sz="18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31.86</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solidFill>
                            <a:schemeClr val="dk1"/>
                          </a:solidFill>
                        </a:rPr>
                        <a:t>+2.74</a:t>
                      </a:r>
                      <a:endParaRPr sz="1800">
                        <a:solidFill>
                          <a:schemeClr val="dk1"/>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r h="317183">
                <a:tc>
                  <a:txBody>
                    <a:bodyPr/>
                    <a:lstStyle/>
                    <a:p>
                      <a:pPr marL="0" lvl="0" indent="0" algn="l" rtl="0">
                        <a:lnSpc>
                          <a:spcPct val="115000"/>
                        </a:lnSpc>
                        <a:spcBef>
                          <a:spcPts val="0"/>
                        </a:spcBef>
                        <a:spcAft>
                          <a:spcPts val="0"/>
                        </a:spcAft>
                        <a:buNone/>
                      </a:pPr>
                      <a:r>
                        <a:rPr lang="en" sz="1800" b="1"/>
                        <a:t>Hi-Mr</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27.98</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solidFill>
                            <a:schemeClr val="dk1"/>
                          </a:solidFill>
                        </a:rPr>
                        <a:t>28.49</a:t>
                      </a:r>
                      <a:endParaRPr sz="18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27.39</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solidFill>
                            <a:schemeClr val="dk1"/>
                          </a:solidFill>
                        </a:rPr>
                        <a:t>+0.59</a:t>
                      </a:r>
                      <a:endParaRPr sz="1800">
                        <a:solidFill>
                          <a:schemeClr val="dk1"/>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r h="317183">
                <a:tc>
                  <a:txBody>
                    <a:bodyPr/>
                    <a:lstStyle/>
                    <a:p>
                      <a:pPr marL="0" lvl="0" indent="0" algn="l" rtl="0">
                        <a:lnSpc>
                          <a:spcPct val="115000"/>
                        </a:lnSpc>
                        <a:spcBef>
                          <a:spcPts val="0"/>
                        </a:spcBef>
                        <a:spcAft>
                          <a:spcPts val="0"/>
                        </a:spcAft>
                        <a:buNone/>
                      </a:pPr>
                      <a:r>
                        <a:rPr lang="en" sz="1800" b="1"/>
                        <a:t>Mr-Hi</a:t>
                      </a:r>
                      <a:endParaRPr sz="1800" b="1"/>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38.94</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b="1"/>
                        <a:t>39.4</a:t>
                      </a:r>
                      <a:endParaRPr sz="18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a:t>-</a:t>
                      </a:r>
                      <a:endParaRPr sz="18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800">
                          <a:solidFill>
                            <a:srgbClr val="434343"/>
                          </a:solidFill>
                        </a:rPr>
                        <a:t>37.75</a:t>
                      </a:r>
                      <a:endParaRPr sz="1800">
                        <a:solidFill>
                          <a:srgbClr val="434343"/>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800" dirty="0">
                          <a:solidFill>
                            <a:schemeClr val="dk1"/>
                          </a:solidFill>
                        </a:rPr>
                        <a:t>+1.65</a:t>
                      </a:r>
                      <a:endParaRPr sz="1800" dirty="0">
                        <a:solidFill>
                          <a:schemeClr val="dk1"/>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229245079"/>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7"/>
          <p:cNvSpPr txBox="1">
            <a:spLocks noGrp="1"/>
          </p:cNvSpPr>
          <p:nvPr>
            <p:ph type="title"/>
          </p:nvPr>
        </p:nvSpPr>
        <p:spPr>
          <a:xfrm>
            <a:off x="1262475" y="7655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PTI + Back Translation (BT)</a:t>
            </a:r>
            <a:endParaRPr dirty="0"/>
          </a:p>
        </p:txBody>
      </p:sp>
      <p:graphicFrame>
        <p:nvGraphicFramePr>
          <p:cNvPr id="284" name="Google Shape;284;p37"/>
          <p:cNvGraphicFramePr/>
          <p:nvPr/>
        </p:nvGraphicFramePr>
        <p:xfrm>
          <a:off x="1314450" y="2057400"/>
          <a:ext cx="5943600" cy="2000254"/>
        </p:xfrm>
        <a:graphic>
          <a:graphicData uri="http://schemas.openxmlformats.org/drawingml/2006/table">
            <a:tbl>
              <a:tblPr>
                <a:noFil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gridCol w="1485900">
                  <a:extLst>
                    <a:ext uri="{9D8B030D-6E8A-4147-A177-3AD203B41FA5}">
                      <a16:colId xmlns:a16="http://schemas.microsoft.com/office/drawing/2014/main" val="20002"/>
                    </a:ext>
                  </a:extLst>
                </a:gridCol>
                <a:gridCol w="1485900">
                  <a:extLst>
                    <a:ext uri="{9D8B030D-6E8A-4147-A177-3AD203B41FA5}">
                      <a16:colId xmlns:a16="http://schemas.microsoft.com/office/drawing/2014/main" val="20003"/>
                    </a:ext>
                  </a:extLst>
                </a:gridCol>
              </a:tblGrid>
              <a:tr h="617174">
                <a:tc>
                  <a:txBody>
                    <a:bodyPr/>
                    <a:lstStyle/>
                    <a:p>
                      <a:pPr marL="0" lvl="0" indent="0" algn="l" rtl="0">
                        <a:spcBef>
                          <a:spcPts val="0"/>
                        </a:spcBef>
                        <a:spcAft>
                          <a:spcPts val="0"/>
                        </a:spcAft>
                        <a:buNone/>
                      </a:pPr>
                      <a:endParaRPr sz="1500"/>
                    </a:p>
                  </a:txBody>
                  <a:tcPr marL="68569" marR="68569" marT="68569" marB="68569">
                    <a:lnR w="9475" cap="flat" cmpd="sng">
                      <a:solidFill>
                        <a:srgbClr val="B7B7B7"/>
                      </a:solidFill>
                      <a:prstDash val="solid"/>
                      <a:round/>
                      <a:headEnd type="none" w="sm" len="sm"/>
                      <a:tailEnd type="none" w="sm" len="sm"/>
                    </a:lnR>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dirty="0">
                          <a:solidFill>
                            <a:schemeClr val="dk1"/>
                          </a:solidFill>
                        </a:rPr>
                        <a:t>NMT BPE-5k</a:t>
                      </a:r>
                      <a:endParaRPr sz="1500" b="1" dirty="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BPE-7.5k</a:t>
                      </a:r>
                      <a:endParaRPr sz="15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500" b="1">
                          <a:solidFill>
                            <a:schemeClr val="dk1"/>
                          </a:solidFill>
                        </a:rPr>
                        <a:t>Improvement over PTI model</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345770">
                <a:tc>
                  <a:txBody>
                    <a:bodyPr/>
                    <a:lstStyle/>
                    <a:p>
                      <a:pPr marL="0" lvl="0" indent="0" algn="l" rtl="0">
                        <a:lnSpc>
                          <a:spcPct val="115000"/>
                        </a:lnSpc>
                        <a:spcBef>
                          <a:spcPts val="0"/>
                        </a:spcBef>
                        <a:spcAft>
                          <a:spcPts val="0"/>
                        </a:spcAft>
                        <a:buNone/>
                      </a:pPr>
                      <a:r>
                        <a:rPr lang="en" sz="1500" b="1"/>
                        <a:t>En-Mr</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500" b="1" dirty="0">
                          <a:solidFill>
                            <a:srgbClr val="FF0000"/>
                          </a:solidFill>
                        </a:rPr>
                        <a:t>16.73</a:t>
                      </a:r>
                      <a:endParaRPr sz="1500" b="1" dirty="0">
                        <a:solidFill>
                          <a:srgbClr val="FF0000"/>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b="1" dirty="0">
                          <a:solidFill>
                            <a:srgbClr val="FF0000"/>
                          </a:solidFill>
                        </a:rPr>
                        <a:t>-</a:t>
                      </a:r>
                      <a:endParaRPr sz="1500" b="1" dirty="0">
                        <a:solidFill>
                          <a:srgbClr val="FF0000"/>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+0.76</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B7B7B7"/>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345770">
                <a:tc>
                  <a:txBody>
                    <a:bodyPr/>
                    <a:lstStyle/>
                    <a:p>
                      <a:pPr marL="0" lvl="0" indent="0" algn="l" rtl="0">
                        <a:lnSpc>
                          <a:spcPct val="115000"/>
                        </a:lnSpc>
                        <a:spcBef>
                          <a:spcPts val="0"/>
                        </a:spcBef>
                        <a:spcAft>
                          <a:spcPts val="0"/>
                        </a:spcAft>
                        <a:buNone/>
                      </a:pPr>
                      <a:r>
                        <a:rPr lang="en" sz="1500" b="1"/>
                        <a:t>Mr-En</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26.24</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+0.98</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345770">
                <a:tc>
                  <a:txBody>
                    <a:bodyPr/>
                    <a:lstStyle/>
                    <a:p>
                      <a:pPr marL="0" lvl="0" indent="0" algn="l" rtl="0">
                        <a:lnSpc>
                          <a:spcPct val="115000"/>
                        </a:lnSpc>
                        <a:spcBef>
                          <a:spcPts val="0"/>
                        </a:spcBef>
                        <a:spcAft>
                          <a:spcPts val="0"/>
                        </a:spcAft>
                        <a:buNone/>
                      </a:pPr>
                      <a:r>
                        <a:rPr lang="en" sz="1500" b="1"/>
                        <a:t>En-Hi</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30.08</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+0.8</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345770">
                <a:tc>
                  <a:txBody>
                    <a:bodyPr/>
                    <a:lstStyle/>
                    <a:p>
                      <a:pPr marL="0" lvl="0" indent="0" algn="l" rtl="0">
                        <a:lnSpc>
                          <a:spcPct val="115000"/>
                        </a:lnSpc>
                        <a:spcBef>
                          <a:spcPts val="0"/>
                        </a:spcBef>
                        <a:spcAft>
                          <a:spcPts val="0"/>
                        </a:spcAft>
                        <a:buNone/>
                      </a:pPr>
                      <a:r>
                        <a:rPr lang="en" sz="1500" b="1"/>
                        <a:t>Hi-En</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35.03</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dirty="0"/>
                        <a:t>+1.1</a:t>
                      </a:r>
                      <a:endParaRPr sz="1500" dirty="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27407870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8"/>
          <p:cNvSpPr txBox="1">
            <a:spLocks noGrp="1"/>
          </p:cNvSpPr>
          <p:nvPr>
            <p:ph type="title"/>
          </p:nvPr>
        </p:nvSpPr>
        <p:spPr>
          <a:xfrm>
            <a:off x="1262475" y="65128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PTI + Forward Translation (FT)</a:t>
            </a:r>
            <a:endParaRPr dirty="0"/>
          </a:p>
        </p:txBody>
      </p:sp>
      <p:graphicFrame>
        <p:nvGraphicFramePr>
          <p:cNvPr id="292" name="Google Shape;292;p38"/>
          <p:cNvGraphicFramePr/>
          <p:nvPr/>
        </p:nvGraphicFramePr>
        <p:xfrm>
          <a:off x="1428750" y="2000250"/>
          <a:ext cx="5429252" cy="1971361"/>
        </p:xfrm>
        <a:graphic>
          <a:graphicData uri="http://schemas.openxmlformats.org/drawingml/2006/table">
            <a:tbl>
              <a:tblPr>
                <a:noFill/>
              </a:tblPr>
              <a:tblGrid>
                <a:gridCol w="1357313">
                  <a:extLst>
                    <a:ext uri="{9D8B030D-6E8A-4147-A177-3AD203B41FA5}">
                      <a16:colId xmlns:a16="http://schemas.microsoft.com/office/drawing/2014/main" val="20000"/>
                    </a:ext>
                  </a:extLst>
                </a:gridCol>
                <a:gridCol w="1357313">
                  <a:extLst>
                    <a:ext uri="{9D8B030D-6E8A-4147-A177-3AD203B41FA5}">
                      <a16:colId xmlns:a16="http://schemas.microsoft.com/office/drawing/2014/main" val="20001"/>
                    </a:ext>
                  </a:extLst>
                </a:gridCol>
                <a:gridCol w="1357313">
                  <a:extLst>
                    <a:ext uri="{9D8B030D-6E8A-4147-A177-3AD203B41FA5}">
                      <a16:colId xmlns:a16="http://schemas.microsoft.com/office/drawing/2014/main" val="20002"/>
                    </a:ext>
                  </a:extLst>
                </a:gridCol>
                <a:gridCol w="1357313">
                  <a:extLst>
                    <a:ext uri="{9D8B030D-6E8A-4147-A177-3AD203B41FA5}">
                      <a16:colId xmlns:a16="http://schemas.microsoft.com/office/drawing/2014/main" val="20003"/>
                    </a:ext>
                  </a:extLst>
                </a:gridCol>
              </a:tblGrid>
              <a:tr h="794909">
                <a:tc>
                  <a:txBody>
                    <a:bodyPr/>
                    <a:lstStyle/>
                    <a:p>
                      <a:pPr marL="0" lvl="0" indent="0" algn="l" rtl="0">
                        <a:spcBef>
                          <a:spcPts val="0"/>
                        </a:spcBef>
                        <a:spcAft>
                          <a:spcPts val="0"/>
                        </a:spcAft>
                        <a:buNone/>
                      </a:pPr>
                      <a:endParaRPr sz="1500"/>
                    </a:p>
                  </a:txBody>
                  <a:tcPr marL="68569" marR="68569" marT="68569" marB="68569">
                    <a:lnR w="9475" cap="flat" cmpd="sng">
                      <a:solidFill>
                        <a:srgbClr val="B7B7B7"/>
                      </a:solidFill>
                      <a:prstDash val="solid"/>
                      <a:round/>
                      <a:headEnd type="none" w="sm" len="sm"/>
                      <a:tailEnd type="none" w="sm" len="sm"/>
                    </a:lnR>
                    <a:lnB w="9475" cap="flat" cmpd="sng">
                      <a:solidFill>
                        <a:srgbClr val="CCCCCC"/>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dirty="0">
                          <a:solidFill>
                            <a:schemeClr val="dk1"/>
                          </a:solidFill>
                        </a:rPr>
                        <a:t>NMT BPE-5k</a:t>
                      </a:r>
                      <a:endParaRPr sz="1500" b="1" dirty="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BPE-7.5k</a:t>
                      </a:r>
                      <a:endParaRPr sz="15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Improvement over PTI model</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extLst>
                  <a:ext uri="{0D108BD9-81ED-4DB2-BD59-A6C34878D82A}">
                    <a16:rowId xmlns:a16="http://schemas.microsoft.com/office/drawing/2014/main" val="10000"/>
                  </a:ext>
                </a:extLst>
              </a:tr>
              <a:tr h="294113">
                <a:tc>
                  <a:txBody>
                    <a:bodyPr/>
                    <a:lstStyle/>
                    <a:p>
                      <a:pPr marL="0" lvl="0" indent="0" algn="l" rtl="0">
                        <a:lnSpc>
                          <a:spcPct val="115000"/>
                        </a:lnSpc>
                        <a:spcBef>
                          <a:spcPts val="0"/>
                        </a:spcBef>
                        <a:spcAft>
                          <a:spcPts val="0"/>
                        </a:spcAft>
                        <a:buNone/>
                      </a:pPr>
                      <a:r>
                        <a:rPr lang="en" sz="1500" b="1"/>
                        <a:t>En-Mr</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500" b="1" dirty="0">
                          <a:solidFill>
                            <a:srgbClr val="FF0000"/>
                          </a:solidFill>
                        </a:rPr>
                        <a:t>16.47</a:t>
                      </a:r>
                      <a:endParaRPr sz="1500" b="1" dirty="0">
                        <a:solidFill>
                          <a:srgbClr val="FF0000"/>
                        </a:solidFill>
                      </a:endParaRPr>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+0.5</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294113">
                <a:tc>
                  <a:txBody>
                    <a:bodyPr/>
                    <a:lstStyle/>
                    <a:p>
                      <a:pPr marL="0" lvl="0" indent="0" algn="l" rtl="0">
                        <a:lnSpc>
                          <a:spcPct val="115000"/>
                        </a:lnSpc>
                        <a:spcBef>
                          <a:spcPts val="0"/>
                        </a:spcBef>
                        <a:spcAft>
                          <a:spcPts val="0"/>
                        </a:spcAft>
                        <a:buNone/>
                      </a:pPr>
                      <a:r>
                        <a:rPr lang="en" sz="1500" b="1"/>
                        <a:t>Mr-En</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25.9</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500"/>
                        <a:t>+0.64</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2"/>
                  </a:ext>
                </a:extLst>
              </a:tr>
              <a:tr h="294113">
                <a:tc>
                  <a:txBody>
                    <a:bodyPr/>
                    <a:lstStyle/>
                    <a:p>
                      <a:pPr marL="0" lvl="0" indent="0" algn="l" rtl="0">
                        <a:lnSpc>
                          <a:spcPct val="115000"/>
                        </a:lnSpc>
                        <a:spcBef>
                          <a:spcPts val="0"/>
                        </a:spcBef>
                        <a:spcAft>
                          <a:spcPts val="0"/>
                        </a:spcAft>
                        <a:buNone/>
                      </a:pPr>
                      <a:r>
                        <a:rPr lang="en" sz="1500" b="1"/>
                        <a:t>En-Hi</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29.77</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Clr>
                          <a:schemeClr val="dk1"/>
                        </a:buClr>
                        <a:buSzPts val="1100"/>
                        <a:buFont typeface="Arial"/>
                        <a:buNone/>
                      </a:pPr>
                      <a:r>
                        <a:rPr lang="en" sz="1500"/>
                        <a:t>+0.49</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3"/>
                  </a:ext>
                </a:extLst>
              </a:tr>
              <a:tr h="294113">
                <a:tc>
                  <a:txBody>
                    <a:bodyPr/>
                    <a:lstStyle/>
                    <a:p>
                      <a:pPr marL="0" lvl="0" indent="0" algn="l" rtl="0">
                        <a:lnSpc>
                          <a:spcPct val="115000"/>
                        </a:lnSpc>
                        <a:spcBef>
                          <a:spcPts val="0"/>
                        </a:spcBef>
                        <a:spcAft>
                          <a:spcPts val="0"/>
                        </a:spcAft>
                        <a:buNone/>
                      </a:pPr>
                      <a:r>
                        <a:rPr lang="en" sz="1500" b="1"/>
                        <a:t>Hi-En</a:t>
                      </a:r>
                      <a:endParaRPr sz="1500" b="1"/>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tcPr>
                </a:tc>
                <a:tc>
                  <a:txBody>
                    <a:bodyPr/>
                    <a:lstStyle/>
                    <a:p>
                      <a:pPr marL="0" lvl="0" indent="0" algn="l" rtl="0">
                        <a:spcBef>
                          <a:spcPts val="0"/>
                        </a:spcBef>
                        <a:spcAft>
                          <a:spcPts val="0"/>
                        </a:spcAft>
                        <a:buNone/>
                      </a:pPr>
                      <a:r>
                        <a:rPr lang="en" sz="1500"/>
                        <a:t>-</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34.48</a:t>
                      </a:r>
                      <a:endParaRPr sz="150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dirty="0"/>
                        <a:t>+0.52</a:t>
                      </a:r>
                      <a:endParaRPr sz="1500" dirty="0"/>
                    </a:p>
                  </a:txBody>
                  <a:tcPr marL="21431" marR="21431" marT="14288" marB="14288" anchor="b">
                    <a:lnL w="9475" cap="flat" cmpd="sng">
                      <a:solidFill>
                        <a:srgbClr val="CCCCCC"/>
                      </a:solidFill>
                      <a:prstDash val="solid"/>
                      <a:round/>
                      <a:headEnd type="none" w="sm" len="sm"/>
                      <a:tailEnd type="none" w="sm" len="sm"/>
                    </a:lnL>
                    <a:lnR w="9475" cap="flat" cmpd="sng">
                      <a:solidFill>
                        <a:srgbClr val="CCCCCC"/>
                      </a:solidFill>
                      <a:prstDash val="solid"/>
                      <a:round/>
                      <a:headEnd type="none" w="sm" len="sm"/>
                      <a:tailEnd type="none" w="sm" len="sm"/>
                    </a:lnR>
                    <a:lnT w="9475" cap="flat" cmpd="sng">
                      <a:solidFill>
                        <a:srgbClr val="CCCCCC"/>
                      </a:solidFill>
                      <a:prstDash val="solid"/>
                      <a:round/>
                      <a:headEnd type="none" w="sm" len="sm"/>
                      <a:tailEnd type="none" w="sm" len="sm"/>
                    </a:lnT>
                    <a:lnB w="9475" cap="flat" cmpd="sng">
                      <a:solidFill>
                        <a:srgbClr val="CCCCCC"/>
                      </a:solidFill>
                      <a:prstDash val="solid"/>
                      <a:round/>
                      <a:headEnd type="none" w="sm" len="sm"/>
                      <a:tailEnd type="none" w="sm" len="sm"/>
                    </a:lnB>
                    <a:solidFill>
                      <a:srgbClr val="B6D7A8"/>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50911033"/>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1"/>
          <p:cNvSpPr txBox="1">
            <a:spLocks noGrp="1"/>
          </p:cNvSpPr>
          <p:nvPr>
            <p:ph type="title"/>
          </p:nvPr>
        </p:nvSpPr>
        <p:spPr>
          <a:xfrm>
            <a:off x="1319625" y="862406"/>
            <a:ext cx="6390450" cy="429525"/>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 &lt;-&gt; {Mr, Hi} </a:t>
            </a:r>
            <a:r>
              <a:rPr lang="en" dirty="0">
                <a:solidFill>
                  <a:srgbClr val="FF0000"/>
                </a:solidFill>
              </a:rPr>
              <a:t>PTI</a:t>
            </a:r>
            <a:r>
              <a:rPr lang="en" dirty="0"/>
              <a:t> results</a:t>
            </a:r>
            <a:endParaRPr dirty="0"/>
          </a:p>
        </p:txBody>
      </p:sp>
      <p:graphicFrame>
        <p:nvGraphicFramePr>
          <p:cNvPr id="315" name="Google Shape;315;p41"/>
          <p:cNvGraphicFramePr/>
          <p:nvPr/>
        </p:nvGraphicFramePr>
        <p:xfrm>
          <a:off x="1539038" y="1914525"/>
          <a:ext cx="6171078" cy="2509409"/>
        </p:xfrm>
        <a:graphic>
          <a:graphicData uri="http://schemas.openxmlformats.org/drawingml/2006/table">
            <a:tbl>
              <a:tblPr>
                <a:noFill/>
              </a:tblPr>
              <a:tblGrid>
                <a:gridCol w="1028513">
                  <a:extLst>
                    <a:ext uri="{9D8B030D-6E8A-4147-A177-3AD203B41FA5}">
                      <a16:colId xmlns:a16="http://schemas.microsoft.com/office/drawing/2014/main" val="20000"/>
                    </a:ext>
                  </a:extLst>
                </a:gridCol>
                <a:gridCol w="1028513">
                  <a:extLst>
                    <a:ext uri="{9D8B030D-6E8A-4147-A177-3AD203B41FA5}">
                      <a16:colId xmlns:a16="http://schemas.microsoft.com/office/drawing/2014/main" val="20001"/>
                    </a:ext>
                  </a:extLst>
                </a:gridCol>
                <a:gridCol w="1028513">
                  <a:extLst>
                    <a:ext uri="{9D8B030D-6E8A-4147-A177-3AD203B41FA5}">
                      <a16:colId xmlns:a16="http://schemas.microsoft.com/office/drawing/2014/main" val="20002"/>
                    </a:ext>
                  </a:extLst>
                </a:gridCol>
                <a:gridCol w="1028513">
                  <a:extLst>
                    <a:ext uri="{9D8B030D-6E8A-4147-A177-3AD203B41FA5}">
                      <a16:colId xmlns:a16="http://schemas.microsoft.com/office/drawing/2014/main" val="20003"/>
                    </a:ext>
                  </a:extLst>
                </a:gridCol>
                <a:gridCol w="1028513">
                  <a:extLst>
                    <a:ext uri="{9D8B030D-6E8A-4147-A177-3AD203B41FA5}">
                      <a16:colId xmlns:a16="http://schemas.microsoft.com/office/drawing/2014/main" val="20004"/>
                    </a:ext>
                  </a:extLst>
                </a:gridCol>
                <a:gridCol w="1028513">
                  <a:extLst>
                    <a:ext uri="{9D8B030D-6E8A-4147-A177-3AD203B41FA5}">
                      <a16:colId xmlns:a16="http://schemas.microsoft.com/office/drawing/2014/main" val="20005"/>
                    </a:ext>
                  </a:extLst>
                </a:gridCol>
              </a:tblGrid>
              <a:tr h="794909">
                <a:tc>
                  <a:txBody>
                    <a:bodyPr/>
                    <a:lstStyle/>
                    <a:p>
                      <a:pPr marL="0" lvl="0" indent="0" algn="l" rtl="0">
                        <a:spcBef>
                          <a:spcPts val="0"/>
                        </a:spcBef>
                        <a:spcAft>
                          <a:spcPts val="0"/>
                        </a:spcAft>
                        <a:buNone/>
                      </a:pPr>
                      <a:endParaRPr sz="1500"/>
                    </a:p>
                  </a:txBody>
                  <a:tcPr marL="68569" marR="68569" marT="68569" marB="68569">
                    <a:lnL w="952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52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dirty="0">
                          <a:solidFill>
                            <a:schemeClr val="dk1"/>
                          </a:solidFill>
                        </a:rPr>
                        <a:t>NMT BPE-5k</a:t>
                      </a:r>
                      <a:endParaRPr sz="1500" b="1" dirty="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solidFill>
                            <a:schemeClr val="dk1"/>
                          </a:solidFill>
                        </a:rPr>
                        <a:t>NMT BPE-7.5k</a:t>
                      </a:r>
                      <a:endParaRPr sz="1500" b="1">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1500" b="1">
                          <a:solidFill>
                            <a:schemeClr val="dk1"/>
                          </a:solidFill>
                        </a:rPr>
                        <a:t>NMT BPE-10k</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t>Best Baseline BLEU</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500" b="1"/>
                        <a:t>Improvement</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lvl="0" indent="0" algn="l" rtl="0">
                        <a:lnSpc>
                          <a:spcPct val="115000"/>
                        </a:lnSpc>
                        <a:spcBef>
                          <a:spcPts val="0"/>
                        </a:spcBef>
                        <a:spcAft>
                          <a:spcPts val="0"/>
                        </a:spcAft>
                        <a:buNone/>
                      </a:pPr>
                      <a:r>
                        <a:rPr lang="en" sz="1500"/>
                        <a:t>En-Mr</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500" b="1" dirty="0">
                          <a:solidFill>
                            <a:srgbClr val="FF0000"/>
                          </a:solidFill>
                        </a:rPr>
                        <a:t>21.05</a:t>
                      </a:r>
                      <a:endParaRPr sz="1500" b="1" dirty="0">
                        <a:solidFill>
                          <a:srgbClr val="FF0000"/>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20.64</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+0.41</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285750">
                <a:tc>
                  <a:txBody>
                    <a:bodyPr/>
                    <a:lstStyle/>
                    <a:p>
                      <a:pPr marL="0" lvl="0" indent="0" algn="l" rtl="0">
                        <a:lnSpc>
                          <a:spcPct val="115000"/>
                        </a:lnSpc>
                        <a:spcBef>
                          <a:spcPts val="0"/>
                        </a:spcBef>
                        <a:spcAft>
                          <a:spcPts val="0"/>
                        </a:spcAft>
                        <a:buNone/>
                      </a:pPr>
                      <a:r>
                        <a:rPr lang="en" sz="1500"/>
                        <a:t>Mr-En</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500"/>
                        <a:t>28.76</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28.64</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+0.12</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285750">
                <a:tc>
                  <a:txBody>
                    <a:bodyPr/>
                    <a:lstStyle/>
                    <a:p>
                      <a:pPr marL="0" lvl="0" indent="0" algn="l" rtl="0">
                        <a:lnSpc>
                          <a:spcPct val="115000"/>
                        </a:lnSpc>
                        <a:spcBef>
                          <a:spcPts val="0"/>
                        </a:spcBef>
                        <a:spcAft>
                          <a:spcPts val="0"/>
                        </a:spcAft>
                        <a:buNone/>
                      </a:pPr>
                      <a:r>
                        <a:rPr lang="en" sz="1500"/>
                        <a:t>En-Hi</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34.32</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35.17</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-0.85</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4CCCC"/>
                    </a:solidFill>
                  </a:tcPr>
                </a:tc>
                <a:extLst>
                  <a:ext uri="{0D108BD9-81ED-4DB2-BD59-A6C34878D82A}">
                    <a16:rowId xmlns:a16="http://schemas.microsoft.com/office/drawing/2014/main" val="10003"/>
                  </a:ext>
                </a:extLst>
              </a:tr>
              <a:tr h="285750">
                <a:tc>
                  <a:txBody>
                    <a:bodyPr/>
                    <a:lstStyle/>
                    <a:p>
                      <a:pPr marL="0" lvl="0" indent="0" algn="l" rtl="0">
                        <a:lnSpc>
                          <a:spcPct val="115000"/>
                        </a:lnSpc>
                        <a:spcBef>
                          <a:spcPts val="0"/>
                        </a:spcBef>
                        <a:spcAft>
                          <a:spcPts val="0"/>
                        </a:spcAft>
                        <a:buNone/>
                      </a:pPr>
                      <a:r>
                        <a:rPr lang="en" sz="1500"/>
                        <a:t>Hi-En</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38.65</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36.57</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+2.08</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285750">
                <a:tc>
                  <a:txBody>
                    <a:bodyPr/>
                    <a:lstStyle/>
                    <a:p>
                      <a:pPr marL="0" lvl="0" indent="0" algn="l" rtl="0">
                        <a:lnSpc>
                          <a:spcPct val="115000"/>
                        </a:lnSpc>
                        <a:spcBef>
                          <a:spcPts val="0"/>
                        </a:spcBef>
                        <a:spcAft>
                          <a:spcPts val="0"/>
                        </a:spcAft>
                        <a:buNone/>
                      </a:pPr>
                      <a:r>
                        <a:rPr lang="en" sz="1500"/>
                        <a:t>Hi-Mr</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29.09</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28.67</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t>+0.42</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r h="285750">
                <a:tc>
                  <a:txBody>
                    <a:bodyPr/>
                    <a:lstStyle/>
                    <a:p>
                      <a:pPr marL="0" lvl="0" indent="0" algn="l" rtl="0">
                        <a:lnSpc>
                          <a:spcPct val="115000"/>
                        </a:lnSpc>
                        <a:spcBef>
                          <a:spcPts val="0"/>
                        </a:spcBef>
                        <a:spcAft>
                          <a:spcPts val="0"/>
                        </a:spcAft>
                        <a:buNone/>
                      </a:pPr>
                      <a:r>
                        <a:rPr lang="en" sz="1500"/>
                        <a:t>Mr-Hi</a:t>
                      </a:r>
                      <a:endParaRPr sz="1500" b="1"/>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tcPr>
                </a:tc>
                <a:tc>
                  <a:txBody>
                    <a:bodyPr/>
                    <a:lstStyle/>
                    <a:p>
                      <a:pPr marL="0" lvl="0" indent="0" algn="r" rtl="0">
                        <a:spcBef>
                          <a:spcPts val="0"/>
                        </a:spcBef>
                        <a:spcAft>
                          <a:spcPts val="0"/>
                        </a:spcAft>
                        <a:buNone/>
                      </a:pPr>
                      <a:r>
                        <a:rPr lang="en" sz="1500"/>
                        <a:t>-</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500"/>
                        <a:t>36.98</a:t>
                      </a:r>
                      <a:endParaRPr sz="150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a:solidFill>
                            <a:schemeClr val="dk1"/>
                          </a:solidFill>
                        </a:rPr>
                        <a:t>36.59</a:t>
                      </a:r>
                      <a:endParaRPr sz="1500">
                        <a:solidFill>
                          <a:schemeClr val="dk1"/>
                        </a:solidFill>
                      </a:endParaRPr>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FFFFFF"/>
                    </a:solidFill>
                  </a:tcPr>
                </a:tc>
                <a:tc>
                  <a:txBody>
                    <a:bodyPr/>
                    <a:lstStyle/>
                    <a:p>
                      <a:pPr marL="0" lvl="0" indent="0" algn="r" rtl="0">
                        <a:spcBef>
                          <a:spcPts val="0"/>
                        </a:spcBef>
                        <a:spcAft>
                          <a:spcPts val="0"/>
                        </a:spcAft>
                        <a:buNone/>
                      </a:pPr>
                      <a:r>
                        <a:rPr lang="en" sz="1500" dirty="0"/>
                        <a:t>+0.39</a:t>
                      </a:r>
                      <a:endParaRPr sz="1500" dirty="0"/>
                    </a:p>
                  </a:txBody>
                  <a:tcPr marL="21431" marR="21431" marT="14288" marB="14288" anchor="b">
                    <a:lnL w="9475" cap="flat" cmpd="sng">
                      <a:solidFill>
                        <a:srgbClr val="B7B7B7"/>
                      </a:solidFill>
                      <a:prstDash val="solid"/>
                      <a:round/>
                      <a:headEnd type="none" w="sm" len="sm"/>
                      <a:tailEnd type="none" w="sm" len="sm"/>
                    </a:lnL>
                    <a:lnR w="9475" cap="flat" cmpd="sng">
                      <a:solidFill>
                        <a:srgbClr val="B7B7B7"/>
                      </a:solidFill>
                      <a:prstDash val="solid"/>
                      <a:round/>
                      <a:headEnd type="none" w="sm" len="sm"/>
                      <a:tailEnd type="none" w="sm" len="sm"/>
                    </a:lnR>
                    <a:lnT w="9475" cap="flat" cmpd="sng">
                      <a:solidFill>
                        <a:srgbClr val="B7B7B7"/>
                      </a:solidFill>
                      <a:prstDash val="solid"/>
                      <a:round/>
                      <a:headEnd type="none" w="sm" len="sm"/>
                      <a:tailEnd type="none" w="sm" len="sm"/>
                    </a:lnT>
                    <a:lnB w="9475" cap="flat" cmpd="sng">
                      <a:solidFill>
                        <a:srgbClr val="B7B7B7"/>
                      </a:solidFill>
                      <a:prstDash val="solid"/>
                      <a:round/>
                      <a:headEnd type="none" w="sm" len="sm"/>
                      <a:tailEnd type="none" w="sm" len="sm"/>
                    </a:lnB>
                    <a:solidFill>
                      <a:srgbClr val="D9EAD3"/>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02732271"/>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6"/>
          <p:cNvSpPr txBox="1">
            <a:spLocks noGrp="1"/>
          </p:cNvSpPr>
          <p:nvPr>
            <p:ph type="title"/>
          </p:nvPr>
        </p:nvSpPr>
        <p:spPr>
          <a:xfrm>
            <a:off x="1220438" y="171450"/>
            <a:ext cx="6688350" cy="1150913"/>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En-Hi-Mr NMT with embellishments (consolidated)</a:t>
            </a:r>
            <a:endParaRPr dirty="0"/>
          </a:p>
        </p:txBody>
      </p:sp>
      <p:graphicFrame>
        <p:nvGraphicFramePr>
          <p:cNvPr id="362" name="Google Shape;362;p46"/>
          <p:cNvGraphicFramePr/>
          <p:nvPr/>
        </p:nvGraphicFramePr>
        <p:xfrm>
          <a:off x="1376775" y="1443413"/>
          <a:ext cx="6252863" cy="4388966"/>
        </p:xfrm>
        <a:graphic>
          <a:graphicData uri="http://schemas.openxmlformats.org/drawingml/2006/table">
            <a:tbl>
              <a:tblPr>
                <a:noFill/>
              </a:tblPr>
              <a:tblGrid>
                <a:gridCol w="2498831">
                  <a:extLst>
                    <a:ext uri="{9D8B030D-6E8A-4147-A177-3AD203B41FA5}">
                      <a16:colId xmlns:a16="http://schemas.microsoft.com/office/drawing/2014/main" val="20000"/>
                    </a:ext>
                  </a:extLst>
                </a:gridCol>
                <a:gridCol w="603881">
                  <a:extLst>
                    <a:ext uri="{9D8B030D-6E8A-4147-A177-3AD203B41FA5}">
                      <a16:colId xmlns:a16="http://schemas.microsoft.com/office/drawing/2014/main" val="20001"/>
                    </a:ext>
                  </a:extLst>
                </a:gridCol>
                <a:gridCol w="650044">
                  <a:extLst>
                    <a:ext uri="{9D8B030D-6E8A-4147-A177-3AD203B41FA5}">
                      <a16:colId xmlns:a16="http://schemas.microsoft.com/office/drawing/2014/main" val="20002"/>
                    </a:ext>
                  </a:extLst>
                </a:gridCol>
                <a:gridCol w="554850">
                  <a:extLst>
                    <a:ext uri="{9D8B030D-6E8A-4147-A177-3AD203B41FA5}">
                      <a16:colId xmlns:a16="http://schemas.microsoft.com/office/drawing/2014/main" val="20003"/>
                    </a:ext>
                  </a:extLst>
                </a:gridCol>
                <a:gridCol w="641344">
                  <a:extLst>
                    <a:ext uri="{9D8B030D-6E8A-4147-A177-3AD203B41FA5}">
                      <a16:colId xmlns:a16="http://schemas.microsoft.com/office/drawing/2014/main" val="20004"/>
                    </a:ext>
                  </a:extLst>
                </a:gridCol>
                <a:gridCol w="776194">
                  <a:extLst>
                    <a:ext uri="{9D8B030D-6E8A-4147-A177-3AD203B41FA5}">
                      <a16:colId xmlns:a16="http://schemas.microsoft.com/office/drawing/2014/main" val="20005"/>
                    </a:ext>
                  </a:extLst>
                </a:gridCol>
                <a:gridCol w="527719">
                  <a:extLst>
                    <a:ext uri="{9D8B030D-6E8A-4147-A177-3AD203B41FA5}">
                      <a16:colId xmlns:a16="http://schemas.microsoft.com/office/drawing/2014/main" val="20006"/>
                    </a:ext>
                  </a:extLst>
                </a:gridCol>
              </a:tblGrid>
              <a:tr h="822938">
                <a:tc>
                  <a:txBody>
                    <a:bodyPr/>
                    <a:lstStyle/>
                    <a:p>
                      <a:pPr marL="0" lvl="0" indent="0" algn="l" rtl="0">
                        <a:spcBef>
                          <a:spcPts val="0"/>
                        </a:spcBef>
                        <a:spcAft>
                          <a:spcPts val="0"/>
                        </a:spcAft>
                        <a:buNone/>
                      </a:pPr>
                      <a:r>
                        <a:rPr lang="en" sz="1500" b="1" dirty="0"/>
                        <a:t>Approach</a:t>
                      </a:r>
                      <a:endParaRPr sz="1500" b="1" dirty="0"/>
                    </a:p>
                  </a:txBody>
                  <a:tcPr marL="68569" marR="68569" marT="68569" marB="68569"/>
                </a:tc>
                <a:tc>
                  <a:txBody>
                    <a:bodyPr/>
                    <a:lstStyle/>
                    <a:p>
                      <a:pPr marL="0" lvl="0" indent="0" algn="l" rtl="0">
                        <a:spcBef>
                          <a:spcPts val="0"/>
                        </a:spcBef>
                        <a:spcAft>
                          <a:spcPts val="0"/>
                        </a:spcAft>
                        <a:buNone/>
                      </a:pPr>
                      <a:r>
                        <a:rPr lang="en" sz="1500" b="1"/>
                        <a:t>Hi-En</a:t>
                      </a:r>
                      <a:endParaRPr sz="1500" b="1"/>
                    </a:p>
                    <a:p>
                      <a:pPr marL="0" lvl="0" indent="0" algn="l" rtl="0">
                        <a:spcBef>
                          <a:spcPts val="0"/>
                        </a:spcBef>
                        <a:spcAft>
                          <a:spcPts val="0"/>
                        </a:spcAft>
                        <a:buNone/>
                      </a:pPr>
                      <a:endParaRPr sz="1500" b="1"/>
                    </a:p>
                  </a:txBody>
                  <a:tcPr marL="68569" marR="68569" marT="68569" marB="68569"/>
                </a:tc>
                <a:tc>
                  <a:txBody>
                    <a:bodyPr/>
                    <a:lstStyle/>
                    <a:p>
                      <a:pPr marL="0" lvl="0" indent="0" algn="l" rtl="0">
                        <a:spcBef>
                          <a:spcPts val="0"/>
                        </a:spcBef>
                        <a:spcAft>
                          <a:spcPts val="0"/>
                        </a:spcAft>
                        <a:buNone/>
                      </a:pPr>
                      <a:r>
                        <a:rPr lang="en" sz="1500" b="1"/>
                        <a:t>En-Hi</a:t>
                      </a:r>
                      <a:endParaRPr sz="1500" b="1"/>
                    </a:p>
                    <a:p>
                      <a:pPr marL="0" lvl="0" indent="0" algn="l" rtl="0">
                        <a:spcBef>
                          <a:spcPts val="0"/>
                        </a:spcBef>
                        <a:spcAft>
                          <a:spcPts val="0"/>
                        </a:spcAft>
                        <a:buNone/>
                      </a:pPr>
                      <a:endParaRPr sz="1500" b="1"/>
                    </a:p>
                  </a:txBody>
                  <a:tcPr marL="68569" marR="68569" marT="68569" marB="68569"/>
                </a:tc>
                <a:tc>
                  <a:txBody>
                    <a:bodyPr/>
                    <a:lstStyle/>
                    <a:p>
                      <a:pPr marL="0" lvl="0" indent="0" algn="l" rtl="0">
                        <a:spcBef>
                          <a:spcPts val="0"/>
                        </a:spcBef>
                        <a:spcAft>
                          <a:spcPts val="0"/>
                        </a:spcAft>
                        <a:buNone/>
                      </a:pPr>
                      <a:r>
                        <a:rPr lang="en" sz="1500" b="1"/>
                        <a:t>Hi-Mr</a:t>
                      </a:r>
                      <a:endParaRPr sz="1500" b="1"/>
                    </a:p>
                    <a:p>
                      <a:pPr marL="0" lvl="0" indent="0" algn="l" rtl="0">
                        <a:spcBef>
                          <a:spcPts val="0"/>
                        </a:spcBef>
                        <a:spcAft>
                          <a:spcPts val="0"/>
                        </a:spcAft>
                        <a:buNone/>
                      </a:pPr>
                      <a:endParaRPr sz="1500" b="1"/>
                    </a:p>
                  </a:txBody>
                  <a:tcPr marL="68569" marR="68569" marT="68569" marB="68569"/>
                </a:tc>
                <a:tc>
                  <a:txBody>
                    <a:bodyPr/>
                    <a:lstStyle/>
                    <a:p>
                      <a:pPr marL="0" lvl="0" indent="0" algn="l" rtl="0">
                        <a:spcBef>
                          <a:spcPts val="0"/>
                        </a:spcBef>
                        <a:spcAft>
                          <a:spcPts val="0"/>
                        </a:spcAft>
                        <a:buNone/>
                      </a:pPr>
                      <a:r>
                        <a:rPr lang="en" sz="1500" b="1"/>
                        <a:t>Mr-Hi</a:t>
                      </a:r>
                      <a:endParaRPr sz="1500" b="1"/>
                    </a:p>
                    <a:p>
                      <a:pPr marL="0" lvl="0" indent="0" algn="l" rtl="0">
                        <a:spcBef>
                          <a:spcPts val="0"/>
                        </a:spcBef>
                        <a:spcAft>
                          <a:spcPts val="0"/>
                        </a:spcAft>
                        <a:buNone/>
                      </a:pPr>
                      <a:endParaRPr sz="1500" b="1"/>
                    </a:p>
                  </a:txBody>
                  <a:tcPr marL="68569" marR="68569" marT="68569" marB="68569"/>
                </a:tc>
                <a:tc>
                  <a:txBody>
                    <a:bodyPr/>
                    <a:lstStyle/>
                    <a:p>
                      <a:pPr marL="0" lvl="0" indent="0" algn="l" rtl="0">
                        <a:spcBef>
                          <a:spcPts val="0"/>
                        </a:spcBef>
                        <a:spcAft>
                          <a:spcPts val="0"/>
                        </a:spcAft>
                        <a:buNone/>
                      </a:pPr>
                      <a:r>
                        <a:rPr lang="en" sz="1500" b="1"/>
                        <a:t>En-Mr</a:t>
                      </a:r>
                      <a:endParaRPr sz="1500" b="1"/>
                    </a:p>
                    <a:p>
                      <a:pPr marL="0" lvl="0" indent="0" algn="l" rtl="0">
                        <a:spcBef>
                          <a:spcPts val="0"/>
                        </a:spcBef>
                        <a:spcAft>
                          <a:spcPts val="0"/>
                        </a:spcAft>
                        <a:buNone/>
                      </a:pPr>
                      <a:endParaRPr sz="1500" b="1"/>
                    </a:p>
                  </a:txBody>
                  <a:tcPr marL="68569" marR="68569" marT="68569" marB="68569"/>
                </a:tc>
                <a:tc>
                  <a:txBody>
                    <a:bodyPr/>
                    <a:lstStyle/>
                    <a:p>
                      <a:pPr marL="0" lvl="0" indent="0" algn="l" rtl="0">
                        <a:spcBef>
                          <a:spcPts val="0"/>
                        </a:spcBef>
                        <a:spcAft>
                          <a:spcPts val="0"/>
                        </a:spcAft>
                        <a:buNone/>
                      </a:pPr>
                      <a:r>
                        <a:rPr lang="en" sz="1500" b="1"/>
                        <a:t>Mr-En</a:t>
                      </a:r>
                      <a:endParaRPr sz="1500" b="1"/>
                    </a:p>
                    <a:p>
                      <a:pPr marL="0" lvl="0" indent="0" algn="l" rtl="0">
                        <a:spcBef>
                          <a:spcPts val="0"/>
                        </a:spcBef>
                        <a:spcAft>
                          <a:spcPts val="0"/>
                        </a:spcAft>
                        <a:buNone/>
                      </a:pPr>
                      <a:endParaRPr sz="1500" b="1"/>
                    </a:p>
                  </a:txBody>
                  <a:tcPr marL="68569" marR="68569" marT="68569" marB="68569"/>
                </a:tc>
                <a:extLst>
                  <a:ext uri="{0D108BD9-81ED-4DB2-BD59-A6C34878D82A}">
                    <a16:rowId xmlns:a16="http://schemas.microsoft.com/office/drawing/2014/main" val="10000"/>
                  </a:ext>
                </a:extLst>
              </a:tr>
              <a:tr h="594338">
                <a:tc>
                  <a:txBody>
                    <a:bodyPr/>
                    <a:lstStyle/>
                    <a:p>
                      <a:pPr marL="0" lvl="0" indent="0" algn="l" rtl="0">
                        <a:spcBef>
                          <a:spcPts val="0"/>
                        </a:spcBef>
                        <a:spcAft>
                          <a:spcPts val="0"/>
                        </a:spcAft>
                        <a:buNone/>
                      </a:pPr>
                      <a:r>
                        <a:rPr lang="en" sz="1500" b="1"/>
                        <a:t>C:</a:t>
                      </a:r>
                      <a:r>
                        <a:rPr lang="en" sz="1500"/>
                        <a:t> Agnostic Training</a:t>
                      </a:r>
                      <a:endParaRPr sz="15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t>41.9</a:t>
                      </a:r>
                      <a:endParaRPr sz="15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t>37.95</a:t>
                      </a:r>
                      <a:endParaRPr sz="15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t>29.1</a:t>
                      </a:r>
                      <a:endParaRPr sz="15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a:t>37.08</a:t>
                      </a:r>
                      <a:endParaRPr sz="1500"/>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500" b="1"/>
                        <a:t>25.34</a:t>
                      </a:r>
                      <a:endParaRPr sz="15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500" b="1"/>
                        <a:t>32.45</a:t>
                      </a:r>
                      <a:endParaRPr sz="15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94338">
                <a:tc>
                  <a:txBody>
                    <a:bodyPr/>
                    <a:lstStyle/>
                    <a:p>
                      <a:pPr marL="0" lvl="0" indent="0" algn="l" rtl="0">
                        <a:spcBef>
                          <a:spcPts val="0"/>
                        </a:spcBef>
                        <a:spcAft>
                          <a:spcPts val="0"/>
                        </a:spcAft>
                        <a:buNone/>
                      </a:pPr>
                      <a:r>
                        <a:rPr lang="en" sz="1500" b="1"/>
                        <a:t>D: </a:t>
                      </a:r>
                      <a:r>
                        <a:rPr lang="en" sz="1500"/>
                        <a:t>PTI(Phrase Table Injection)</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38.65</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34.32</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29.09</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36.98</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21.05</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tc>
                  <a:txBody>
                    <a:bodyPr/>
                    <a:lstStyle/>
                    <a:p>
                      <a:pPr marL="0" lvl="0" indent="0" algn="l" rtl="0">
                        <a:spcBef>
                          <a:spcPts val="0"/>
                        </a:spcBef>
                        <a:spcAft>
                          <a:spcPts val="0"/>
                        </a:spcAft>
                        <a:buNone/>
                      </a:pPr>
                      <a:r>
                        <a:rPr lang="en" sz="1500"/>
                        <a:t>28.76</a:t>
                      </a:r>
                      <a:endParaRPr sz="1500"/>
                    </a:p>
                  </a:txBody>
                  <a:tcPr marL="68569" marR="68569" marT="68569" marB="68569">
                    <a:lnT w="9525" cap="flat" cmpd="sng">
                      <a:solidFill>
                        <a:srgbClr val="9E9E9E"/>
                      </a:solidFill>
                      <a:prstDash val="solid"/>
                      <a:round/>
                      <a:headEnd type="none" w="sm" len="sm"/>
                      <a:tailEnd type="none" w="sm" len="sm"/>
                    </a:lnT>
                    <a:solidFill>
                      <a:srgbClr val="FFE599"/>
                    </a:solidFill>
                  </a:tcPr>
                </a:tc>
                <a:extLst>
                  <a:ext uri="{0D108BD9-81ED-4DB2-BD59-A6C34878D82A}">
                    <a16:rowId xmlns:a16="http://schemas.microsoft.com/office/drawing/2014/main" val="10002"/>
                  </a:ext>
                </a:extLst>
              </a:tr>
              <a:tr h="594338">
                <a:tc>
                  <a:txBody>
                    <a:bodyPr/>
                    <a:lstStyle/>
                    <a:p>
                      <a:pPr marL="0" lvl="0" indent="0" algn="l" rtl="0">
                        <a:spcBef>
                          <a:spcPts val="0"/>
                        </a:spcBef>
                        <a:spcAft>
                          <a:spcPts val="0"/>
                        </a:spcAft>
                        <a:buNone/>
                      </a:pPr>
                      <a:r>
                        <a:rPr lang="en" sz="1500" b="1"/>
                        <a:t>E:</a:t>
                      </a:r>
                      <a:r>
                        <a:rPr lang="en" sz="1500"/>
                        <a:t> </a:t>
                      </a:r>
                      <a:r>
                        <a:rPr lang="en" sz="1500" b="1"/>
                        <a:t>D </a:t>
                      </a:r>
                      <a:r>
                        <a:rPr lang="en" sz="1500"/>
                        <a:t>+ Enhancement</a:t>
                      </a:r>
                      <a:endParaRPr sz="1500"/>
                    </a:p>
                  </a:txBody>
                  <a:tcPr marL="68569" marR="68569" marT="68569" marB="68569">
                    <a:solidFill>
                      <a:srgbClr val="FFE599"/>
                    </a:solidFill>
                  </a:tcPr>
                </a:tc>
                <a:tc>
                  <a:txBody>
                    <a:bodyPr/>
                    <a:lstStyle/>
                    <a:p>
                      <a:pPr marL="0" lvl="0" indent="0" algn="l" rtl="0">
                        <a:spcBef>
                          <a:spcPts val="0"/>
                        </a:spcBef>
                        <a:spcAft>
                          <a:spcPts val="0"/>
                        </a:spcAft>
                        <a:buNone/>
                      </a:pPr>
                      <a:r>
                        <a:rPr lang="en" sz="1500"/>
                        <a:t>42.15</a:t>
                      </a:r>
                      <a:endParaRPr sz="1500"/>
                    </a:p>
                  </a:txBody>
                  <a:tcPr marL="68569" marR="68569" marT="68569" marB="68569">
                    <a:solidFill>
                      <a:srgbClr val="FFE599"/>
                    </a:solidFill>
                  </a:tcPr>
                </a:tc>
                <a:tc>
                  <a:txBody>
                    <a:bodyPr/>
                    <a:lstStyle/>
                    <a:p>
                      <a:pPr marL="0" lvl="0" indent="0" algn="l" rtl="0">
                        <a:spcBef>
                          <a:spcPts val="0"/>
                        </a:spcBef>
                        <a:spcAft>
                          <a:spcPts val="0"/>
                        </a:spcAft>
                        <a:buNone/>
                      </a:pPr>
                      <a:r>
                        <a:rPr lang="en" sz="1500"/>
                        <a:t>36.78</a:t>
                      </a:r>
                      <a:endParaRPr sz="1500"/>
                    </a:p>
                  </a:txBody>
                  <a:tcPr marL="68569" marR="68569" marT="68569" marB="68569">
                    <a:solidFill>
                      <a:srgbClr val="FFE599"/>
                    </a:solidFill>
                  </a:tcPr>
                </a:tc>
                <a:tc>
                  <a:txBody>
                    <a:bodyPr/>
                    <a:lstStyle/>
                    <a:p>
                      <a:pPr marL="0" lvl="0" indent="0" algn="l" rtl="0">
                        <a:spcBef>
                          <a:spcPts val="0"/>
                        </a:spcBef>
                        <a:spcAft>
                          <a:spcPts val="0"/>
                        </a:spcAft>
                        <a:buNone/>
                      </a:pPr>
                      <a:r>
                        <a:rPr lang="en" sz="1500" b="1"/>
                        <a:t>29.18</a:t>
                      </a:r>
                      <a:endParaRPr sz="1500" b="1"/>
                    </a:p>
                  </a:txBody>
                  <a:tcPr marL="68569" marR="68569" marT="68569" marB="68569">
                    <a:solidFill>
                      <a:srgbClr val="FFE599"/>
                    </a:solidFill>
                  </a:tcPr>
                </a:tc>
                <a:tc>
                  <a:txBody>
                    <a:bodyPr/>
                    <a:lstStyle/>
                    <a:p>
                      <a:pPr marL="0" lvl="0" indent="0" algn="l" rtl="0">
                        <a:spcBef>
                          <a:spcPts val="0"/>
                        </a:spcBef>
                        <a:spcAft>
                          <a:spcPts val="0"/>
                        </a:spcAft>
                        <a:buClr>
                          <a:schemeClr val="dk1"/>
                        </a:buClr>
                        <a:buSzPts val="1100"/>
                        <a:buFont typeface="Arial"/>
                        <a:buNone/>
                      </a:pPr>
                      <a:r>
                        <a:rPr lang="en" sz="1500" b="1"/>
                        <a:t>37.23</a:t>
                      </a:r>
                      <a:endParaRPr sz="1500" b="1"/>
                    </a:p>
                  </a:txBody>
                  <a:tcPr marL="68569" marR="68569" marT="68569" marB="68569">
                    <a:solidFill>
                      <a:srgbClr val="FFE599"/>
                    </a:solidFill>
                  </a:tcPr>
                </a:tc>
                <a:tc>
                  <a:txBody>
                    <a:bodyPr/>
                    <a:lstStyle/>
                    <a:p>
                      <a:pPr marL="0" lvl="0" indent="0" algn="l" rtl="0">
                        <a:spcBef>
                          <a:spcPts val="0"/>
                        </a:spcBef>
                        <a:spcAft>
                          <a:spcPts val="0"/>
                        </a:spcAft>
                        <a:buNone/>
                      </a:pPr>
                      <a:r>
                        <a:rPr lang="en" sz="1500" b="1" dirty="0">
                          <a:solidFill>
                            <a:srgbClr val="FF0000"/>
                          </a:solidFill>
                        </a:rPr>
                        <a:t>21.91</a:t>
                      </a:r>
                      <a:endParaRPr sz="1500" b="1" dirty="0">
                        <a:solidFill>
                          <a:srgbClr val="FF0000"/>
                        </a:solidFill>
                      </a:endParaRPr>
                    </a:p>
                  </a:txBody>
                  <a:tcPr marL="68569" marR="68569" marT="68569" marB="68569">
                    <a:solidFill>
                      <a:srgbClr val="FFE599"/>
                    </a:solidFill>
                  </a:tcPr>
                </a:tc>
                <a:tc>
                  <a:txBody>
                    <a:bodyPr/>
                    <a:lstStyle/>
                    <a:p>
                      <a:pPr marL="0" lvl="0" indent="0" algn="l" rtl="0">
                        <a:spcBef>
                          <a:spcPts val="0"/>
                        </a:spcBef>
                        <a:spcAft>
                          <a:spcPts val="0"/>
                        </a:spcAft>
                        <a:buNone/>
                      </a:pPr>
                      <a:r>
                        <a:rPr lang="en" sz="1500"/>
                        <a:t>29.57</a:t>
                      </a:r>
                      <a:endParaRPr sz="1500"/>
                    </a:p>
                  </a:txBody>
                  <a:tcPr marL="68569" marR="68569" marT="68569" marB="68569">
                    <a:solidFill>
                      <a:srgbClr val="FFE599"/>
                    </a:solidFill>
                  </a:tcPr>
                </a:tc>
                <a:extLst>
                  <a:ext uri="{0D108BD9-81ED-4DB2-BD59-A6C34878D82A}">
                    <a16:rowId xmlns:a16="http://schemas.microsoft.com/office/drawing/2014/main" val="10003"/>
                  </a:ext>
                </a:extLst>
              </a:tr>
              <a:tr h="594338">
                <a:tc>
                  <a:txBody>
                    <a:bodyPr/>
                    <a:lstStyle/>
                    <a:p>
                      <a:pPr marL="0" lvl="0" indent="0" algn="l" rtl="0">
                        <a:spcBef>
                          <a:spcPts val="0"/>
                        </a:spcBef>
                        <a:spcAft>
                          <a:spcPts val="0"/>
                        </a:spcAft>
                        <a:buNone/>
                      </a:pPr>
                      <a:r>
                        <a:rPr lang="en" sz="1500" b="1"/>
                        <a:t>F:</a:t>
                      </a:r>
                      <a:r>
                        <a:rPr lang="en" sz="1500"/>
                        <a:t> BERT augmented NMT</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29.74</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25.89</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28.64</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34.21</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14.98</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18.37</a:t>
                      </a:r>
                      <a:endParaRPr sz="1500"/>
                    </a:p>
                  </a:txBody>
                  <a:tcPr marL="68569" marR="68569" marT="68569" marB="68569"/>
                </a:tc>
                <a:extLst>
                  <a:ext uri="{0D108BD9-81ED-4DB2-BD59-A6C34878D82A}">
                    <a16:rowId xmlns:a16="http://schemas.microsoft.com/office/drawing/2014/main" val="10004"/>
                  </a:ext>
                </a:extLst>
              </a:tr>
              <a:tr h="594338">
                <a:tc>
                  <a:txBody>
                    <a:bodyPr/>
                    <a:lstStyle/>
                    <a:p>
                      <a:pPr marL="0" lvl="0" indent="0" algn="l" rtl="0">
                        <a:spcBef>
                          <a:spcPts val="0"/>
                        </a:spcBef>
                        <a:spcAft>
                          <a:spcPts val="0"/>
                        </a:spcAft>
                        <a:buNone/>
                      </a:pPr>
                      <a:r>
                        <a:rPr lang="en" sz="1500" b="1"/>
                        <a:t>G:</a:t>
                      </a:r>
                      <a:r>
                        <a:rPr lang="en" sz="1500"/>
                        <a:t> BPE+word(pretrained BPE embeddings)</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49.65</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43.05</a:t>
                      </a:r>
                      <a:endParaRPr sz="1500"/>
                    </a:p>
                  </a:txBody>
                  <a:tcPr marL="68569" marR="68569" marT="68569" marB="68569"/>
                </a:tc>
                <a:tc>
                  <a:txBody>
                    <a:bodyPr/>
                    <a:lstStyle/>
                    <a:p>
                      <a:pPr marL="0" lvl="0" indent="0" algn="l" rtl="0">
                        <a:spcBef>
                          <a:spcPts val="0"/>
                        </a:spcBef>
                        <a:spcAft>
                          <a:spcPts val="0"/>
                        </a:spcAft>
                        <a:buNone/>
                      </a:pPr>
                      <a:r>
                        <a:rPr lang="en" sz="1500"/>
                        <a:t>25.40</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31.45</a:t>
                      </a:r>
                      <a:endParaRPr sz="1500"/>
                    </a:p>
                  </a:txBody>
                  <a:tcPr marL="68569" marR="68569" marT="68569" marB="68569"/>
                </a:tc>
                <a:tc>
                  <a:txBody>
                    <a:bodyPr/>
                    <a:lstStyle/>
                    <a:p>
                      <a:pPr marL="0" lvl="0" indent="0" algn="l" rtl="0">
                        <a:spcBef>
                          <a:spcPts val="0"/>
                        </a:spcBef>
                        <a:spcAft>
                          <a:spcPts val="0"/>
                        </a:spcAft>
                        <a:buNone/>
                      </a:pPr>
                      <a:r>
                        <a:rPr lang="en" sz="1500"/>
                        <a:t>-</a:t>
                      </a:r>
                      <a:endParaRPr sz="1500"/>
                    </a:p>
                  </a:txBody>
                  <a:tcPr marL="68569" marR="68569" marT="68569" marB="68569"/>
                </a:tc>
                <a:tc>
                  <a:txBody>
                    <a:bodyPr/>
                    <a:lstStyle/>
                    <a:p>
                      <a:pPr marL="0" lvl="0" indent="0" algn="l" rtl="0">
                        <a:spcBef>
                          <a:spcPts val="0"/>
                        </a:spcBef>
                        <a:spcAft>
                          <a:spcPts val="0"/>
                        </a:spcAft>
                        <a:buNone/>
                      </a:pPr>
                      <a:r>
                        <a:rPr lang="en" sz="1500"/>
                        <a:t>-</a:t>
                      </a:r>
                      <a:endParaRPr sz="1500"/>
                    </a:p>
                  </a:txBody>
                  <a:tcPr marL="68569" marR="68569" marT="68569" marB="68569"/>
                </a:tc>
                <a:extLst>
                  <a:ext uri="{0D108BD9-81ED-4DB2-BD59-A6C34878D82A}">
                    <a16:rowId xmlns:a16="http://schemas.microsoft.com/office/drawing/2014/main" val="10005"/>
                  </a:ext>
                </a:extLst>
              </a:tr>
              <a:tr h="594338">
                <a:tc>
                  <a:txBody>
                    <a:bodyPr/>
                    <a:lstStyle/>
                    <a:p>
                      <a:pPr marL="0" lvl="0" indent="0" algn="l" rtl="0">
                        <a:spcBef>
                          <a:spcPts val="0"/>
                        </a:spcBef>
                        <a:spcAft>
                          <a:spcPts val="0"/>
                        </a:spcAft>
                        <a:buNone/>
                      </a:pPr>
                      <a:r>
                        <a:rPr lang="en" sz="1500" b="1"/>
                        <a:t>H:</a:t>
                      </a:r>
                      <a:r>
                        <a:rPr lang="en" sz="1500"/>
                        <a:t> </a:t>
                      </a:r>
                      <a:r>
                        <a:rPr lang="en" sz="1500" b="1"/>
                        <a:t>G</a:t>
                      </a:r>
                      <a:r>
                        <a:rPr lang="en" sz="1500"/>
                        <a:t>+sparsemax function(instead of softmax)</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b="1"/>
                        <a:t>51.64</a:t>
                      </a:r>
                      <a:endParaRPr sz="1500" b="1"/>
                    </a:p>
                  </a:txBody>
                  <a:tcPr marL="68569" marR="68569" marT="68569" marB="68569">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b="1"/>
                        <a:t>47.20</a:t>
                      </a:r>
                      <a:endParaRPr sz="1500" b="1"/>
                    </a:p>
                  </a:txBody>
                  <a:tcPr marL="68569" marR="68569" marT="68569" marB="68569">
                    <a:solidFill>
                      <a:srgbClr val="FFFFFF"/>
                    </a:solidFill>
                  </a:tcPr>
                </a:tc>
                <a:tc>
                  <a:txBody>
                    <a:bodyPr/>
                    <a:lstStyle/>
                    <a:p>
                      <a:pPr marL="0" lvl="0" indent="0" algn="l" rtl="0">
                        <a:spcBef>
                          <a:spcPts val="0"/>
                        </a:spcBef>
                        <a:spcAft>
                          <a:spcPts val="0"/>
                        </a:spcAft>
                        <a:buClr>
                          <a:schemeClr val="dk1"/>
                        </a:buClr>
                        <a:buSzPts val="1100"/>
                        <a:buFont typeface="Arial"/>
                        <a:buNone/>
                      </a:pPr>
                      <a:r>
                        <a:rPr lang="en" sz="1500"/>
                        <a:t>26.40</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31.84</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a:t>23.62</a:t>
                      </a:r>
                      <a:endParaRPr sz="15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500" dirty="0"/>
                        <a:t>26.10</a:t>
                      </a:r>
                      <a:endParaRPr sz="1500" dirty="0"/>
                    </a:p>
                  </a:txBody>
                  <a:tcPr marL="68569" marR="68569" marT="68569" marB="68569"/>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548211853"/>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6"/>
          <p:cNvSpPr txBox="1">
            <a:spLocks noGrp="1"/>
          </p:cNvSpPr>
          <p:nvPr>
            <p:ph type="title"/>
          </p:nvPr>
        </p:nvSpPr>
        <p:spPr>
          <a:xfrm>
            <a:off x="1262475" y="708431"/>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pPr algn="l">
              <a:spcBef>
                <a:spcPts val="0"/>
              </a:spcBef>
              <a:spcAft>
                <a:spcPts val="0"/>
              </a:spcAft>
            </a:pPr>
            <a:r>
              <a:rPr lang="en" dirty="0"/>
              <a:t>Sample outputs for En-Mr (PTI + t12)</a:t>
            </a:r>
            <a:endParaRPr dirty="0"/>
          </a:p>
        </p:txBody>
      </p:sp>
      <p:sp>
        <p:nvSpPr>
          <p:cNvPr id="518" name="Google Shape;518;p66"/>
          <p:cNvSpPr txBox="1">
            <a:spLocks noGrp="1"/>
          </p:cNvSpPr>
          <p:nvPr>
            <p:ph type="body" idx="1"/>
          </p:nvPr>
        </p:nvSpPr>
        <p:spPr>
          <a:xfrm>
            <a:off x="1262475" y="1447556"/>
            <a:ext cx="6390450" cy="2515500"/>
          </a:xfrm>
          <a:prstGeom prst="rect">
            <a:avLst/>
          </a:prstGeom>
        </p:spPr>
        <p:txBody>
          <a:bodyPr spcFirstLastPara="1" vert="horz" wrap="square" lIns="68569" tIns="68569" rIns="68569" bIns="68569" numCol="1" anchor="t" anchorCtr="0" compatLnSpc="1">
            <a:prstTxWarp prst="textNoShape">
              <a:avLst/>
            </a:prstTxWarp>
            <a:noAutofit/>
          </a:bodyPr>
          <a:lstStyle/>
          <a:p>
            <a:pPr marL="0" indent="0">
              <a:spcBef>
                <a:spcPts val="0"/>
              </a:spcBef>
              <a:spcAft>
                <a:spcPts val="0"/>
              </a:spcAft>
              <a:buNone/>
            </a:pPr>
            <a:r>
              <a:rPr lang="en" sz="1350" b="1" dirty="0">
                <a:latin typeface="Arial"/>
                <a:ea typeface="Arial"/>
                <a:cs typeface="Arial"/>
                <a:sym typeface="Arial"/>
              </a:rPr>
              <a:t>En-src</a:t>
            </a:r>
            <a:r>
              <a:rPr lang="en" sz="1350" dirty="0">
                <a:latin typeface="Arial"/>
                <a:ea typeface="Arial"/>
                <a:cs typeface="Arial"/>
                <a:sym typeface="Arial"/>
              </a:rPr>
              <a:t>: i do know some young persons , who are active in such campaigns .</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Mr-ref</a:t>
            </a:r>
            <a:r>
              <a:rPr lang="en" sz="1350" dirty="0">
                <a:latin typeface="Arial"/>
                <a:ea typeface="Arial"/>
                <a:cs typeface="Arial"/>
                <a:sym typeface="Arial"/>
              </a:rPr>
              <a:t>: असे काही </a:t>
            </a:r>
            <a:r>
              <a:rPr lang="en" sz="1350" b="1" dirty="0">
                <a:latin typeface="Arial"/>
                <a:ea typeface="Arial"/>
                <a:cs typeface="Arial"/>
                <a:sym typeface="Arial"/>
              </a:rPr>
              <a:t>युवक</a:t>
            </a:r>
            <a:r>
              <a:rPr lang="en" sz="1350" dirty="0">
                <a:latin typeface="Arial"/>
                <a:ea typeface="Arial"/>
                <a:cs typeface="Arial"/>
                <a:sym typeface="Arial"/>
              </a:rPr>
              <a:t> मला माहीत आहेत जे अशा प्रकारची मोहीम चालवतात .</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OP:  </a:t>
            </a:r>
            <a:r>
              <a:rPr lang="en" sz="1350" dirty="0">
                <a:latin typeface="Arial"/>
                <a:ea typeface="Arial"/>
                <a:cs typeface="Arial"/>
                <a:sym typeface="Arial"/>
              </a:rPr>
              <a:t>असे काही </a:t>
            </a:r>
            <a:r>
              <a:rPr lang="en" sz="1350" b="1" dirty="0">
                <a:latin typeface="Arial"/>
                <a:ea typeface="Arial"/>
                <a:cs typeface="Arial"/>
                <a:sym typeface="Arial"/>
              </a:rPr>
              <a:t>तरुण व्यक्ती</a:t>
            </a:r>
            <a:r>
              <a:rPr lang="en" sz="1350" dirty="0">
                <a:latin typeface="Arial"/>
                <a:ea typeface="Arial"/>
                <a:cs typeface="Arial"/>
                <a:sym typeface="Arial"/>
              </a:rPr>
              <a:t> मला माहीत आहेत जे अशा प्रकारची </a:t>
            </a:r>
            <a:r>
              <a:rPr lang="en" sz="1350" b="1" dirty="0">
                <a:latin typeface="Arial"/>
                <a:ea typeface="Arial"/>
                <a:cs typeface="Arial"/>
                <a:sym typeface="Arial"/>
              </a:rPr>
              <a:t>मोहीम चालवतात</a:t>
            </a:r>
            <a:r>
              <a:rPr lang="en" sz="1350" dirty="0">
                <a:latin typeface="Arial"/>
                <a:ea typeface="Arial"/>
                <a:cs typeface="Arial"/>
                <a:sym typeface="Arial"/>
              </a:rPr>
              <a:t> .</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GT</a:t>
            </a:r>
            <a:r>
              <a:rPr lang="en" sz="1350" dirty="0">
                <a:latin typeface="Arial"/>
                <a:ea typeface="Arial"/>
                <a:cs typeface="Arial"/>
                <a:sym typeface="Arial"/>
              </a:rPr>
              <a:t>: मला अशा काही </a:t>
            </a:r>
            <a:r>
              <a:rPr lang="en" sz="1350" b="1" dirty="0">
                <a:latin typeface="Arial"/>
                <a:ea typeface="Arial"/>
                <a:cs typeface="Arial"/>
                <a:sym typeface="Arial"/>
              </a:rPr>
              <a:t>तरुण व्यक्ती</a:t>
            </a:r>
            <a:r>
              <a:rPr lang="en" sz="1350" dirty="0">
                <a:latin typeface="Arial"/>
                <a:ea typeface="Arial"/>
                <a:cs typeface="Arial"/>
                <a:sym typeface="Arial"/>
              </a:rPr>
              <a:t> माहित आहेत, जे अशा </a:t>
            </a:r>
            <a:r>
              <a:rPr lang="en" sz="1350" b="1" dirty="0">
                <a:latin typeface="Arial"/>
                <a:ea typeface="Arial"/>
                <a:cs typeface="Arial"/>
                <a:sym typeface="Arial"/>
              </a:rPr>
              <a:t>मोहिमांमध्ये सक्रिय आहेत</a:t>
            </a:r>
            <a:r>
              <a:rPr lang="en" sz="1350" dirty="0">
                <a:latin typeface="Arial"/>
                <a:ea typeface="Arial"/>
                <a:cs typeface="Arial"/>
                <a:sym typeface="Arial"/>
              </a:rPr>
              <a:t>.</a:t>
            </a:r>
            <a:endParaRPr sz="1350" dirty="0"/>
          </a:p>
          <a:p>
            <a:pPr marL="0" indent="0">
              <a:spcBef>
                <a:spcPts val="0"/>
              </a:spcBef>
              <a:spcAft>
                <a:spcPts val="0"/>
              </a:spcAft>
              <a:buNone/>
            </a:pPr>
            <a:r>
              <a:rPr lang="en" sz="1350" b="1" dirty="0">
                <a:latin typeface="Arial"/>
                <a:ea typeface="Arial"/>
                <a:cs typeface="Arial"/>
                <a:sym typeface="Arial"/>
              </a:rPr>
              <a:t>Bing</a:t>
            </a:r>
            <a:r>
              <a:rPr lang="en" sz="1350" b="1" dirty="0"/>
              <a:t>:</a:t>
            </a:r>
            <a:r>
              <a:rPr lang="en" sz="1350" dirty="0"/>
              <a:t> </a:t>
            </a:r>
            <a:r>
              <a:rPr lang="en" sz="1350" dirty="0">
                <a:latin typeface="Arial"/>
                <a:ea typeface="Arial"/>
                <a:cs typeface="Arial"/>
                <a:sym typeface="Arial"/>
              </a:rPr>
              <a:t>अशा मोहिमांमध्ये सक्रिय असलेले काही </a:t>
            </a:r>
            <a:r>
              <a:rPr lang="en" sz="1350" b="1" dirty="0">
                <a:latin typeface="Arial"/>
                <a:ea typeface="Arial"/>
                <a:cs typeface="Arial"/>
                <a:sym typeface="Arial"/>
              </a:rPr>
              <a:t>तरुण</a:t>
            </a:r>
            <a:r>
              <a:rPr lang="en" sz="1350" dirty="0">
                <a:latin typeface="Arial"/>
                <a:ea typeface="Arial"/>
                <a:cs typeface="Arial"/>
                <a:sym typeface="Arial"/>
              </a:rPr>
              <a:t> मला माहीत आहेत.</a:t>
            </a:r>
            <a:endParaRPr sz="1350" dirty="0">
              <a:latin typeface="Arial"/>
              <a:ea typeface="Arial"/>
              <a:cs typeface="Arial"/>
              <a:sym typeface="Arial"/>
            </a:endParaRPr>
          </a:p>
          <a:p>
            <a:pPr marL="0" indent="0">
              <a:spcBef>
                <a:spcPts val="0"/>
              </a:spcBef>
              <a:spcAft>
                <a:spcPts val="0"/>
              </a:spcAft>
              <a:buNone/>
            </a:pP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En-src</a:t>
            </a:r>
            <a:r>
              <a:rPr lang="en" sz="1350" dirty="0">
                <a:latin typeface="Arial"/>
                <a:ea typeface="Arial"/>
                <a:cs typeface="Arial"/>
                <a:sym typeface="Arial"/>
              </a:rPr>
              <a:t>: this day marks the birth anniversary of the iron man of india , sardar vallabhbhai patel , the unifying force in bonding us as a nation</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Mr-ref</a:t>
            </a:r>
            <a:r>
              <a:rPr lang="en" sz="1350" dirty="0">
                <a:latin typeface="Arial"/>
                <a:ea typeface="Arial"/>
                <a:cs typeface="Arial"/>
                <a:sym typeface="Arial"/>
              </a:rPr>
              <a:t>: हा दिवस भारताचे लोहपुरुष सरदार वल्लभभाई पटेल यांच्या जयंतीचा </a:t>
            </a:r>
            <a:r>
              <a:rPr lang="en" sz="1350" b="1" dirty="0">
                <a:latin typeface="Arial"/>
                <a:ea typeface="Arial"/>
                <a:cs typeface="Arial"/>
                <a:sym typeface="Arial"/>
              </a:rPr>
              <a:t>आहे जे देशाला ऐक्याच्या धाग्यात गुंफणारे महानायक होते</a:t>
            </a:r>
            <a:r>
              <a:rPr lang="en" sz="1350" dirty="0">
                <a:latin typeface="Arial"/>
                <a:ea typeface="Arial"/>
                <a:cs typeface="Arial"/>
                <a:sym typeface="Arial"/>
              </a:rPr>
              <a:t> .</a:t>
            </a:r>
            <a:endParaRPr sz="1350"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OP:</a:t>
            </a:r>
            <a:r>
              <a:rPr lang="en" sz="1350" dirty="0">
                <a:latin typeface="Arial"/>
                <a:ea typeface="Arial"/>
                <a:cs typeface="Arial"/>
                <a:sym typeface="Arial"/>
              </a:rPr>
              <a:t> आज आपल्या देशात लोहपुरुष सरदार वल्लभभाई पटेल यांची जयंती , </a:t>
            </a:r>
            <a:r>
              <a:rPr lang="en" sz="1350" b="1" dirty="0">
                <a:latin typeface="Arial"/>
                <a:ea typeface="Arial"/>
                <a:cs typeface="Arial"/>
                <a:sym typeface="Arial"/>
              </a:rPr>
              <a:t>एक देश म्हणून एकत्र आणत आहोत .</a:t>
            </a:r>
            <a:endParaRPr sz="1350" b="1"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GT</a:t>
            </a:r>
            <a:r>
              <a:rPr lang="en" sz="1350" dirty="0">
                <a:latin typeface="Arial"/>
                <a:ea typeface="Arial"/>
                <a:cs typeface="Arial"/>
                <a:sym typeface="Arial"/>
              </a:rPr>
              <a:t>: हा दिवस भारतीय लोहपुरुष सरदार वल्लभभाई पटेल या जयंतीनिमित्त </a:t>
            </a:r>
            <a:r>
              <a:rPr lang="en" sz="1350" b="1" dirty="0">
                <a:latin typeface="Arial"/>
                <a:ea typeface="Arial"/>
                <a:cs typeface="Arial"/>
                <a:sym typeface="Arial"/>
              </a:rPr>
              <a:t>आम्हाला राष्ट्र म्हणून जोडण्याचे एकत्रीकरण</a:t>
            </a:r>
            <a:endParaRPr sz="1350" b="1" dirty="0">
              <a:latin typeface="Arial"/>
              <a:ea typeface="Arial"/>
              <a:cs typeface="Arial"/>
              <a:sym typeface="Arial"/>
            </a:endParaRPr>
          </a:p>
          <a:p>
            <a:pPr marL="0" indent="0">
              <a:spcBef>
                <a:spcPts val="0"/>
              </a:spcBef>
              <a:spcAft>
                <a:spcPts val="0"/>
              </a:spcAft>
              <a:buNone/>
            </a:pPr>
            <a:r>
              <a:rPr lang="en" sz="1350" b="1" dirty="0">
                <a:latin typeface="Arial"/>
                <a:ea typeface="Arial"/>
                <a:cs typeface="Arial"/>
                <a:sym typeface="Arial"/>
              </a:rPr>
              <a:t>Bing:</a:t>
            </a:r>
            <a:r>
              <a:rPr lang="en" sz="1350" dirty="0">
                <a:latin typeface="Arial"/>
                <a:ea typeface="Arial"/>
                <a:cs typeface="Arial"/>
                <a:sym typeface="Arial"/>
              </a:rPr>
              <a:t> या दिवशी सरदार वल्लभभाई पटेल या लोहपुरुषाची जयंती आहे. (incomplete)</a:t>
            </a:r>
            <a:endParaRPr sz="1350" dirty="0">
              <a:latin typeface="Arial"/>
              <a:ea typeface="Arial"/>
              <a:cs typeface="Arial"/>
              <a:sym typeface="Arial"/>
            </a:endParaRPr>
          </a:p>
          <a:p>
            <a:pPr marL="0" indent="0">
              <a:spcBef>
                <a:spcPts val="0"/>
              </a:spcBef>
              <a:spcAft>
                <a:spcPts val="0"/>
              </a:spcAft>
              <a:buNone/>
            </a:pPr>
            <a:endParaRPr sz="1350" dirty="0">
              <a:latin typeface="Arial"/>
              <a:ea typeface="Arial"/>
              <a:cs typeface="Arial"/>
              <a:sym typeface="Arial"/>
            </a:endParaRPr>
          </a:p>
        </p:txBody>
      </p:sp>
      <p:sp>
        <p:nvSpPr>
          <p:cNvPr id="520" name="Google Shape;520;p66">
            <a:hlinkClick r:id="rId3" action="ppaction://hlinksldjump"/>
          </p:cNvPr>
          <p:cNvSpPr/>
          <p:nvPr/>
        </p:nvSpPr>
        <p:spPr>
          <a:xfrm>
            <a:off x="7523325" y="3931856"/>
            <a:ext cx="421650" cy="231975"/>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endParaRPr kumimoji="0"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50262742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3"/>
          <p:cNvSpPr txBox="1">
            <a:spLocks noGrp="1"/>
          </p:cNvSpPr>
          <p:nvPr>
            <p:ph type="title"/>
          </p:nvPr>
        </p:nvSpPr>
        <p:spPr>
          <a:xfrm>
            <a:off x="1485900" y="797421"/>
            <a:ext cx="6172200" cy="643050"/>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IN" sz="2400" b="1" dirty="0"/>
              <a:t>Hindi-Marathi Examples</a:t>
            </a:r>
            <a:endParaRPr sz="2400" b="1" dirty="0"/>
          </a:p>
        </p:txBody>
      </p:sp>
      <p:sp>
        <p:nvSpPr>
          <p:cNvPr id="473" name="Google Shape;473;p63"/>
          <p:cNvSpPr txBox="1"/>
          <p:nvPr/>
        </p:nvSpPr>
        <p:spPr>
          <a:xfrm>
            <a:off x="1474294" y="1394420"/>
            <a:ext cx="6271875" cy="1258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
                <a:srgbClr val="000000"/>
              </a:buClr>
              <a:buSzPts val="1100"/>
              <a:buFont typeface="Arial"/>
              <a:buNone/>
              <a:tabLst/>
              <a:defRPr/>
            </a:pPr>
            <a:r>
              <a:rPr kumimoji="0" lang="en-IN"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यदि  श्वास  प्रणालिका  में  सूजन  आ  जाये  तब  भी  रक्त  मुँह  के  रास्ते  बाहर  आने  लगता  है  । </a:t>
            </a:r>
            <a:endParaRPr kumimoji="0"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
                <a:srgbClr val="000000"/>
              </a:buClr>
              <a:buSzPts val="1100"/>
              <a:buFont typeface="Arial"/>
              <a:buNone/>
              <a:tabLst/>
              <a:defRPr/>
            </a:pPr>
            <a:r>
              <a:rPr kumimoji="0" lang="en-IN"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Reference Mr: </a:t>
            </a:r>
            <a:r>
              <a:rPr kumimoji="0" lang="en-IN"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जर श्वासनलिकेला सूज आली तरीही रक्त तोंडावाटे बाहेर येऊ लागते.</a:t>
            </a:r>
            <a:endParaRPr kumimoji="0"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जर श्वासनलिकेत सूज आली </a:t>
            </a:r>
            <a:r>
              <a:rPr kumimoji="0" lang="en-IN" sz="1275" b="1" i="1"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तरीदेखील</a:t>
            </a:r>
            <a:r>
              <a:rPr kumimoji="0" lang="en-IN"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रक्त तोंडावाटे बाहेर येऊ लागते .</a:t>
            </a:r>
            <a:endParaRPr kumimoji="0"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
                <a:srgbClr val="000000"/>
              </a:buClr>
              <a:buSzPts val="1100"/>
              <a:buFont typeface="Arial"/>
              <a:buNone/>
              <a:tabLst/>
              <a:defRPr/>
            </a:pPr>
            <a:r>
              <a:rPr kumimoji="0" lang="en-IN" sz="127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जरी श्वसन प्रणालीमध्ये सूज येत असेल तर, तोंडातून रक्त देखील बाहेर येते.</a:t>
            </a:r>
            <a:endParaRPr kumimoji="0" sz="127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
        <p:nvSpPr>
          <p:cNvPr id="474" name="Google Shape;474;p63"/>
          <p:cNvSpPr txBox="1"/>
          <p:nvPr/>
        </p:nvSpPr>
        <p:spPr>
          <a:xfrm>
            <a:off x="1485900" y="2810099"/>
            <a:ext cx="6271875" cy="1217475"/>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IN"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जब यह हिस्से तीव्रता से घटते हैं तो पेट थोड़ा भूखा रहता है और मस्तिष्क को भूख के संकेत देता है ।</a:t>
            </a:r>
            <a:endParaRPr kumimoji="0"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Reference Mr: </a:t>
            </a:r>
            <a:r>
              <a:rPr kumimoji="0" lang="en-IN"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जेव्हा हे भाग वेगाना कमी होतात, तेव्हा पोट थोडेसे भूके राहतात.</a:t>
            </a:r>
            <a:endParaRPr kumimoji="0"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जेव्हा हा भाग तीव्रतेने कमी होत असतो तेव्हा पोट थोडे उपाशी राहतो आणि मस्तिष्काला भूकेचा संकेत देतो .</a:t>
            </a:r>
            <a:endParaRPr kumimoji="0"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जेव्हा हे भाग झपाट्याने कमी होतात तेव्हा पोट किंचित भूक राहते आणि मेंदूला उपासमारीचे संकेत देते.</a:t>
            </a:r>
            <a:endParaRPr kumimoji="0" sz="1125"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endParaRPr kumimoji="0"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Tx/>
              <a:buSzTx/>
              <a:buFont typeface="Arial"/>
              <a:buNone/>
              <a:tabLst/>
              <a:defRPr/>
            </a:pPr>
            <a:endParaRPr kumimoji="0" sz="1125"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Tree>
    <p:extLst>
      <p:ext uri="{BB962C8B-B14F-4D97-AF65-F5344CB8AC3E}">
        <p14:creationId xmlns:p14="http://schemas.microsoft.com/office/powerpoint/2010/main" val="2189903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499919" y="342900"/>
            <a:ext cx="6172200" cy="643050"/>
          </a:xfrm>
          <a:prstGeom prst="rect">
            <a:avLst/>
          </a:prstGeom>
        </p:spPr>
        <p:txBody>
          <a:bodyPr spcFirstLastPara="1" vert="horz" wrap="square" lIns="68569" tIns="68569" rIns="68569" bIns="68569" numCol="1" anchor="b" anchorCtr="0" compatLnSpc="1">
            <a:prstTxWarp prst="textNoShape">
              <a:avLst/>
            </a:prstTxWarp>
            <a:noAutofit/>
          </a:bodyPr>
          <a:lstStyle/>
          <a:p>
            <a:r>
              <a:rPr lang="en" dirty="0"/>
              <a:t>Simplified Vauquois</a:t>
            </a:r>
          </a:p>
        </p:txBody>
      </p:sp>
      <p:pic>
        <p:nvPicPr>
          <p:cNvPr id="61" name="Shape 61"/>
          <p:cNvPicPr preferRelativeResize="0"/>
          <p:nvPr/>
        </p:nvPicPr>
        <p:blipFill>
          <a:blip r:embed="rId3">
            <a:alphaModFix/>
          </a:blip>
          <a:stretch>
            <a:fillRect/>
          </a:stretch>
        </p:blipFill>
        <p:spPr>
          <a:xfrm>
            <a:off x="1905806" y="1606013"/>
            <a:ext cx="3938831" cy="2298975"/>
          </a:xfrm>
          <a:prstGeom prst="rect">
            <a:avLst/>
          </a:prstGeom>
          <a:noFill/>
          <a:ln>
            <a:noFill/>
          </a:ln>
        </p:spPr>
      </p:pic>
    </p:spTree>
    <p:extLst>
      <p:ext uri="{BB962C8B-B14F-4D97-AF65-F5344CB8AC3E}">
        <p14:creationId xmlns:p14="http://schemas.microsoft.com/office/powerpoint/2010/main" val="25008320"/>
      </p:ext>
    </p:extLst>
  </p:cSld>
  <p:clrMapOvr>
    <a:masterClrMapping/>
  </p:clrMapOvr>
  <p:transition spd="slow">
    <p:cut/>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4"/>
          <p:cNvSpPr txBox="1">
            <a:spLocks noGrp="1"/>
          </p:cNvSpPr>
          <p:nvPr>
            <p:ph type="title"/>
          </p:nvPr>
        </p:nvSpPr>
        <p:spPr>
          <a:xfrm>
            <a:off x="1485900" y="797421"/>
            <a:ext cx="6172200" cy="643050"/>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IN" sz="2400" b="1"/>
              <a:t>Examples from Covid Domain</a:t>
            </a:r>
            <a:endParaRPr sz="2400" b="1"/>
          </a:p>
        </p:txBody>
      </p:sp>
      <p:sp>
        <p:nvSpPr>
          <p:cNvPr id="482" name="Google Shape;482;p64"/>
          <p:cNvSpPr txBox="1"/>
          <p:nvPr/>
        </p:nvSpPr>
        <p:spPr>
          <a:xfrm>
            <a:off x="1474294" y="1394419"/>
            <a:ext cx="6271875" cy="1478025"/>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
                <a:srgbClr val="000000"/>
              </a:buClr>
              <a:buSzPts val="1100"/>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यदि स्वास्थ्य अनुमति देता है, तो नियमित रूप से घरेलू काम किया जाना चाहिए। पेशेवर काम को श्रेणीबद्ध तरीके से फिर से शुरू किया जाना है। </a:t>
            </a: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जर आरोग्य परवानगी देवून माकडून तर नियमितपणे घरगुती काम केले जाणे अवर्णनीय निर्धाराला कठीण पद्धतीने पुन्हा सुरू केले जाणे</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
                <a:srgbClr val="000000"/>
              </a:buClr>
              <a:buSzPts val="1100"/>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आरोग्यास परवानगी मिळाल्यास घरातील कामे नियमितपणे करावीत. व्यावसायिक काम श्रेणीरित्या पुन्हा सुरू करावे लागेल.</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
        <p:nvSpPr>
          <p:cNvPr id="483" name="Google Shape;483;p64"/>
          <p:cNvSpPr txBox="1"/>
          <p:nvPr/>
        </p:nvSpPr>
        <p:spPr>
          <a:xfrm>
            <a:off x="1436063" y="3110681"/>
            <a:ext cx="6271875" cy="97245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रोज सुबह या शाम आराम से चलना जितना कि सहन किया जा सके । </a:t>
            </a: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रोज सकाळी किंवा संध्याकाळी आरामात चालणे जेवढे सहन केले जाऊ शकते .</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जितके सहन केले जाऊ शकते तितके दररोज सकाळी किंवा संध्याकाळी आरामात चालणे.</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Tx/>
              <a:buSzTx/>
              <a:buFont typeface="Arial"/>
              <a:buNone/>
              <a:tabLst/>
              <a:defRPr/>
            </a:pP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Tree>
    <p:extLst>
      <p:ext uri="{BB962C8B-B14F-4D97-AF65-F5344CB8AC3E}">
        <p14:creationId xmlns:p14="http://schemas.microsoft.com/office/powerpoint/2010/main" val="42693890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5"/>
          <p:cNvSpPr txBox="1">
            <a:spLocks noGrp="1"/>
          </p:cNvSpPr>
          <p:nvPr>
            <p:ph type="title"/>
          </p:nvPr>
        </p:nvSpPr>
        <p:spPr>
          <a:xfrm>
            <a:off x="1509928" y="142493"/>
            <a:ext cx="6172200" cy="643050"/>
          </a:xfrm>
          <a:prstGeom prst="rect">
            <a:avLst/>
          </a:prstGeom>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pPr>
            <a:r>
              <a:rPr lang="en-IN" sz="2400" b="1" dirty="0"/>
              <a:t>Examples from Programming Domain</a:t>
            </a:r>
            <a:endParaRPr sz="2400" b="1" dirty="0"/>
          </a:p>
        </p:txBody>
      </p:sp>
      <p:sp>
        <p:nvSpPr>
          <p:cNvPr id="491" name="Google Shape;491;p65"/>
          <p:cNvSpPr txBox="1"/>
          <p:nvPr/>
        </p:nvSpPr>
        <p:spPr>
          <a:xfrm>
            <a:off x="1460090" y="3028950"/>
            <a:ext cx="6271875" cy="1544625"/>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
                <a:srgbClr val="000000"/>
              </a:buClr>
              <a:buSzPts val="1100"/>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Hi: अब हम यह अंत से शुरू कर रहे हैं और केवल पहला कारक रख रहे है कि हम तो , तो हमने जो इस उदाहरण में देखा एक नए प्रकार का लूप है ।</a:t>
            </a:r>
            <a:endParaRPr kumimoji="0"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Model Op: </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आता आम्ही हा शेवटपासून सुरू करत आहोत आणि केवळ पहिले कारण आहे की आपण तर या उदाहरणामध्ये पाहिले , एक नवीन प्रकारचा स्पष्ट आहे .</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
                <a:srgbClr val="000000"/>
              </a:buClr>
              <a:buSzPts val="1100"/>
              <a:buFont typeface="Arial"/>
              <a:buNone/>
              <a:tabLst/>
              <a:defRPr/>
            </a:pPr>
            <a:r>
              <a:rPr kumimoji="0" lang="en-IN" sz="1200" b="1"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Google</a:t>
            </a:r>
            <a:r>
              <a:rPr kumimoji="0" lang="en-IN"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rPr>
              <a:t>: आता आपण या टोकापासून सुरूवात करीत आहोत आणि फक्त पहिला घटक ठेवणे म्हणजे आपण, नंतर या उदाहरणात जे पाहिले ते एक नवीन प्रकारचे लूप आहे.</a:t>
            </a: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
                <a:srgbClr val="000000"/>
              </a:buClr>
              <a:buSzPts val="1100"/>
              <a:buFont typeface="Arial"/>
              <a:buNone/>
              <a:tabLst/>
              <a:defRPr/>
            </a:pP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
                <a:srgbClr val="000000"/>
              </a:buClr>
              <a:buSzPts val="1100"/>
              <a:buFont typeface="Arial"/>
              <a:buNone/>
              <a:tabLst/>
              <a:defRPr/>
            </a:pP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
                <a:srgbClr val="000000"/>
              </a:buClr>
              <a:buSzPts val="1100"/>
              <a:buFont typeface="Arial"/>
              <a:buNone/>
              <a:tabLst/>
              <a:defRPr/>
            </a:pPr>
            <a:endParaRPr kumimoji="0" sz="1200" b="0" i="0" u="none" strike="noStrike" kern="1200" cap="none" spc="0" normalizeH="0" baseline="0" noProof="0">
              <a:ln>
                <a:noFill/>
              </a:ln>
              <a:solidFill>
                <a:srgbClr val="0000FF"/>
              </a:solidFill>
              <a:effectLst/>
              <a:highlight>
                <a:srgbClr val="FFFFFF"/>
              </a:highlight>
              <a:uLnTx/>
              <a:uFillTx/>
              <a:latin typeface="Arial" charset="0"/>
              <a:ea typeface="+mn-ea"/>
              <a:cs typeface="Arial" charset="0"/>
              <a:sym typeface="Arial"/>
            </a:endParaRPr>
          </a:p>
        </p:txBody>
      </p:sp>
      <p:sp>
        <p:nvSpPr>
          <p:cNvPr id="493" name="Google Shape;493;p65"/>
          <p:cNvSpPr txBox="1"/>
          <p:nvPr/>
        </p:nvSpPr>
        <p:spPr>
          <a:xfrm>
            <a:off x="1386225" y="1274321"/>
            <a:ext cx="6271875" cy="1411729"/>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Hi: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दूसरी</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ओर</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एक</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व्हाइल</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लूप</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आम</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तौर</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पर</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इस्तेमाल</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किया</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जाता</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है</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जब</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आपको</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अग्रिम</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से</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नहीं</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पता</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होता</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1"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है</a:t>
            </a: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endParaRPr kumimoji="0"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Model Op: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दुसर्या</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बाजूला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एक</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अपायकारक</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अनावश्यक</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वापर</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केला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जेव्हा</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तुम्हाला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लगेच</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कळत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नाही</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endParaRPr kumimoji="0"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r>
              <a:rPr kumimoji="0" lang="en-IN"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Google</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दुसरीकडे</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जेव्हा</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आपल्याला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आगाऊ</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माहिती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नसते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तेव्हा</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पांढरा</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पळवाट</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सामान्यत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वापरला</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 </a:t>
            </a:r>
            <a:r>
              <a:rPr kumimoji="0" lang="en-IN" sz="1200" b="0" i="0" u="none" strike="noStrike" kern="1200" cap="none" spc="0" normalizeH="0" baseline="0" noProof="0" dirty="0" err="1">
                <a:ln>
                  <a:noFill/>
                </a:ln>
                <a:solidFill>
                  <a:srgbClr val="0000FF"/>
                </a:solidFill>
                <a:effectLst/>
                <a:highlight>
                  <a:srgbClr val="FFFFFF"/>
                </a:highlight>
                <a:uLnTx/>
                <a:uFillTx/>
                <a:latin typeface="Arial" charset="0"/>
                <a:ea typeface="+mn-ea"/>
                <a:cs typeface="Arial" charset="0"/>
                <a:sym typeface="Arial"/>
              </a:rPr>
              <a:t>जातो</a:t>
            </a:r>
            <a:r>
              <a:rPr kumimoji="0" lang="en-IN"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rPr>
              <a:t>.</a:t>
            </a:r>
            <a:endParaRPr kumimoji="0" sz="1200" b="0"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0"/>
              </a:spcAft>
              <a:buClrTx/>
              <a:buSzTx/>
              <a:buFont typeface="Arial"/>
              <a:buNone/>
              <a:tabLst/>
              <a:defRPr/>
            </a:pPr>
            <a:endParaRPr kumimoji="0"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a:p>
            <a:pPr marL="0" marR="0" lvl="0" indent="0" algn="l" defTabSz="685800" rtl="0" eaLnBrk="1" fontAlgn="base" latinLnBrk="0" hangingPunct="1">
              <a:lnSpc>
                <a:spcPct val="100000"/>
              </a:lnSpc>
              <a:spcBef>
                <a:spcPts val="750"/>
              </a:spcBef>
              <a:spcAft>
                <a:spcPts val="750"/>
              </a:spcAft>
              <a:buClrTx/>
              <a:buSzTx/>
              <a:buFont typeface="Arial"/>
              <a:buNone/>
              <a:tabLst/>
              <a:defRPr/>
            </a:pPr>
            <a:endParaRPr kumimoji="0" sz="1200" b="1" i="0" u="none" strike="noStrike" kern="1200" cap="none" spc="0" normalizeH="0" baseline="0" noProof="0" dirty="0">
              <a:ln>
                <a:noFill/>
              </a:ln>
              <a:solidFill>
                <a:srgbClr val="0000FF"/>
              </a:solidFill>
              <a:effectLst/>
              <a:highlight>
                <a:srgbClr val="FFFFFF"/>
              </a:highlight>
              <a:uLnTx/>
              <a:uFillTx/>
              <a:latin typeface="Arial" charset="0"/>
              <a:ea typeface="+mn-ea"/>
              <a:cs typeface="Arial" charset="0"/>
              <a:sym typeface="Arial"/>
            </a:endParaRPr>
          </a:p>
        </p:txBody>
      </p:sp>
    </p:spTree>
    <p:extLst>
      <p:ext uri="{BB962C8B-B14F-4D97-AF65-F5344CB8AC3E}">
        <p14:creationId xmlns:p14="http://schemas.microsoft.com/office/powerpoint/2010/main" val="12398970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7"/>
          <p:cNvSpPr txBox="1">
            <a:spLocks noGrp="1"/>
          </p:cNvSpPr>
          <p:nvPr>
            <p:ph type="title"/>
          </p:nvPr>
        </p:nvSpPr>
        <p:spPr>
          <a:xfrm>
            <a:off x="1502492" y="343988"/>
            <a:ext cx="6172200" cy="6430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buSzPts val="1400"/>
            </a:pPr>
            <a:r>
              <a:rPr lang="en-IN" sz="2400" b="1" dirty="0"/>
              <a:t>Disfluency Correction in the context of Speech to Speech MT </a:t>
            </a:r>
            <a:r>
              <a:rPr lang="en-IN" sz="2100" b="1" i="1" dirty="0"/>
              <a:t>(under review for EACL 2021)</a:t>
            </a:r>
            <a:endParaRPr sz="2400" b="1" dirty="0"/>
          </a:p>
        </p:txBody>
      </p:sp>
      <p:sp>
        <p:nvSpPr>
          <p:cNvPr id="507" name="Google Shape;507;p67"/>
          <p:cNvSpPr txBox="1">
            <a:spLocks noGrp="1"/>
          </p:cNvSpPr>
          <p:nvPr>
            <p:ph type="body" idx="1"/>
          </p:nvPr>
        </p:nvSpPr>
        <p:spPr>
          <a:xfrm>
            <a:off x="1485900" y="1543050"/>
            <a:ext cx="6172200" cy="2814525"/>
          </a:xfrm>
          <a:prstGeom prst="rect">
            <a:avLst/>
          </a:prstGeom>
          <a:noFill/>
          <a:ln>
            <a:noFill/>
          </a:ln>
        </p:spPr>
        <p:txBody>
          <a:bodyPr spcFirstLastPara="1" vert="horz" wrap="square" lIns="68569" tIns="34275" rIns="68569" bIns="34275" numCol="1" anchor="t" anchorCtr="0" compatLnSpc="1">
            <a:prstTxWarp prst="textNoShape">
              <a:avLst/>
            </a:prstTxWarp>
            <a:noAutofit/>
          </a:bodyPr>
          <a:lstStyle/>
          <a:p>
            <a:pPr marL="342900" indent="-266700">
              <a:spcBef>
                <a:spcPts val="540"/>
              </a:spcBef>
              <a:spcAft>
                <a:spcPts val="0"/>
              </a:spcAft>
              <a:buSzPts val="2000"/>
            </a:pPr>
            <a:r>
              <a:rPr lang="en-IN" sz="1500" dirty="0"/>
              <a:t>Pair: Disfluent English - Fluent English (Switchboard corpus)</a:t>
            </a:r>
            <a:endParaRPr sz="1500" dirty="0"/>
          </a:p>
          <a:p>
            <a:pPr marL="342900" indent="-266700">
              <a:spcBef>
                <a:spcPts val="0"/>
              </a:spcBef>
              <a:spcAft>
                <a:spcPts val="0"/>
              </a:spcAft>
              <a:buSzPts val="2000"/>
            </a:pPr>
            <a:r>
              <a:rPr lang="en-IN" sz="1500" dirty="0"/>
              <a:t>Domain: includes telephone conversations between strangers on specific topics.</a:t>
            </a:r>
            <a:endParaRPr sz="1500" dirty="0"/>
          </a:p>
          <a:p>
            <a:pPr marL="685800" indent="0">
              <a:spcBef>
                <a:spcPts val="0"/>
              </a:spcBef>
              <a:spcAft>
                <a:spcPts val="0"/>
              </a:spcAft>
              <a:buNone/>
            </a:pPr>
            <a:endParaRPr sz="1500" dirty="0"/>
          </a:p>
        </p:txBody>
      </p:sp>
      <p:graphicFrame>
        <p:nvGraphicFramePr>
          <p:cNvPr id="509" name="Google Shape;509;p67"/>
          <p:cNvGraphicFramePr/>
          <p:nvPr/>
        </p:nvGraphicFramePr>
        <p:xfrm>
          <a:off x="1742081" y="2639700"/>
          <a:ext cx="5429251" cy="1165772"/>
        </p:xfrm>
        <a:graphic>
          <a:graphicData uri="http://schemas.openxmlformats.org/drawingml/2006/table">
            <a:tbl>
              <a:tblPr>
                <a:noFill/>
              </a:tblPr>
              <a:tblGrid>
                <a:gridCol w="1357313">
                  <a:extLst>
                    <a:ext uri="{9D8B030D-6E8A-4147-A177-3AD203B41FA5}">
                      <a16:colId xmlns:a16="http://schemas.microsoft.com/office/drawing/2014/main" val="20000"/>
                    </a:ext>
                  </a:extLst>
                </a:gridCol>
                <a:gridCol w="979950">
                  <a:extLst>
                    <a:ext uri="{9D8B030D-6E8A-4147-A177-3AD203B41FA5}">
                      <a16:colId xmlns:a16="http://schemas.microsoft.com/office/drawing/2014/main" val="20001"/>
                    </a:ext>
                  </a:extLst>
                </a:gridCol>
                <a:gridCol w="1734675">
                  <a:extLst>
                    <a:ext uri="{9D8B030D-6E8A-4147-A177-3AD203B41FA5}">
                      <a16:colId xmlns:a16="http://schemas.microsoft.com/office/drawing/2014/main" val="20002"/>
                    </a:ext>
                  </a:extLst>
                </a:gridCol>
                <a:gridCol w="1357313">
                  <a:extLst>
                    <a:ext uri="{9D8B030D-6E8A-4147-A177-3AD203B41FA5}">
                      <a16:colId xmlns:a16="http://schemas.microsoft.com/office/drawing/2014/main" val="20003"/>
                    </a:ext>
                  </a:extLst>
                </a:gridCol>
              </a:tblGrid>
              <a:tr h="291443">
                <a:tc>
                  <a:txBody>
                    <a:bodyPr/>
                    <a:lstStyle/>
                    <a:p>
                      <a:pPr marL="0" lvl="0" indent="0" algn="l" rtl="0">
                        <a:spcBef>
                          <a:spcPts val="0"/>
                        </a:spcBef>
                        <a:spcAft>
                          <a:spcPts val="0"/>
                        </a:spcAft>
                        <a:buNone/>
                      </a:pPr>
                      <a:r>
                        <a:rPr lang="en-IN" sz="1000" b="1"/>
                        <a:t>Type</a:t>
                      </a:r>
                      <a:endParaRPr sz="1000" b="1"/>
                    </a:p>
                  </a:txBody>
                  <a:tcPr marL="68569" marR="68569" marT="68569" marB="68569"/>
                </a:tc>
                <a:tc>
                  <a:txBody>
                    <a:bodyPr/>
                    <a:lstStyle/>
                    <a:p>
                      <a:pPr marL="0" lvl="0" indent="0" algn="l" rtl="0">
                        <a:spcBef>
                          <a:spcPts val="0"/>
                        </a:spcBef>
                        <a:spcAft>
                          <a:spcPts val="0"/>
                        </a:spcAft>
                        <a:buNone/>
                      </a:pPr>
                      <a:r>
                        <a:rPr lang="en-IN" sz="1000" b="1"/>
                        <a:t>Set</a:t>
                      </a:r>
                      <a:endParaRPr sz="1000" b="1"/>
                    </a:p>
                  </a:txBody>
                  <a:tcPr marL="68569" marR="68569" marT="68569" marB="68569"/>
                </a:tc>
                <a:tc>
                  <a:txBody>
                    <a:bodyPr/>
                    <a:lstStyle/>
                    <a:p>
                      <a:pPr marL="0" lvl="0" indent="0" algn="l" rtl="0">
                        <a:spcBef>
                          <a:spcPts val="0"/>
                        </a:spcBef>
                        <a:spcAft>
                          <a:spcPts val="0"/>
                        </a:spcAft>
                        <a:buNone/>
                      </a:pPr>
                      <a:r>
                        <a:rPr lang="en-IN" sz="1000" b="1"/>
                        <a:t>Disfluent Sentences</a:t>
                      </a:r>
                      <a:endParaRPr sz="1000" b="1"/>
                    </a:p>
                  </a:txBody>
                  <a:tcPr marL="68569" marR="68569" marT="68569" marB="68569"/>
                </a:tc>
                <a:tc>
                  <a:txBody>
                    <a:bodyPr/>
                    <a:lstStyle/>
                    <a:p>
                      <a:pPr marL="0" lvl="0" indent="0" algn="l" rtl="0">
                        <a:spcBef>
                          <a:spcPts val="0"/>
                        </a:spcBef>
                        <a:spcAft>
                          <a:spcPts val="0"/>
                        </a:spcAft>
                        <a:buNone/>
                      </a:pPr>
                      <a:r>
                        <a:rPr lang="en-IN" sz="1000" b="1"/>
                        <a:t>Fluent Sentences</a:t>
                      </a:r>
                      <a:endParaRPr sz="1000" b="1"/>
                    </a:p>
                  </a:txBody>
                  <a:tcPr marL="68569" marR="68569" marT="68569" marB="68569"/>
                </a:tc>
                <a:extLst>
                  <a:ext uri="{0D108BD9-81ED-4DB2-BD59-A6C34878D82A}">
                    <a16:rowId xmlns:a16="http://schemas.microsoft.com/office/drawing/2014/main" val="10000"/>
                  </a:ext>
                </a:extLst>
              </a:tr>
              <a:tr h="291443">
                <a:tc>
                  <a:txBody>
                    <a:bodyPr/>
                    <a:lstStyle/>
                    <a:p>
                      <a:pPr marL="0" lvl="0" indent="0" algn="l" rtl="0">
                        <a:spcBef>
                          <a:spcPts val="0"/>
                        </a:spcBef>
                        <a:spcAft>
                          <a:spcPts val="0"/>
                        </a:spcAft>
                        <a:buNone/>
                      </a:pPr>
                      <a:r>
                        <a:rPr lang="en-IN" sz="1000"/>
                        <a:t>Non Parallel</a:t>
                      </a:r>
                      <a:endParaRPr sz="1000"/>
                    </a:p>
                  </a:txBody>
                  <a:tcPr marL="68569" marR="68569" marT="68569" marB="68569"/>
                </a:tc>
                <a:tc>
                  <a:txBody>
                    <a:bodyPr/>
                    <a:lstStyle/>
                    <a:p>
                      <a:pPr marL="0" lvl="0" indent="0" algn="l" rtl="0">
                        <a:spcBef>
                          <a:spcPts val="0"/>
                        </a:spcBef>
                        <a:spcAft>
                          <a:spcPts val="0"/>
                        </a:spcAft>
                        <a:buNone/>
                      </a:pPr>
                      <a:r>
                        <a:rPr lang="en-IN" sz="1000"/>
                        <a:t>Train</a:t>
                      </a:r>
                      <a:endParaRPr sz="1000"/>
                    </a:p>
                  </a:txBody>
                  <a:tcPr marL="68569" marR="68569" marT="68569" marB="68569"/>
                </a:tc>
                <a:tc>
                  <a:txBody>
                    <a:bodyPr/>
                    <a:lstStyle/>
                    <a:p>
                      <a:pPr marL="0" lvl="0" indent="0" algn="r" rtl="0">
                        <a:spcBef>
                          <a:spcPts val="0"/>
                        </a:spcBef>
                        <a:spcAft>
                          <a:spcPts val="0"/>
                        </a:spcAft>
                        <a:buNone/>
                      </a:pPr>
                      <a:r>
                        <a:rPr lang="en-IN" sz="1000"/>
                        <a:t>55,482</a:t>
                      </a:r>
                      <a:endParaRPr sz="1000"/>
                    </a:p>
                  </a:txBody>
                  <a:tcPr marL="68569" marR="68569" marT="68569" marB="68569"/>
                </a:tc>
                <a:tc>
                  <a:txBody>
                    <a:bodyPr/>
                    <a:lstStyle/>
                    <a:p>
                      <a:pPr marL="0" lvl="0" indent="0" algn="r" rtl="0">
                        <a:spcBef>
                          <a:spcPts val="0"/>
                        </a:spcBef>
                        <a:spcAft>
                          <a:spcPts val="0"/>
                        </a:spcAft>
                        <a:buNone/>
                      </a:pPr>
                      <a:r>
                        <a:rPr lang="en-IN" sz="1000">
                          <a:solidFill>
                            <a:schemeClr val="dk1"/>
                          </a:solidFill>
                        </a:rPr>
                        <a:t>55,482</a:t>
                      </a:r>
                      <a:endParaRPr sz="1000"/>
                    </a:p>
                  </a:txBody>
                  <a:tcPr marL="68569" marR="68569" marT="68569" marB="68569"/>
                </a:tc>
                <a:extLst>
                  <a:ext uri="{0D108BD9-81ED-4DB2-BD59-A6C34878D82A}">
                    <a16:rowId xmlns:a16="http://schemas.microsoft.com/office/drawing/2014/main" val="10001"/>
                  </a:ext>
                </a:extLst>
              </a:tr>
              <a:tr h="291443">
                <a:tc rowSpan="2">
                  <a:txBody>
                    <a:bodyPr/>
                    <a:lstStyle/>
                    <a:p>
                      <a:pPr marL="0" lvl="0" indent="0" algn="l" rtl="0">
                        <a:spcBef>
                          <a:spcPts val="0"/>
                        </a:spcBef>
                        <a:spcAft>
                          <a:spcPts val="0"/>
                        </a:spcAft>
                        <a:buNone/>
                      </a:pPr>
                      <a:r>
                        <a:rPr lang="en-IN" sz="1000"/>
                        <a:t>Parallel</a:t>
                      </a:r>
                      <a:endParaRPr sz="1000"/>
                    </a:p>
                  </a:txBody>
                  <a:tcPr marL="68569" marR="68569" marT="68569" marB="68569" anchor="ctr"/>
                </a:tc>
                <a:tc>
                  <a:txBody>
                    <a:bodyPr/>
                    <a:lstStyle/>
                    <a:p>
                      <a:pPr marL="0" lvl="0" indent="0" algn="l" rtl="0">
                        <a:spcBef>
                          <a:spcPts val="0"/>
                        </a:spcBef>
                        <a:spcAft>
                          <a:spcPts val="0"/>
                        </a:spcAft>
                        <a:buNone/>
                      </a:pPr>
                      <a:r>
                        <a:rPr lang="en-IN" sz="1000"/>
                        <a:t>Dev</a:t>
                      </a:r>
                      <a:endParaRPr sz="1000"/>
                    </a:p>
                  </a:txBody>
                  <a:tcPr marL="68569" marR="68569" marT="68569" marB="68569"/>
                </a:tc>
                <a:tc>
                  <a:txBody>
                    <a:bodyPr/>
                    <a:lstStyle/>
                    <a:p>
                      <a:pPr marL="0" lvl="0" indent="0" algn="r" rtl="0">
                        <a:spcBef>
                          <a:spcPts val="0"/>
                        </a:spcBef>
                        <a:spcAft>
                          <a:spcPts val="0"/>
                        </a:spcAft>
                        <a:buNone/>
                      </a:pPr>
                      <a:r>
                        <a:rPr lang="en-IN" sz="1000"/>
                        <a:t>11,889</a:t>
                      </a:r>
                      <a:endParaRPr sz="1000"/>
                    </a:p>
                  </a:txBody>
                  <a:tcPr marL="68569" marR="68569" marT="68569" marB="68569"/>
                </a:tc>
                <a:tc>
                  <a:txBody>
                    <a:bodyPr/>
                    <a:lstStyle/>
                    <a:p>
                      <a:pPr marL="0" lvl="0" indent="0" algn="r" rtl="0">
                        <a:spcBef>
                          <a:spcPts val="0"/>
                        </a:spcBef>
                        <a:spcAft>
                          <a:spcPts val="0"/>
                        </a:spcAft>
                        <a:buNone/>
                      </a:pPr>
                      <a:r>
                        <a:rPr lang="en-IN" sz="1000">
                          <a:solidFill>
                            <a:schemeClr val="dk1"/>
                          </a:solidFill>
                        </a:rPr>
                        <a:t>11,889</a:t>
                      </a:r>
                      <a:endParaRPr sz="1000"/>
                    </a:p>
                  </a:txBody>
                  <a:tcPr marL="68569" marR="68569" marT="68569" marB="68569"/>
                </a:tc>
                <a:extLst>
                  <a:ext uri="{0D108BD9-81ED-4DB2-BD59-A6C34878D82A}">
                    <a16:rowId xmlns:a16="http://schemas.microsoft.com/office/drawing/2014/main" val="10002"/>
                  </a:ext>
                </a:extLst>
              </a:tr>
              <a:tr h="291443">
                <a:tc vMerge="1">
                  <a:txBody>
                    <a:bodyPr/>
                    <a:lstStyle/>
                    <a:p>
                      <a:endParaRPr lang="en-US"/>
                    </a:p>
                  </a:txBody>
                  <a:tcPr/>
                </a:tc>
                <a:tc>
                  <a:txBody>
                    <a:bodyPr/>
                    <a:lstStyle/>
                    <a:p>
                      <a:pPr marL="0" lvl="0" indent="0" algn="l" rtl="0">
                        <a:spcBef>
                          <a:spcPts val="0"/>
                        </a:spcBef>
                        <a:spcAft>
                          <a:spcPts val="0"/>
                        </a:spcAft>
                        <a:buNone/>
                      </a:pPr>
                      <a:r>
                        <a:rPr lang="en-IN" sz="1000"/>
                        <a:t>Test</a:t>
                      </a:r>
                      <a:endParaRPr sz="1000"/>
                    </a:p>
                  </a:txBody>
                  <a:tcPr marL="68569" marR="68569" marT="68569" marB="68569"/>
                </a:tc>
                <a:tc>
                  <a:txBody>
                    <a:bodyPr/>
                    <a:lstStyle/>
                    <a:p>
                      <a:pPr marL="0" lvl="0" indent="0" algn="r" rtl="0">
                        <a:spcBef>
                          <a:spcPts val="0"/>
                        </a:spcBef>
                        <a:spcAft>
                          <a:spcPts val="0"/>
                        </a:spcAft>
                        <a:buNone/>
                      </a:pPr>
                      <a:r>
                        <a:rPr lang="en-IN" sz="1000">
                          <a:solidFill>
                            <a:schemeClr val="dk1"/>
                          </a:solidFill>
                        </a:rPr>
                        <a:t>11,889</a:t>
                      </a:r>
                      <a:endParaRPr sz="1000"/>
                    </a:p>
                  </a:txBody>
                  <a:tcPr marL="68569" marR="68569" marT="68569" marB="68569"/>
                </a:tc>
                <a:tc>
                  <a:txBody>
                    <a:bodyPr/>
                    <a:lstStyle/>
                    <a:p>
                      <a:pPr marL="0" lvl="0" indent="0" algn="r" rtl="0">
                        <a:spcBef>
                          <a:spcPts val="0"/>
                        </a:spcBef>
                        <a:spcAft>
                          <a:spcPts val="0"/>
                        </a:spcAft>
                        <a:buNone/>
                      </a:pPr>
                      <a:r>
                        <a:rPr lang="en-IN" sz="1000">
                          <a:solidFill>
                            <a:schemeClr val="dk1"/>
                          </a:solidFill>
                        </a:rPr>
                        <a:t>11,889</a:t>
                      </a:r>
                      <a:endParaRPr sz="1000"/>
                    </a:p>
                  </a:txBody>
                  <a:tcPr marL="68569" marR="68569" marT="68569" marB="68569"/>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128794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68"/>
          <p:cNvSpPr txBox="1">
            <a:spLocks noGrp="1"/>
          </p:cNvSpPr>
          <p:nvPr>
            <p:ph type="title"/>
          </p:nvPr>
        </p:nvSpPr>
        <p:spPr>
          <a:xfrm>
            <a:off x="1485900" y="797421"/>
            <a:ext cx="6172200" cy="6430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buSzPts val="1400"/>
            </a:pPr>
            <a:r>
              <a:rPr lang="en-IN" sz="2400" b="1"/>
              <a:t>Results</a:t>
            </a:r>
            <a:endParaRPr sz="2400" b="1"/>
          </a:p>
        </p:txBody>
      </p:sp>
      <p:graphicFrame>
        <p:nvGraphicFramePr>
          <p:cNvPr id="517" name="Google Shape;517;p68"/>
          <p:cNvGraphicFramePr/>
          <p:nvPr/>
        </p:nvGraphicFramePr>
        <p:xfrm>
          <a:off x="2500125" y="1440460"/>
          <a:ext cx="4143752" cy="2765950"/>
        </p:xfrm>
        <a:graphic>
          <a:graphicData uri="http://schemas.openxmlformats.org/drawingml/2006/table">
            <a:tbl>
              <a:tblPr>
                <a:noFill/>
              </a:tblPr>
              <a:tblGrid>
                <a:gridCol w="1035938">
                  <a:extLst>
                    <a:ext uri="{9D8B030D-6E8A-4147-A177-3AD203B41FA5}">
                      <a16:colId xmlns:a16="http://schemas.microsoft.com/office/drawing/2014/main" val="20000"/>
                    </a:ext>
                  </a:extLst>
                </a:gridCol>
                <a:gridCol w="1035938">
                  <a:extLst>
                    <a:ext uri="{9D8B030D-6E8A-4147-A177-3AD203B41FA5}">
                      <a16:colId xmlns:a16="http://schemas.microsoft.com/office/drawing/2014/main" val="20001"/>
                    </a:ext>
                  </a:extLst>
                </a:gridCol>
                <a:gridCol w="1035938">
                  <a:extLst>
                    <a:ext uri="{9D8B030D-6E8A-4147-A177-3AD203B41FA5}">
                      <a16:colId xmlns:a16="http://schemas.microsoft.com/office/drawing/2014/main" val="20002"/>
                    </a:ext>
                  </a:extLst>
                </a:gridCol>
                <a:gridCol w="1035938">
                  <a:extLst>
                    <a:ext uri="{9D8B030D-6E8A-4147-A177-3AD203B41FA5}">
                      <a16:colId xmlns:a16="http://schemas.microsoft.com/office/drawing/2014/main" val="20003"/>
                    </a:ext>
                  </a:extLst>
                </a:gridCol>
              </a:tblGrid>
              <a:tr h="285750">
                <a:tc>
                  <a:txBody>
                    <a:bodyPr/>
                    <a:lstStyle/>
                    <a:p>
                      <a:pPr marL="0" lvl="0" indent="0" algn="l" rtl="0">
                        <a:spcBef>
                          <a:spcPts val="0"/>
                        </a:spcBef>
                        <a:spcAft>
                          <a:spcPts val="0"/>
                        </a:spcAft>
                        <a:buNone/>
                      </a:pPr>
                      <a:endParaRPr sz="900"/>
                    </a:p>
                  </a:txBody>
                  <a:tcPr marL="68569" marR="68569" marT="68569" marB="68569"/>
                </a:tc>
                <a:tc>
                  <a:txBody>
                    <a:bodyPr/>
                    <a:lstStyle/>
                    <a:p>
                      <a:pPr marL="0" lvl="0" indent="0" algn="l" rtl="0">
                        <a:spcBef>
                          <a:spcPts val="0"/>
                        </a:spcBef>
                        <a:spcAft>
                          <a:spcPts val="0"/>
                        </a:spcAft>
                        <a:buNone/>
                      </a:pPr>
                      <a:r>
                        <a:rPr lang="en-IN" sz="900"/>
                        <a:t>Model</a:t>
                      </a:r>
                      <a:endParaRPr sz="900"/>
                    </a:p>
                  </a:txBody>
                  <a:tcPr marL="68569" marR="68569" marT="68569" marB="68569"/>
                </a:tc>
                <a:tc>
                  <a:txBody>
                    <a:bodyPr/>
                    <a:lstStyle/>
                    <a:p>
                      <a:pPr marL="0" lvl="0" indent="0" algn="l" rtl="0">
                        <a:spcBef>
                          <a:spcPts val="0"/>
                        </a:spcBef>
                        <a:spcAft>
                          <a:spcPts val="0"/>
                        </a:spcAft>
                        <a:buNone/>
                      </a:pPr>
                      <a:r>
                        <a:rPr lang="en-IN" sz="900"/>
                        <a:t>Validation</a:t>
                      </a:r>
                      <a:endParaRPr sz="900"/>
                    </a:p>
                  </a:txBody>
                  <a:tcPr marL="68569" marR="68569" marT="68569" marB="68569">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IN" sz="900"/>
                        <a:t>Test</a:t>
                      </a:r>
                      <a:endParaRPr sz="900"/>
                    </a:p>
                  </a:txBody>
                  <a:tcPr marL="68569" marR="68569" marT="68569" marB="68569">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48618">
                <a:tc rowSpan="2">
                  <a:txBody>
                    <a:bodyPr/>
                    <a:lstStyle/>
                    <a:p>
                      <a:pPr marL="0" lvl="0" indent="0" algn="ctr" rtl="0">
                        <a:spcBef>
                          <a:spcPts val="0"/>
                        </a:spcBef>
                        <a:spcAft>
                          <a:spcPts val="0"/>
                        </a:spcAft>
                        <a:buNone/>
                      </a:pPr>
                      <a:r>
                        <a:rPr lang="en-IN" sz="900"/>
                        <a:t>Supervised </a:t>
                      </a:r>
                      <a:endParaRPr sz="900"/>
                    </a:p>
                  </a:txBody>
                  <a:tcPr marL="68569" marR="68569" marT="68569" marB="68569" anchor="ctr">
                    <a:solidFill>
                      <a:srgbClr val="EFEFEF"/>
                    </a:solidFill>
                  </a:tcPr>
                </a:tc>
                <a:tc>
                  <a:txBody>
                    <a:bodyPr/>
                    <a:lstStyle/>
                    <a:p>
                      <a:pPr marL="0" lvl="0" indent="0" algn="l" rtl="0">
                        <a:spcBef>
                          <a:spcPts val="0"/>
                        </a:spcBef>
                        <a:spcAft>
                          <a:spcPts val="0"/>
                        </a:spcAft>
                        <a:buNone/>
                      </a:pPr>
                      <a:r>
                        <a:rPr lang="en-IN" sz="900"/>
                        <a:t>Sequence to Sequence (Bi-LSTM)</a:t>
                      </a:r>
                      <a:endParaRPr sz="900"/>
                    </a:p>
                  </a:txBody>
                  <a:tcPr marL="68569" marR="68569" marT="68569" marB="68569">
                    <a:lnR w="9525" cap="flat" cmpd="sng">
                      <a:solidFill>
                        <a:srgbClr val="9E9E9E"/>
                      </a:solidFill>
                      <a:prstDash val="solid"/>
                      <a:round/>
                      <a:headEnd type="none" w="sm" len="sm"/>
                      <a:tailEnd type="none" w="sm" len="sm"/>
                    </a:lnR>
                    <a:solidFill>
                      <a:srgbClr val="EFEFEF"/>
                    </a:solidFill>
                  </a:tcPr>
                </a:tc>
                <a:tc>
                  <a:txBody>
                    <a:bodyPr/>
                    <a:lstStyle/>
                    <a:p>
                      <a:pPr marL="0" lvl="0" indent="0" algn="r" rtl="0">
                        <a:spcBef>
                          <a:spcPts val="0"/>
                        </a:spcBef>
                        <a:spcAft>
                          <a:spcPts val="0"/>
                        </a:spcAft>
                        <a:buClr>
                          <a:srgbClr val="000000"/>
                        </a:buClr>
                        <a:buSzPts val="1100"/>
                        <a:buFont typeface="Arial"/>
                        <a:buNone/>
                      </a:pPr>
                      <a:r>
                        <a:rPr lang="en-IN" sz="900" b="1">
                          <a:solidFill>
                            <a:srgbClr val="38761D"/>
                          </a:solidFill>
                        </a:rPr>
                        <a:t>87.23</a:t>
                      </a:r>
                      <a:endParaRPr sz="900" b="1">
                        <a:solidFill>
                          <a:srgbClr val="38761D"/>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Clr>
                          <a:srgbClr val="000000"/>
                        </a:buClr>
                        <a:buSzPts val="1100"/>
                        <a:buFont typeface="Arial"/>
                        <a:buNone/>
                      </a:pPr>
                      <a:r>
                        <a:rPr lang="en-IN" sz="900" b="1">
                          <a:solidFill>
                            <a:srgbClr val="38761D"/>
                          </a:solidFill>
                        </a:rPr>
                        <a:t>88.08</a:t>
                      </a:r>
                      <a:endParaRPr sz="900" b="1">
                        <a:solidFill>
                          <a:srgbClr val="38761D"/>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38100"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285750">
                <a:tc vMerge="1">
                  <a:txBody>
                    <a:bodyPr/>
                    <a:lstStyle/>
                    <a:p>
                      <a:endParaRPr lang="en-US"/>
                    </a:p>
                  </a:txBody>
                  <a:tcPr/>
                </a:tc>
                <a:tc>
                  <a:txBody>
                    <a:bodyPr/>
                    <a:lstStyle/>
                    <a:p>
                      <a:pPr marL="0" lvl="0" indent="0" algn="l" rtl="0">
                        <a:spcBef>
                          <a:spcPts val="0"/>
                        </a:spcBef>
                        <a:spcAft>
                          <a:spcPts val="0"/>
                        </a:spcAft>
                        <a:buNone/>
                      </a:pPr>
                      <a:r>
                        <a:rPr lang="en-IN" sz="900"/>
                        <a:t>BART </a:t>
                      </a:r>
                      <a:endParaRPr sz="900"/>
                    </a:p>
                  </a:txBody>
                  <a:tcPr marL="68569" marR="68569" marT="68569" marB="68569">
                    <a:lnR w="9525" cap="flat" cmpd="sng">
                      <a:solidFill>
                        <a:srgbClr val="9E9E9E"/>
                      </a:solidFill>
                      <a:prstDash val="solid"/>
                      <a:round/>
                      <a:headEnd type="none" w="sm" len="sm"/>
                      <a:tailEnd type="none" w="sm" len="sm"/>
                    </a:lnR>
                    <a:solidFill>
                      <a:srgbClr val="EFEFEF"/>
                    </a:solidFill>
                  </a:tcPr>
                </a:tc>
                <a:tc>
                  <a:txBody>
                    <a:bodyPr/>
                    <a:lstStyle/>
                    <a:p>
                      <a:pPr marL="0" lvl="0" indent="0" algn="r" rtl="0">
                        <a:spcBef>
                          <a:spcPts val="0"/>
                        </a:spcBef>
                        <a:spcAft>
                          <a:spcPts val="0"/>
                        </a:spcAft>
                        <a:buNone/>
                      </a:pPr>
                      <a:r>
                        <a:rPr lang="en-IN" sz="900" b="1">
                          <a:solidFill>
                            <a:srgbClr val="38761D"/>
                          </a:solidFill>
                        </a:rPr>
                        <a:t>89.27</a:t>
                      </a:r>
                      <a:endParaRPr sz="900" b="1">
                        <a:solidFill>
                          <a:srgbClr val="38761D"/>
                        </a:solidFill>
                      </a:endParaRPr>
                    </a:p>
                  </a:txBody>
                  <a:tcPr marL="68569" marR="68569" marT="68569" marB="68569">
                    <a:lnL w="9525" cap="flat" cmpd="sng">
                      <a:solidFill>
                        <a:srgbClr val="9E9E9E"/>
                      </a:solidFill>
                      <a:prstDash val="solid"/>
                      <a:round/>
                      <a:headEnd type="none" w="sm" len="sm"/>
                      <a:tailEnd type="none" w="sm" len="sm"/>
                    </a:lnL>
                    <a:lnR w="38100" cap="flat" cmpd="sng">
                      <a:solidFill>
                        <a:srgbClr val="666666"/>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IN" sz="900" b="1">
                          <a:solidFill>
                            <a:srgbClr val="38761D"/>
                          </a:solidFill>
                        </a:rPr>
                        <a:t>90.08</a:t>
                      </a:r>
                      <a:endParaRPr sz="900" b="1">
                        <a:solidFill>
                          <a:srgbClr val="38761D"/>
                        </a:solidFill>
                      </a:endParaRPr>
                    </a:p>
                  </a:txBody>
                  <a:tcPr marL="68569" marR="68569" marT="68569" marB="68569">
                    <a:lnL w="38100" cap="flat" cmpd="sng">
                      <a:solidFill>
                        <a:srgbClr val="666666"/>
                      </a:solidFill>
                      <a:prstDash val="solid"/>
                      <a:round/>
                      <a:headEnd type="none" w="sm" len="sm"/>
                      <a:tailEnd type="none" w="sm" len="sm"/>
                    </a:lnL>
                    <a:lnR w="38100" cap="flat" cmpd="sng">
                      <a:solidFill>
                        <a:srgbClr val="666666"/>
                      </a:solidFill>
                      <a:prstDash val="solid"/>
                      <a:round/>
                      <a:headEnd type="none" w="sm" len="sm"/>
                      <a:tailEnd type="none" w="sm" len="sm"/>
                    </a:lnR>
                    <a:lnT w="38100" cap="flat" cmpd="sng">
                      <a:solidFill>
                        <a:srgbClr val="666666"/>
                      </a:solidFill>
                      <a:prstDash val="solid"/>
                      <a:round/>
                      <a:headEnd type="none" w="sm" len="sm"/>
                      <a:tailEnd type="none" w="sm" len="sm"/>
                    </a:lnT>
                    <a:lnB w="38100"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411458">
                <a:tc rowSpan="3">
                  <a:txBody>
                    <a:bodyPr/>
                    <a:lstStyle/>
                    <a:p>
                      <a:pPr marL="0" lvl="0" indent="0" algn="ctr" rtl="0">
                        <a:spcBef>
                          <a:spcPts val="0"/>
                        </a:spcBef>
                        <a:spcAft>
                          <a:spcPts val="0"/>
                        </a:spcAft>
                        <a:buNone/>
                      </a:pPr>
                      <a:r>
                        <a:rPr lang="en-IN" sz="900"/>
                        <a:t>Unsupervised </a:t>
                      </a:r>
                      <a:endParaRPr sz="900"/>
                    </a:p>
                  </a:txBody>
                  <a:tcPr marL="68569" marR="68569" marT="68569" marB="68569" anchor="ctr">
                    <a:solidFill>
                      <a:srgbClr val="EFEFEF"/>
                    </a:solidFill>
                  </a:tcPr>
                </a:tc>
                <a:tc>
                  <a:txBody>
                    <a:bodyPr/>
                    <a:lstStyle/>
                    <a:p>
                      <a:pPr marL="0" lvl="0" indent="0" algn="l" rtl="0">
                        <a:spcBef>
                          <a:spcPts val="0"/>
                        </a:spcBef>
                        <a:spcAft>
                          <a:spcPts val="0"/>
                        </a:spcAft>
                        <a:buNone/>
                      </a:pPr>
                      <a:r>
                        <a:rPr lang="en-IN" sz="900"/>
                        <a:t>Noise Induction</a:t>
                      </a:r>
                      <a:br>
                        <a:rPr lang="en-IN" sz="900"/>
                      </a:br>
                      <a:r>
                        <a:rPr lang="en-IN" sz="900"/>
                        <a:t>(Transformer)</a:t>
                      </a:r>
                      <a:endParaRPr sz="900"/>
                    </a:p>
                  </a:txBody>
                  <a:tcPr marL="68569" marR="68569" marT="68569" marB="68569">
                    <a:lnR w="9525" cap="flat" cmpd="sng">
                      <a:solidFill>
                        <a:srgbClr val="9E9E9E"/>
                      </a:solidFill>
                      <a:prstDash val="solid"/>
                      <a:round/>
                      <a:headEnd type="none" w="sm" len="sm"/>
                      <a:tailEnd type="none" w="sm" len="sm"/>
                    </a:lnR>
                    <a:solidFill>
                      <a:srgbClr val="EFEFEF"/>
                    </a:solidFill>
                  </a:tcPr>
                </a:tc>
                <a:tc>
                  <a:txBody>
                    <a:bodyPr/>
                    <a:lstStyle/>
                    <a:p>
                      <a:pPr marL="0" lvl="0" indent="0" algn="r" rtl="0">
                        <a:spcBef>
                          <a:spcPts val="0"/>
                        </a:spcBef>
                        <a:spcAft>
                          <a:spcPts val="0"/>
                        </a:spcAft>
                        <a:buNone/>
                      </a:pPr>
                      <a:r>
                        <a:rPr lang="en-IN" sz="900" b="1">
                          <a:solidFill>
                            <a:srgbClr val="FF0000"/>
                          </a:solidFill>
                        </a:rPr>
                        <a:t>65.17</a:t>
                      </a:r>
                      <a:endParaRPr sz="900" b="1">
                        <a:solidFill>
                          <a:srgbClr val="FF0000"/>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IN" sz="900" b="1">
                          <a:solidFill>
                            <a:srgbClr val="FF0000"/>
                          </a:solidFill>
                        </a:rPr>
                        <a:t>53.78</a:t>
                      </a:r>
                      <a:endParaRPr sz="900" b="1">
                        <a:solidFill>
                          <a:srgbClr val="FF0000"/>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38100" cap="flat" cmpd="sng">
                      <a:solidFill>
                        <a:srgbClr val="666666"/>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11458">
                <a:tc vMerge="1">
                  <a:txBody>
                    <a:bodyPr/>
                    <a:lstStyle/>
                    <a:p>
                      <a:endParaRPr lang="en-US"/>
                    </a:p>
                  </a:txBody>
                  <a:tcPr/>
                </a:tc>
                <a:tc>
                  <a:txBody>
                    <a:bodyPr/>
                    <a:lstStyle/>
                    <a:p>
                      <a:pPr marL="0" lvl="0" indent="0" algn="l" rtl="0">
                        <a:spcBef>
                          <a:spcPts val="0"/>
                        </a:spcBef>
                        <a:spcAft>
                          <a:spcPts val="0"/>
                        </a:spcAft>
                        <a:buNone/>
                      </a:pPr>
                      <a:r>
                        <a:rPr lang="en-IN" sz="900"/>
                        <a:t>Style Transfer (Bi-LSTM)</a:t>
                      </a:r>
                      <a:endParaRPr sz="900"/>
                    </a:p>
                  </a:txBody>
                  <a:tcPr marL="68569" marR="68569" marT="68569" marB="68569">
                    <a:lnR w="9525" cap="flat" cmpd="sng">
                      <a:solidFill>
                        <a:srgbClr val="9E9E9E"/>
                      </a:solidFill>
                      <a:prstDash val="solid"/>
                      <a:round/>
                      <a:headEnd type="none" w="sm" len="sm"/>
                      <a:tailEnd type="none" w="sm" len="sm"/>
                    </a:lnR>
                    <a:solidFill>
                      <a:srgbClr val="EFEFEF"/>
                    </a:solidFill>
                  </a:tcPr>
                </a:tc>
                <a:tc>
                  <a:txBody>
                    <a:bodyPr/>
                    <a:lstStyle/>
                    <a:p>
                      <a:pPr marL="0" lvl="0" indent="0" algn="r" rtl="0">
                        <a:spcBef>
                          <a:spcPts val="0"/>
                        </a:spcBef>
                        <a:spcAft>
                          <a:spcPts val="0"/>
                        </a:spcAft>
                        <a:buNone/>
                      </a:pPr>
                      <a:r>
                        <a:rPr lang="en-IN" sz="900" b="1">
                          <a:solidFill>
                            <a:srgbClr val="FF0000"/>
                          </a:solidFill>
                        </a:rPr>
                        <a:t>61.26</a:t>
                      </a:r>
                      <a:endParaRPr sz="900" b="1">
                        <a:solidFill>
                          <a:srgbClr val="FF0000"/>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spcBef>
                          <a:spcPts val="0"/>
                        </a:spcBef>
                        <a:spcAft>
                          <a:spcPts val="0"/>
                        </a:spcAft>
                        <a:buNone/>
                      </a:pPr>
                      <a:r>
                        <a:rPr lang="en-IN" sz="900" b="1">
                          <a:solidFill>
                            <a:srgbClr val="FF0000"/>
                          </a:solidFill>
                        </a:rPr>
                        <a:t>62.77</a:t>
                      </a:r>
                      <a:endParaRPr sz="900" b="1">
                        <a:solidFill>
                          <a:srgbClr val="FF0000"/>
                        </a:solidFill>
                      </a:endParaRPr>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11458">
                <a:tc vMerge="1">
                  <a:txBody>
                    <a:bodyPr/>
                    <a:lstStyle/>
                    <a:p>
                      <a:endParaRPr lang="en-US"/>
                    </a:p>
                  </a:txBody>
                  <a:tcPr/>
                </a:tc>
                <a:tc>
                  <a:txBody>
                    <a:bodyPr/>
                    <a:lstStyle/>
                    <a:p>
                      <a:pPr marL="0" lvl="0" indent="0" algn="l" rtl="0">
                        <a:spcBef>
                          <a:spcPts val="0"/>
                        </a:spcBef>
                        <a:spcAft>
                          <a:spcPts val="0"/>
                        </a:spcAft>
                        <a:buNone/>
                      </a:pPr>
                      <a:r>
                        <a:rPr lang="en-IN" sz="900">
                          <a:solidFill>
                            <a:srgbClr val="000000"/>
                          </a:solidFill>
                        </a:rPr>
                        <a:t>Style Transfer (Transformer)</a:t>
                      </a:r>
                      <a:endParaRPr sz="900"/>
                    </a:p>
                  </a:txBody>
                  <a:tcPr marL="68569" marR="68569" marT="68569" marB="68569">
                    <a:solidFill>
                      <a:srgbClr val="EFEFEF"/>
                    </a:solidFill>
                  </a:tcPr>
                </a:tc>
                <a:tc>
                  <a:txBody>
                    <a:bodyPr/>
                    <a:lstStyle/>
                    <a:p>
                      <a:pPr marL="0" lvl="0" indent="0" algn="r" rtl="0">
                        <a:spcBef>
                          <a:spcPts val="0"/>
                        </a:spcBef>
                        <a:spcAft>
                          <a:spcPts val="0"/>
                        </a:spcAft>
                        <a:buNone/>
                      </a:pPr>
                      <a:r>
                        <a:rPr lang="en-IN" sz="900" b="1">
                          <a:solidFill>
                            <a:srgbClr val="000000"/>
                          </a:solidFill>
                        </a:rPr>
                        <a:t>78.72</a:t>
                      </a:r>
                      <a:endParaRPr sz="900" b="1"/>
                    </a:p>
                  </a:txBody>
                  <a:tcPr marL="68569" marR="68569" marT="68569" marB="68569">
                    <a:lnT w="9525" cap="flat" cmpd="sng">
                      <a:solidFill>
                        <a:srgbClr val="9E9E9E"/>
                      </a:solidFill>
                      <a:prstDash val="solid"/>
                      <a:round/>
                      <a:headEnd type="none" w="sm" len="sm"/>
                      <a:tailEnd type="none" w="sm" len="sm"/>
                    </a:lnT>
                  </a:tcPr>
                </a:tc>
                <a:tc>
                  <a:txBody>
                    <a:bodyPr/>
                    <a:lstStyle/>
                    <a:p>
                      <a:pPr marL="0" lvl="0" indent="0" algn="r" rtl="0">
                        <a:spcBef>
                          <a:spcPts val="0"/>
                        </a:spcBef>
                        <a:spcAft>
                          <a:spcPts val="0"/>
                        </a:spcAft>
                        <a:buNone/>
                      </a:pPr>
                      <a:r>
                        <a:rPr lang="en-IN" sz="900" b="1">
                          <a:solidFill>
                            <a:srgbClr val="000000"/>
                          </a:solidFill>
                        </a:rPr>
                        <a:t>79.39</a:t>
                      </a:r>
                      <a:endParaRPr sz="900" b="1"/>
                    </a:p>
                  </a:txBody>
                  <a:tcPr marL="68569" marR="68569" marT="68569" marB="68569">
                    <a:lnT w="9525" cap="flat" cmpd="sng">
                      <a:solidFill>
                        <a:srgbClr val="9E9E9E"/>
                      </a:solidFill>
                      <a:prstDash val="solid"/>
                      <a:round/>
                      <a:headEnd type="none" w="sm" len="sm"/>
                      <a:tailEnd type="none" w="sm" len="sm"/>
                    </a:lnT>
                    <a:lnB w="38100" cap="flat" cmpd="sng">
                      <a:solidFill>
                        <a:srgbClr val="434343"/>
                      </a:solidFill>
                      <a:prstDash val="solid"/>
                      <a:round/>
                      <a:headEnd type="none" w="sm" len="sm"/>
                      <a:tailEnd type="none" w="sm" len="sm"/>
                    </a:lnB>
                  </a:tcPr>
                </a:tc>
                <a:extLst>
                  <a:ext uri="{0D108BD9-81ED-4DB2-BD59-A6C34878D82A}">
                    <a16:rowId xmlns:a16="http://schemas.microsoft.com/office/drawing/2014/main" val="10005"/>
                  </a:ext>
                </a:extLst>
              </a:tr>
              <a:tr h="411458">
                <a:tc>
                  <a:txBody>
                    <a:bodyPr/>
                    <a:lstStyle/>
                    <a:p>
                      <a:pPr marL="0" lvl="0" indent="0" algn="ctr" rtl="0">
                        <a:spcBef>
                          <a:spcPts val="0"/>
                        </a:spcBef>
                        <a:spcAft>
                          <a:spcPts val="0"/>
                        </a:spcAft>
                        <a:buNone/>
                      </a:pPr>
                      <a:r>
                        <a:rPr lang="en-IN" sz="900"/>
                        <a:t>Semi-Supervised</a:t>
                      </a:r>
                      <a:endParaRPr sz="900"/>
                    </a:p>
                  </a:txBody>
                  <a:tcPr marL="68569" marR="68569" marT="68569" marB="68569" anchor="ctr">
                    <a:solidFill>
                      <a:srgbClr val="EFEFEF"/>
                    </a:solidFill>
                  </a:tcPr>
                </a:tc>
                <a:tc>
                  <a:txBody>
                    <a:bodyPr/>
                    <a:lstStyle/>
                    <a:p>
                      <a:pPr marL="0" lvl="0" indent="0" algn="l" rtl="0">
                        <a:spcBef>
                          <a:spcPts val="0"/>
                        </a:spcBef>
                        <a:spcAft>
                          <a:spcPts val="0"/>
                        </a:spcAft>
                        <a:buNone/>
                      </a:pPr>
                      <a:r>
                        <a:rPr lang="en-IN" sz="900">
                          <a:solidFill>
                            <a:srgbClr val="000000"/>
                          </a:solidFill>
                        </a:rPr>
                        <a:t>Style Transfer (Transformer)</a:t>
                      </a:r>
                      <a:endParaRPr sz="900">
                        <a:solidFill>
                          <a:srgbClr val="000000"/>
                        </a:solidFill>
                      </a:endParaRPr>
                    </a:p>
                  </a:txBody>
                  <a:tcPr marL="68569" marR="68569" marT="68569" marB="68569">
                    <a:solidFill>
                      <a:srgbClr val="EFEFEF"/>
                    </a:solidFill>
                  </a:tcPr>
                </a:tc>
                <a:tc>
                  <a:txBody>
                    <a:bodyPr/>
                    <a:lstStyle/>
                    <a:p>
                      <a:pPr marL="0" lvl="0" indent="0" algn="r" rtl="0">
                        <a:spcBef>
                          <a:spcPts val="0"/>
                        </a:spcBef>
                        <a:spcAft>
                          <a:spcPts val="0"/>
                        </a:spcAft>
                        <a:buNone/>
                      </a:pPr>
                      <a:r>
                        <a:rPr lang="en-IN" sz="900" b="1">
                          <a:solidFill>
                            <a:srgbClr val="000000"/>
                          </a:solidFill>
                        </a:rPr>
                        <a:t>84.1</a:t>
                      </a:r>
                      <a:endParaRPr sz="900" b="1"/>
                    </a:p>
                  </a:txBody>
                  <a:tcPr marL="68569" marR="68569" marT="68569" marB="68569">
                    <a:lnR w="38100" cap="flat" cmpd="sng">
                      <a:solidFill>
                        <a:srgbClr val="434343"/>
                      </a:solidFill>
                      <a:prstDash val="solid"/>
                      <a:round/>
                      <a:headEnd type="none" w="sm" len="sm"/>
                      <a:tailEnd type="none" w="sm" len="sm"/>
                    </a:lnR>
                  </a:tcPr>
                </a:tc>
                <a:tc>
                  <a:txBody>
                    <a:bodyPr/>
                    <a:lstStyle/>
                    <a:p>
                      <a:pPr marL="0" lvl="0" indent="0" algn="r" rtl="0">
                        <a:spcBef>
                          <a:spcPts val="0"/>
                        </a:spcBef>
                        <a:spcAft>
                          <a:spcPts val="0"/>
                        </a:spcAft>
                        <a:buNone/>
                      </a:pPr>
                      <a:r>
                        <a:rPr lang="en-IN" sz="900" b="1">
                          <a:solidFill>
                            <a:srgbClr val="000000"/>
                          </a:solidFill>
                        </a:rPr>
                        <a:t>85.28</a:t>
                      </a:r>
                      <a:endParaRPr sz="900" b="1"/>
                    </a:p>
                  </a:txBody>
                  <a:tcPr marL="68569" marR="68569" marT="68569" marB="68569">
                    <a:lnL w="38100" cap="flat" cmpd="sng">
                      <a:solidFill>
                        <a:srgbClr val="434343"/>
                      </a:solidFill>
                      <a:prstDash val="solid"/>
                      <a:round/>
                      <a:headEnd type="none" w="sm" len="sm"/>
                      <a:tailEnd type="none" w="sm" len="sm"/>
                    </a:lnL>
                    <a:lnR w="38100" cap="flat" cmpd="sng">
                      <a:solidFill>
                        <a:srgbClr val="434343"/>
                      </a:solidFill>
                      <a:prstDash val="solid"/>
                      <a:round/>
                      <a:headEnd type="none" w="sm" len="sm"/>
                      <a:tailEnd type="none" w="sm" len="sm"/>
                    </a:lnR>
                    <a:lnT w="38100" cap="flat" cmpd="sng">
                      <a:solidFill>
                        <a:srgbClr val="434343"/>
                      </a:solidFill>
                      <a:prstDash val="solid"/>
                      <a:round/>
                      <a:headEnd type="none" w="sm" len="sm"/>
                      <a:tailEnd type="none" w="sm" len="sm"/>
                    </a:lnT>
                    <a:lnB w="38100" cap="flat" cmpd="sng">
                      <a:solidFill>
                        <a:srgbClr val="434343"/>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18" name="Google Shape;518;p68"/>
          <p:cNvSpPr txBox="1"/>
          <p:nvPr/>
        </p:nvSpPr>
        <p:spPr>
          <a:xfrm>
            <a:off x="1143000" y="3927919"/>
            <a:ext cx="3564225" cy="57262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15000"/>
              </a:lnSpc>
              <a:spcBef>
                <a:spcPts val="0"/>
              </a:spcBef>
              <a:spcAft>
                <a:spcPts val="1200"/>
              </a:spcAft>
              <a:buClrTx/>
              <a:buSzTx/>
              <a:buFont typeface="Arial"/>
              <a:buNone/>
              <a:tabLst/>
              <a:defRPr/>
            </a:pPr>
            <a: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t>Semi-Supervised:</a:t>
            </a:r>
            <a:b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br>
            <a:b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br>
            <a: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t>Amount of parallel data = 554 sentences (1% of train set)</a:t>
            </a:r>
            <a:endParaRPr kumimoji="0" sz="825" b="0" i="0" u="none" strike="noStrike" kern="1200" cap="none" spc="0" normalizeH="0" baseline="0" noProof="0">
              <a:ln>
                <a:noFill/>
              </a:ln>
              <a:solidFill>
                <a:srgbClr val="434343"/>
              </a:solidFill>
              <a:effectLst/>
              <a:uLnTx/>
              <a:uFillTx/>
              <a:latin typeface="Consolas"/>
              <a:ea typeface="Consolas"/>
              <a:cs typeface="Consolas"/>
              <a:sym typeface="Consolas"/>
            </a:endParaRPr>
          </a:p>
        </p:txBody>
      </p:sp>
    </p:spTree>
    <p:extLst>
      <p:ext uri="{BB962C8B-B14F-4D97-AF65-F5344CB8AC3E}">
        <p14:creationId xmlns:p14="http://schemas.microsoft.com/office/powerpoint/2010/main" val="14964697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9"/>
          <p:cNvSpPr txBox="1">
            <a:spLocks noGrp="1"/>
          </p:cNvSpPr>
          <p:nvPr>
            <p:ph type="title"/>
          </p:nvPr>
        </p:nvSpPr>
        <p:spPr>
          <a:xfrm>
            <a:off x="1260675" y="285750"/>
            <a:ext cx="6172200" cy="643050"/>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spcBef>
                <a:spcPts val="0"/>
              </a:spcBef>
              <a:spcAft>
                <a:spcPts val="0"/>
              </a:spcAft>
              <a:buSzPts val="1400"/>
            </a:pPr>
            <a:r>
              <a:rPr lang="en-IN" sz="2400" b="1" dirty="0"/>
              <a:t>Example Output</a:t>
            </a:r>
            <a:endParaRPr sz="2400" b="1" dirty="0"/>
          </a:p>
        </p:txBody>
      </p:sp>
      <p:graphicFrame>
        <p:nvGraphicFramePr>
          <p:cNvPr id="526" name="Google Shape;526;p69"/>
          <p:cNvGraphicFramePr/>
          <p:nvPr/>
        </p:nvGraphicFramePr>
        <p:xfrm>
          <a:off x="1336285" y="1440469"/>
          <a:ext cx="6471416" cy="2986952"/>
        </p:xfrm>
        <a:graphic>
          <a:graphicData uri="http://schemas.openxmlformats.org/drawingml/2006/table">
            <a:tbl>
              <a:tblPr>
                <a:noFill/>
              </a:tblPr>
              <a:tblGrid>
                <a:gridCol w="708488">
                  <a:extLst>
                    <a:ext uri="{9D8B030D-6E8A-4147-A177-3AD203B41FA5}">
                      <a16:colId xmlns:a16="http://schemas.microsoft.com/office/drawing/2014/main" val="20000"/>
                    </a:ext>
                  </a:extLst>
                </a:gridCol>
                <a:gridCol w="708488">
                  <a:extLst>
                    <a:ext uri="{9D8B030D-6E8A-4147-A177-3AD203B41FA5}">
                      <a16:colId xmlns:a16="http://schemas.microsoft.com/office/drawing/2014/main" val="20001"/>
                    </a:ext>
                  </a:extLst>
                </a:gridCol>
                <a:gridCol w="708488">
                  <a:extLst>
                    <a:ext uri="{9D8B030D-6E8A-4147-A177-3AD203B41FA5}">
                      <a16:colId xmlns:a16="http://schemas.microsoft.com/office/drawing/2014/main" val="20002"/>
                    </a:ext>
                  </a:extLst>
                </a:gridCol>
                <a:gridCol w="708488">
                  <a:extLst>
                    <a:ext uri="{9D8B030D-6E8A-4147-A177-3AD203B41FA5}">
                      <a16:colId xmlns:a16="http://schemas.microsoft.com/office/drawing/2014/main" val="20003"/>
                    </a:ext>
                  </a:extLst>
                </a:gridCol>
                <a:gridCol w="960075">
                  <a:extLst>
                    <a:ext uri="{9D8B030D-6E8A-4147-A177-3AD203B41FA5}">
                      <a16:colId xmlns:a16="http://schemas.microsoft.com/office/drawing/2014/main" val="20004"/>
                    </a:ext>
                  </a:extLst>
                </a:gridCol>
                <a:gridCol w="928613">
                  <a:extLst>
                    <a:ext uri="{9D8B030D-6E8A-4147-A177-3AD203B41FA5}">
                      <a16:colId xmlns:a16="http://schemas.microsoft.com/office/drawing/2014/main" val="20005"/>
                    </a:ext>
                  </a:extLst>
                </a:gridCol>
                <a:gridCol w="760913">
                  <a:extLst>
                    <a:ext uri="{9D8B030D-6E8A-4147-A177-3AD203B41FA5}">
                      <a16:colId xmlns:a16="http://schemas.microsoft.com/office/drawing/2014/main" val="20006"/>
                    </a:ext>
                  </a:extLst>
                </a:gridCol>
                <a:gridCol w="987863">
                  <a:extLst>
                    <a:ext uri="{9D8B030D-6E8A-4147-A177-3AD203B41FA5}">
                      <a16:colId xmlns:a16="http://schemas.microsoft.com/office/drawing/2014/main" val="20007"/>
                    </a:ext>
                  </a:extLst>
                </a:gridCol>
              </a:tblGrid>
              <a:tr h="491468">
                <a:tc>
                  <a:txBody>
                    <a:bodyPr/>
                    <a:lstStyle/>
                    <a:p>
                      <a:pPr marL="0" lvl="0" indent="0" algn="ctr" rtl="0">
                        <a:spcBef>
                          <a:spcPts val="0"/>
                        </a:spcBef>
                        <a:spcAft>
                          <a:spcPts val="0"/>
                        </a:spcAft>
                        <a:buNone/>
                      </a:pPr>
                      <a:r>
                        <a:rPr lang="en-IN" sz="800" b="1"/>
                        <a:t>Type</a:t>
                      </a:r>
                      <a:endParaRPr sz="800" b="1"/>
                    </a:p>
                  </a:txBody>
                  <a:tcPr marL="68569" marR="68569" marT="68569" marB="68569">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IN" sz="800" b="1"/>
                        <a:t>Disfluent</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IN" sz="800" b="1"/>
                        <a:t>BART</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Seq-to-Seq</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US(Bi-LSTM)</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US(</a:t>
                      </a:r>
                      <a:endParaRPr sz="800" b="1"/>
                    </a:p>
                    <a:p>
                      <a:pPr marL="0" lvl="0" indent="0" algn="ctr" rtl="0">
                        <a:spcBef>
                          <a:spcPts val="0"/>
                        </a:spcBef>
                        <a:spcAft>
                          <a:spcPts val="0"/>
                        </a:spcAft>
                        <a:buNone/>
                      </a:pPr>
                      <a:r>
                        <a:rPr lang="en-IN" sz="800" b="1"/>
                        <a:t>Transformer)</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SS</a:t>
                      </a:r>
                      <a:endParaRPr sz="800" b="1"/>
                    </a:p>
                    <a:p>
                      <a:pPr marL="0" lvl="0" indent="0" algn="ctr" rtl="0">
                        <a:spcBef>
                          <a:spcPts val="0"/>
                        </a:spcBef>
                        <a:spcAft>
                          <a:spcPts val="0"/>
                        </a:spcAft>
                        <a:buNone/>
                      </a:pPr>
                      <a:r>
                        <a:rPr lang="en-IN" sz="800" b="1"/>
                        <a:t>(Transformer)</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IN" sz="800" b="1"/>
                        <a:t>Fluent</a:t>
                      </a:r>
                      <a:endParaRPr sz="800" b="1"/>
                    </a:p>
                  </a:txBody>
                  <a:tcPr marL="68569" marR="68569" marT="68569" marB="68569">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94338">
                <a:tc>
                  <a:txBody>
                    <a:bodyPr/>
                    <a:lstStyle/>
                    <a:p>
                      <a:pPr marL="0" lvl="0" indent="0" algn="l" rtl="0">
                        <a:spcBef>
                          <a:spcPts val="0"/>
                        </a:spcBef>
                        <a:spcAft>
                          <a:spcPts val="0"/>
                        </a:spcAft>
                        <a:buNone/>
                      </a:pPr>
                      <a:r>
                        <a:rPr lang="en-IN" sz="800"/>
                        <a:t>discourse, filler</a:t>
                      </a:r>
                      <a:endParaRPr sz="800"/>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so uh </a:t>
                      </a:r>
                      <a:r>
                        <a:rPr lang="en-IN" sz="800"/>
                        <a:t>been</a:t>
                      </a:r>
                      <a:endParaRPr sz="800"/>
                    </a:p>
                    <a:p>
                      <a:pPr marL="0" lvl="0" indent="0" algn="l" rtl="0">
                        <a:spcBef>
                          <a:spcPts val="0"/>
                        </a:spcBef>
                        <a:spcAft>
                          <a:spcPts val="0"/>
                        </a:spcAft>
                        <a:buClr>
                          <a:schemeClr val="dk1"/>
                        </a:buClr>
                        <a:buSzPts val="1100"/>
                        <a:buFont typeface="Arial"/>
                        <a:buNone/>
                      </a:pPr>
                      <a:r>
                        <a:rPr lang="en-IN" sz="800"/>
                        <a:t>a different</a:t>
                      </a:r>
                      <a:endParaRPr sz="800"/>
                    </a:p>
                    <a:p>
                      <a:pPr marL="0" lvl="0" indent="0" algn="l" rtl="0">
                        <a:spcBef>
                          <a:spcPts val="0"/>
                        </a:spcBef>
                        <a:spcAft>
                          <a:spcPts val="0"/>
                        </a:spcAft>
                        <a:buNone/>
                      </a:pPr>
                      <a:r>
                        <a:rPr lang="en-IN" sz="800"/>
                        <a:t>turn</a:t>
                      </a:r>
                      <a:endParaRPr sz="800"/>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dirty="0"/>
                        <a:t>been a</a:t>
                      </a:r>
                      <a:endParaRPr sz="800" dirty="0"/>
                    </a:p>
                    <a:p>
                      <a:pPr marL="0" lvl="0" indent="0" algn="l" rtl="0">
                        <a:spcBef>
                          <a:spcPts val="0"/>
                        </a:spcBef>
                        <a:spcAft>
                          <a:spcPts val="0"/>
                        </a:spcAft>
                        <a:buClr>
                          <a:schemeClr val="dk1"/>
                        </a:buClr>
                        <a:buSzPts val="1100"/>
                        <a:buFont typeface="Arial"/>
                        <a:buNone/>
                      </a:pPr>
                      <a:r>
                        <a:rPr lang="en-IN" sz="800" dirty="0"/>
                        <a:t>different</a:t>
                      </a:r>
                      <a:endParaRPr sz="800" dirty="0"/>
                    </a:p>
                    <a:p>
                      <a:pPr marL="0" lvl="0" indent="0" algn="l" rtl="0">
                        <a:spcBef>
                          <a:spcPts val="0"/>
                        </a:spcBef>
                        <a:spcAft>
                          <a:spcPts val="0"/>
                        </a:spcAft>
                        <a:buNone/>
                      </a:pPr>
                      <a:r>
                        <a:rPr lang="en-IN" sz="800" dirty="0"/>
                        <a:t>turn</a:t>
                      </a:r>
                      <a:endParaRPr sz="800" dirty="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Clr>
                          <a:schemeClr val="dk1"/>
                        </a:buClr>
                        <a:buSzPts val="1100"/>
                        <a:buFont typeface="Arial"/>
                        <a:buNone/>
                      </a:pPr>
                      <a:r>
                        <a:rPr lang="en-IN" sz="800"/>
                        <a:t>turn</a:t>
                      </a:r>
                      <a:endParaRPr sz="800"/>
                    </a:p>
                    <a:p>
                      <a:pPr marL="0" lvl="0" indent="0" algn="l" rtl="0">
                        <a:spcBef>
                          <a:spcPts val="0"/>
                        </a:spcBef>
                        <a:spcAft>
                          <a:spcPts val="0"/>
                        </a:spcAft>
                        <a:buNone/>
                      </a:pPr>
                      <a:endParaRPr sz="80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Clr>
                          <a:schemeClr val="dk1"/>
                        </a:buClr>
                        <a:buSzPts val="1100"/>
                        <a:buFont typeface="Arial"/>
                        <a:buNone/>
                      </a:pPr>
                      <a:r>
                        <a:rPr lang="en-IN" sz="800"/>
                        <a:t>turn</a:t>
                      </a:r>
                      <a:endParaRPr sz="800"/>
                    </a:p>
                    <a:p>
                      <a:pPr marL="0" lvl="0" indent="0" algn="l" rtl="0">
                        <a:spcBef>
                          <a:spcPts val="0"/>
                        </a:spcBef>
                        <a:spcAft>
                          <a:spcPts val="0"/>
                        </a:spcAft>
                        <a:buNone/>
                      </a:pPr>
                      <a:endParaRPr sz="80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Clr>
                          <a:schemeClr val="dk1"/>
                        </a:buClr>
                        <a:buSzPts val="1100"/>
                        <a:buFont typeface="Arial"/>
                        <a:buNone/>
                      </a:pPr>
                      <a:r>
                        <a:rPr lang="en-IN" sz="800"/>
                        <a:t>turn</a:t>
                      </a:r>
                      <a:endParaRPr sz="800"/>
                    </a:p>
                    <a:p>
                      <a:pPr marL="0" lvl="0" indent="0" algn="l" rtl="0">
                        <a:spcBef>
                          <a:spcPts val="0"/>
                        </a:spcBef>
                        <a:spcAft>
                          <a:spcPts val="0"/>
                        </a:spcAft>
                        <a:buNone/>
                      </a:pPr>
                      <a:endParaRPr sz="80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Clr>
                          <a:schemeClr val="dk1"/>
                        </a:buClr>
                        <a:buSzPts val="1100"/>
                        <a:buFont typeface="Arial"/>
                        <a:buNone/>
                      </a:pPr>
                      <a:r>
                        <a:rPr lang="en-IN" sz="800"/>
                        <a:t>turn</a:t>
                      </a:r>
                      <a:endParaRPr sz="800"/>
                    </a:p>
                    <a:p>
                      <a:pPr marL="0" lvl="0" indent="0" algn="l" rtl="0">
                        <a:spcBef>
                          <a:spcPts val="0"/>
                        </a:spcBef>
                        <a:spcAft>
                          <a:spcPts val="0"/>
                        </a:spcAft>
                        <a:buNone/>
                      </a:pPr>
                      <a:endParaRPr sz="800"/>
                    </a:p>
                  </a:txBody>
                  <a:tcPr marL="68569" marR="68569" marT="68569" marB="68569">
                    <a:lnT w="9525" cap="flat" cmpd="sng">
                      <a:solidFill>
                        <a:srgbClr val="9E9E9E"/>
                      </a:solidFill>
                      <a:prstDash val="solid"/>
                      <a:round/>
                      <a:headEnd type="none" w="sm" len="sm"/>
                      <a:tailEnd type="none" w="sm" len="sm"/>
                    </a:lnT>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been a</a:t>
                      </a:r>
                      <a:endParaRPr sz="800"/>
                    </a:p>
                    <a:p>
                      <a:pPr marL="0" lvl="0" indent="0" algn="l" rtl="0">
                        <a:spcBef>
                          <a:spcPts val="0"/>
                        </a:spcBef>
                        <a:spcAft>
                          <a:spcPts val="0"/>
                        </a:spcAft>
                        <a:buClr>
                          <a:schemeClr val="dk1"/>
                        </a:buClr>
                        <a:buSzPts val="1100"/>
                        <a:buFont typeface="Arial"/>
                        <a:buNone/>
                      </a:pPr>
                      <a:r>
                        <a:rPr lang="en-IN" sz="800"/>
                        <a:t>different</a:t>
                      </a:r>
                      <a:endParaRPr sz="800"/>
                    </a:p>
                    <a:p>
                      <a:pPr marL="0" lvl="0" indent="0" algn="l" rtl="0">
                        <a:spcBef>
                          <a:spcPts val="0"/>
                        </a:spcBef>
                        <a:spcAft>
                          <a:spcPts val="0"/>
                        </a:spcAft>
                        <a:buNone/>
                      </a:pPr>
                      <a:r>
                        <a:rPr lang="en-IN" sz="800"/>
                        <a:t>turn</a:t>
                      </a:r>
                      <a:endParaRPr sz="800"/>
                    </a:p>
                  </a:txBody>
                  <a:tcPr marL="68569" marR="68569" marT="68569" marB="68569">
                    <a:lnT w="9525" cap="flat" cmpd="sng">
                      <a:solidFill>
                        <a:srgbClr val="9E9E9E"/>
                      </a:solidFill>
                      <a:prstDash val="solid"/>
                      <a:round/>
                      <a:headEnd type="none" w="sm" len="sm"/>
                      <a:tailEnd type="none" w="sm" len="sm"/>
                    </a:lnT>
                    <a:solidFill>
                      <a:srgbClr val="CFE2F3"/>
                    </a:solidFill>
                  </a:tcPr>
                </a:tc>
                <a:extLst>
                  <a:ext uri="{0D108BD9-81ED-4DB2-BD59-A6C34878D82A}">
                    <a16:rowId xmlns:a16="http://schemas.microsoft.com/office/drawing/2014/main" val="10001"/>
                  </a:ext>
                </a:extLst>
              </a:tr>
              <a:tr h="594338">
                <a:tc>
                  <a:txBody>
                    <a:bodyPr/>
                    <a:lstStyle/>
                    <a:p>
                      <a:pPr marL="0" lvl="0" indent="0" algn="l" rtl="0">
                        <a:spcBef>
                          <a:spcPts val="0"/>
                        </a:spcBef>
                        <a:spcAft>
                          <a:spcPts val="0"/>
                        </a:spcAft>
                        <a:buNone/>
                      </a:pPr>
                      <a:r>
                        <a:rPr lang="en-IN" sz="800"/>
                        <a:t>conjunction, repetition</a:t>
                      </a:r>
                      <a:endParaRPr sz="800"/>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but i i</a:t>
                      </a:r>
                      <a:r>
                        <a:rPr lang="en-IN" sz="800"/>
                        <a:t> i</a:t>
                      </a:r>
                      <a:endParaRPr sz="800"/>
                    </a:p>
                    <a:p>
                      <a:pPr marL="0" lvl="0" indent="0" algn="l" rtl="0">
                        <a:spcBef>
                          <a:spcPts val="0"/>
                        </a:spcBef>
                        <a:spcAft>
                          <a:spcPts val="0"/>
                        </a:spcAft>
                        <a:buClr>
                          <a:schemeClr val="dk1"/>
                        </a:buClr>
                        <a:buSzPts val="1100"/>
                        <a:buFont typeface="Arial"/>
                        <a:buNone/>
                      </a:pPr>
                      <a:r>
                        <a:rPr lang="en-IN" sz="800"/>
                        <a:t>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solidFill>
                          <a:srgbClr val="FF0000"/>
                        </a:solidFill>
                      </a:endParaRPr>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anyway</a:t>
                      </a:r>
                      <a:r>
                        <a:rPr lang="en-IN" sz="800"/>
                        <a:t> i</a:t>
                      </a:r>
                      <a:endParaRPr sz="800"/>
                    </a:p>
                    <a:p>
                      <a:pPr marL="0" lvl="0" indent="0" algn="l" rtl="0">
                        <a:spcBef>
                          <a:spcPts val="0"/>
                        </a:spcBef>
                        <a:spcAft>
                          <a:spcPts val="0"/>
                        </a:spcAft>
                        <a:buClr>
                          <a:schemeClr val="dk1"/>
                        </a:buClr>
                        <a:buSzPts val="1100"/>
                        <a:buFont typeface="Arial"/>
                        <a:buNone/>
                      </a:pPr>
                      <a:r>
                        <a:rPr lang="en-IN" sz="800"/>
                        <a:t>find </a:t>
                      </a:r>
                      <a:r>
                        <a:rPr lang="en-IN" sz="800">
                          <a:solidFill>
                            <a:srgbClr val="FF0000"/>
                          </a:solidFill>
                        </a:rPr>
                        <a:t>it all</a:t>
                      </a:r>
                      <a:endParaRPr sz="800">
                        <a:solidFill>
                          <a:srgbClr val="FF0000"/>
                        </a:solidFill>
                      </a:endParaRPr>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i find this</a:t>
                      </a:r>
                      <a:endParaRPr sz="800"/>
                    </a:p>
                    <a:p>
                      <a:pPr marL="0" lvl="0" indent="0" algn="l" rtl="0">
                        <a:spcBef>
                          <a:spcPts val="0"/>
                        </a:spcBef>
                        <a:spcAft>
                          <a:spcPts val="0"/>
                        </a:spcAft>
                        <a:buClr>
                          <a:schemeClr val="dk1"/>
                        </a:buClr>
                        <a:buSzPts val="1100"/>
                        <a:buFont typeface="Arial"/>
                        <a:buNone/>
                      </a:pPr>
                      <a:r>
                        <a:rPr lang="en-IN" sz="800"/>
                        <a:t>whole</a:t>
                      </a:r>
                      <a:endParaRPr sz="800"/>
                    </a:p>
                    <a:p>
                      <a:pPr marL="0" lvl="0" indent="0" algn="l" rtl="0">
                        <a:spcBef>
                          <a:spcPts val="0"/>
                        </a:spcBef>
                        <a:spcAft>
                          <a:spcPts val="0"/>
                        </a:spcAft>
                        <a:buNone/>
                      </a:pPr>
                      <a:endParaRPr sz="800"/>
                    </a:p>
                  </a:txBody>
                  <a:tcPr marL="68569" marR="68569" marT="68569" marB="68569">
                    <a:solidFill>
                      <a:srgbClr val="CFE2F3"/>
                    </a:solidFill>
                  </a:tcPr>
                </a:tc>
                <a:extLst>
                  <a:ext uri="{0D108BD9-81ED-4DB2-BD59-A6C34878D82A}">
                    <a16:rowId xmlns:a16="http://schemas.microsoft.com/office/drawing/2014/main" val="10002"/>
                  </a:ext>
                </a:extLst>
              </a:tr>
              <a:tr h="1165838">
                <a:tc>
                  <a:txBody>
                    <a:bodyPr/>
                    <a:lstStyle/>
                    <a:p>
                      <a:pPr marL="0" lvl="0" indent="0" algn="l" rtl="0">
                        <a:spcBef>
                          <a:spcPts val="0"/>
                        </a:spcBef>
                        <a:spcAft>
                          <a:spcPts val="0"/>
                        </a:spcAft>
                        <a:buNone/>
                      </a:pPr>
                      <a:r>
                        <a:rPr lang="en-IN" sz="800"/>
                        <a:t>restart</a:t>
                      </a:r>
                      <a:endParaRPr sz="800"/>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it’s you’re</a:t>
                      </a:r>
                      <a:endParaRPr sz="800">
                        <a:solidFill>
                          <a:srgbClr val="FF0000"/>
                        </a:solidFill>
                      </a:endParaRPr>
                    </a:p>
                    <a:p>
                      <a:pPr marL="0" lvl="0" indent="0" algn="l" rtl="0">
                        <a:spcBef>
                          <a:spcPts val="0"/>
                        </a:spcBef>
                        <a:spcAft>
                          <a:spcPts val="0"/>
                        </a:spcAft>
                        <a:buClr>
                          <a:schemeClr val="dk1"/>
                        </a:buClr>
                        <a:buSzPts val="1100"/>
                        <a:buFont typeface="Arial"/>
                        <a:buNone/>
                      </a:pPr>
                      <a:r>
                        <a:rPr lang="en-IN" sz="800">
                          <a:solidFill>
                            <a:srgbClr val="FF0000"/>
                          </a:solidFill>
                        </a:rPr>
                        <a:t>you’re</a:t>
                      </a:r>
                      <a:endParaRPr sz="800">
                        <a:solidFill>
                          <a:srgbClr val="FF0000"/>
                        </a:solidFill>
                      </a:endParaRPr>
                    </a:p>
                    <a:p>
                      <a:pPr marL="0" lvl="0" indent="0" algn="l" rtl="0">
                        <a:spcBef>
                          <a:spcPts val="0"/>
                        </a:spcBef>
                        <a:spcAft>
                          <a:spcPts val="0"/>
                        </a:spcAft>
                        <a:buClr>
                          <a:schemeClr val="dk1"/>
                        </a:buClr>
                        <a:buSzPts val="1100"/>
                        <a:buFont typeface="Arial"/>
                        <a:buNone/>
                      </a:pPr>
                      <a:r>
                        <a:rPr lang="en-IN" sz="800"/>
                        <a:t>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 picture</a:t>
                      </a:r>
                      <a:endParaRPr sz="800"/>
                    </a:p>
                    <a:p>
                      <a:pPr marL="0" lvl="0" indent="0" algn="l" rtl="0">
                        <a:spcBef>
                          <a:spcPts val="0"/>
                        </a:spcBef>
                        <a:spcAft>
                          <a:spcPts val="0"/>
                        </a:spcAft>
                        <a:buClr>
                          <a:schemeClr val="dk1"/>
                        </a:buClr>
                        <a:buSzPts val="1100"/>
                        <a:buFont typeface="Arial"/>
                        <a:buNone/>
                      </a:pPr>
                      <a:r>
                        <a:rPr lang="en-IN" sz="800"/>
                        <a:t>in your</a:t>
                      </a:r>
                      <a:endParaRPr sz="800"/>
                    </a:p>
                    <a:p>
                      <a:pPr marL="0" lvl="0" indent="0" algn="l" rtl="0">
                        <a:spcBef>
                          <a:spcPts val="0"/>
                        </a:spcBef>
                        <a:spcAft>
                          <a:spcPts val="0"/>
                        </a:spcAft>
                        <a:buClr>
                          <a:schemeClr val="dk1"/>
                        </a:buClr>
                        <a:buSzPts val="1100"/>
                        <a:buFont typeface="Arial"/>
                        <a:buNone/>
                      </a:pPr>
                      <a:r>
                        <a:rPr lang="en-IN" sz="800"/>
                        <a:t>mind</a:t>
                      </a:r>
                      <a:endParaRPr sz="800"/>
                    </a:p>
                    <a:p>
                      <a:pPr marL="0" lvl="0" indent="0" algn="l" rtl="0">
                        <a:spcBef>
                          <a:spcPts val="0"/>
                        </a:spcBef>
                        <a:spcAft>
                          <a:spcPts val="0"/>
                        </a:spcAft>
                        <a:buNone/>
                      </a:pPr>
                      <a:endParaRPr sz="800">
                        <a:solidFill>
                          <a:srgbClr val="FF0000"/>
                        </a:solidFill>
                      </a:endParaRPr>
                    </a:p>
                  </a:txBody>
                  <a:tcPr marL="68569" marR="68569" marT="68569" marB="68569">
                    <a:solidFill>
                      <a:srgbClr val="F4CCCC"/>
                    </a:solidFill>
                  </a:tcPr>
                </a:tc>
                <a:tc>
                  <a:txBody>
                    <a:bodyPr/>
                    <a:lstStyle/>
                    <a:p>
                      <a:pPr marL="0" lvl="0" indent="0" algn="l" rtl="0">
                        <a:spcBef>
                          <a:spcPts val="0"/>
                        </a:spcBef>
                        <a:spcAft>
                          <a:spcPts val="0"/>
                        </a:spcAft>
                        <a:buClr>
                          <a:schemeClr val="dk1"/>
                        </a:buClr>
                        <a:buSzPts val="1100"/>
                        <a:buFont typeface="Arial"/>
                        <a:buNone/>
                      </a:pPr>
                      <a:r>
                        <a:rPr lang="en-IN" sz="800"/>
                        <a:t>you’re</a:t>
                      </a:r>
                      <a:endParaRPr sz="800"/>
                    </a:p>
                    <a:p>
                      <a:pPr marL="0" lvl="0" indent="0" algn="l" rtl="0">
                        <a:spcBef>
                          <a:spcPts val="0"/>
                        </a:spcBef>
                        <a:spcAft>
                          <a:spcPts val="0"/>
                        </a:spcAft>
                        <a:buClr>
                          <a:schemeClr val="dk1"/>
                        </a:buClr>
                        <a:buSzPts val="1100"/>
                        <a:buFont typeface="Arial"/>
                        <a:buNone/>
                      </a:pPr>
                      <a:r>
                        <a:rPr lang="en-IN" sz="800"/>
                        <a:t>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 picture</a:t>
                      </a:r>
                      <a:endParaRPr sz="800"/>
                    </a:p>
                    <a:p>
                      <a:pPr marL="0" lvl="0" indent="0" algn="l" rtl="0">
                        <a:spcBef>
                          <a:spcPts val="0"/>
                        </a:spcBef>
                        <a:spcAft>
                          <a:spcPts val="0"/>
                        </a:spcAft>
                        <a:buClr>
                          <a:schemeClr val="dk1"/>
                        </a:buClr>
                        <a:buSzPts val="1100"/>
                        <a:buFont typeface="Arial"/>
                        <a:buNone/>
                      </a:pPr>
                      <a:r>
                        <a:rPr lang="en-IN" sz="800"/>
                        <a:t>in your</a:t>
                      </a:r>
                      <a:endParaRPr sz="800"/>
                    </a:p>
                    <a:p>
                      <a:pPr marL="0" lvl="0" indent="0" algn="l" rtl="0">
                        <a:spcBef>
                          <a:spcPts val="0"/>
                        </a:spcBef>
                        <a:spcAft>
                          <a:spcPts val="0"/>
                        </a:spcAft>
                        <a:buClr>
                          <a:schemeClr val="dk1"/>
                        </a:buClr>
                        <a:buSzPts val="1100"/>
                        <a:buFont typeface="Arial"/>
                        <a:buNone/>
                      </a:pPr>
                      <a:r>
                        <a:rPr lang="en-IN" sz="800"/>
                        <a:t>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t>you’re</a:t>
                      </a:r>
                      <a:endParaRPr sz="800"/>
                    </a:p>
                    <a:p>
                      <a:pPr marL="0" lvl="0" indent="0" algn="l" rtl="0">
                        <a:spcBef>
                          <a:spcPts val="0"/>
                        </a:spcBef>
                        <a:spcAft>
                          <a:spcPts val="0"/>
                        </a:spcAft>
                        <a:buClr>
                          <a:schemeClr val="dk1"/>
                        </a:buClr>
                        <a:buSzPts val="1100"/>
                        <a:buFont typeface="Arial"/>
                        <a:buNone/>
                      </a:pPr>
                      <a:r>
                        <a:rPr lang="en-IN" sz="800"/>
                        <a:t>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 picture</a:t>
                      </a:r>
                      <a:endParaRPr sz="800"/>
                    </a:p>
                    <a:p>
                      <a:pPr marL="0" lvl="0" indent="0" algn="l" rtl="0">
                        <a:spcBef>
                          <a:spcPts val="0"/>
                        </a:spcBef>
                        <a:spcAft>
                          <a:spcPts val="0"/>
                        </a:spcAft>
                        <a:buClr>
                          <a:schemeClr val="dk1"/>
                        </a:buClr>
                        <a:buSzPts val="1100"/>
                        <a:buFont typeface="Arial"/>
                        <a:buNone/>
                      </a:pPr>
                      <a:r>
                        <a:rPr lang="en-IN" sz="800"/>
                        <a:t>in your</a:t>
                      </a:r>
                      <a:endParaRPr sz="800"/>
                    </a:p>
                    <a:p>
                      <a:pPr marL="0" lvl="0" indent="0" algn="l" rtl="0">
                        <a:spcBef>
                          <a:spcPts val="0"/>
                        </a:spcBef>
                        <a:spcAft>
                          <a:spcPts val="0"/>
                        </a:spcAft>
                        <a:buClr>
                          <a:schemeClr val="dk1"/>
                        </a:buClr>
                        <a:buSzPts val="1100"/>
                        <a:buFont typeface="Arial"/>
                        <a:buNone/>
                      </a:pPr>
                      <a:r>
                        <a:rPr lang="en-IN" sz="800"/>
                        <a:t>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it’s</a:t>
                      </a:r>
                      <a:r>
                        <a:rPr lang="en-IN" sz="800"/>
                        <a:t> you’re</a:t>
                      </a:r>
                      <a:endParaRPr sz="800"/>
                    </a:p>
                    <a:p>
                      <a:pPr marL="0" lvl="0" indent="0" algn="l" rtl="0">
                        <a:spcBef>
                          <a:spcPts val="0"/>
                        </a:spcBef>
                        <a:spcAft>
                          <a:spcPts val="0"/>
                        </a:spcAft>
                        <a:buClr>
                          <a:schemeClr val="dk1"/>
                        </a:buClr>
                        <a:buSzPts val="1100"/>
                        <a:buFont typeface="Arial"/>
                        <a:buNone/>
                      </a:pPr>
                      <a:r>
                        <a:rPr lang="en-IN" sz="800"/>
                        <a:t>taking</a:t>
                      </a:r>
                      <a:endParaRPr sz="800"/>
                    </a:p>
                    <a:p>
                      <a:pPr marL="0" lvl="0" indent="0" algn="l" rtl="0">
                        <a:spcBef>
                          <a:spcPts val="0"/>
                        </a:spcBef>
                        <a:spcAft>
                          <a:spcPts val="0"/>
                        </a:spcAft>
                        <a:buClr>
                          <a:schemeClr val="dk1"/>
                        </a:buClr>
                        <a:buSzPts val="1100"/>
                        <a:buFont typeface="Arial"/>
                        <a:buNone/>
                      </a:pPr>
                      <a:r>
                        <a:rPr lang="en-IN" sz="800">
                          <a:solidFill>
                            <a:srgbClr val="FF0000"/>
                          </a:solidFill>
                        </a:rPr>
                        <a:t>chicken</a:t>
                      </a:r>
                      <a:endParaRPr sz="800">
                        <a:solidFill>
                          <a:srgbClr val="FF0000"/>
                        </a:solidFill>
                      </a:endParaRPr>
                    </a:p>
                    <a:p>
                      <a:pPr marL="0" lvl="0" indent="0" algn="l" rtl="0">
                        <a:spcBef>
                          <a:spcPts val="0"/>
                        </a:spcBef>
                        <a:spcAft>
                          <a:spcPts val="0"/>
                        </a:spcAft>
                        <a:buClr>
                          <a:schemeClr val="dk1"/>
                        </a:buClr>
                        <a:buSzPts val="1100"/>
                        <a:buFont typeface="Arial"/>
                        <a:buNone/>
                      </a:pPr>
                      <a:r>
                        <a:rPr lang="en-IN" sz="800"/>
                        <a:t>and</a:t>
                      </a:r>
                      <a:endParaRPr sz="800"/>
                    </a:p>
                    <a:p>
                      <a:pPr marL="0" lvl="0" indent="0" algn="l" rtl="0">
                        <a:spcBef>
                          <a:spcPts val="0"/>
                        </a:spcBef>
                        <a:spcAft>
                          <a:spcPts val="0"/>
                        </a:spcAft>
                        <a:buClr>
                          <a:schemeClr val="dk1"/>
                        </a:buClr>
                        <a:buSzPts val="1100"/>
                        <a:buFont typeface="Arial"/>
                        <a:buNone/>
                      </a:pPr>
                      <a:r>
                        <a:rPr lang="en-IN" sz="800">
                          <a:solidFill>
                            <a:srgbClr val="FF0000"/>
                          </a:solidFill>
                        </a:rPr>
                        <a:t>tobacco</a:t>
                      </a:r>
                      <a:endParaRPr sz="800">
                        <a:solidFill>
                          <a:srgbClr val="FF0000"/>
                        </a:solidFill>
                      </a:endParaRPr>
                    </a:p>
                    <a:p>
                      <a:pPr marL="0" lvl="0" indent="0" algn="l" rtl="0">
                        <a:spcBef>
                          <a:spcPts val="0"/>
                        </a:spcBef>
                        <a:spcAft>
                          <a:spcPts val="0"/>
                        </a:spcAft>
                        <a:buClr>
                          <a:schemeClr val="dk1"/>
                        </a:buClr>
                        <a:buSzPts val="1100"/>
                        <a:buFont typeface="Arial"/>
                        <a:buNone/>
                      </a:pPr>
                      <a:r>
                        <a:rPr lang="en-IN" sz="800"/>
                        <a:t>words in a</a:t>
                      </a:r>
                      <a:endParaRPr sz="800"/>
                    </a:p>
                    <a:p>
                      <a:pPr marL="0" lvl="0" indent="0" algn="l" rtl="0">
                        <a:spcBef>
                          <a:spcPts val="0"/>
                        </a:spcBef>
                        <a:spcAft>
                          <a:spcPts val="0"/>
                        </a:spcAft>
                        <a:buClr>
                          <a:schemeClr val="dk1"/>
                        </a:buClr>
                        <a:buSzPts val="1100"/>
                        <a:buFont typeface="Arial"/>
                        <a:buNone/>
                      </a:pPr>
                      <a:r>
                        <a:rPr lang="en-IN" sz="800"/>
                        <a:t>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it’s</a:t>
                      </a:r>
                      <a:r>
                        <a:rPr lang="en-IN" sz="800"/>
                        <a:t> 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and a</a:t>
                      </a:r>
                      <a:endParaRPr sz="800"/>
                    </a:p>
                    <a:p>
                      <a:pPr marL="0" lvl="0" indent="0" algn="l" rtl="0">
                        <a:spcBef>
                          <a:spcPts val="0"/>
                        </a:spcBef>
                        <a:spcAft>
                          <a:spcPts val="0"/>
                        </a:spcAft>
                        <a:buClr>
                          <a:schemeClr val="dk1"/>
                        </a:buClr>
                        <a:buSzPts val="1100"/>
                        <a:buFont typeface="Arial"/>
                        <a:buNone/>
                      </a:pPr>
                      <a:r>
                        <a:rPr lang="en-IN" sz="800"/>
                        <a:t>picture in</a:t>
                      </a:r>
                      <a:endParaRPr sz="800"/>
                    </a:p>
                    <a:p>
                      <a:pPr marL="0" lvl="0" indent="0" algn="l" rtl="0">
                        <a:spcBef>
                          <a:spcPts val="0"/>
                        </a:spcBef>
                        <a:spcAft>
                          <a:spcPts val="0"/>
                        </a:spcAft>
                        <a:buClr>
                          <a:schemeClr val="dk1"/>
                        </a:buClr>
                        <a:buSzPts val="1100"/>
                        <a:buFont typeface="Arial"/>
                        <a:buNone/>
                      </a:pPr>
                      <a:r>
                        <a:rPr lang="en-IN" sz="800"/>
                        <a:t>your 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a:solidFill>
                            <a:srgbClr val="FF0000"/>
                          </a:solidFill>
                        </a:rPr>
                        <a:t>it’s</a:t>
                      </a:r>
                      <a:r>
                        <a:rPr lang="en-IN" sz="800"/>
                        <a:t> taking</a:t>
                      </a:r>
                      <a:endParaRPr sz="800"/>
                    </a:p>
                    <a:p>
                      <a:pPr marL="0" lvl="0" indent="0" algn="l" rtl="0">
                        <a:spcBef>
                          <a:spcPts val="0"/>
                        </a:spcBef>
                        <a:spcAft>
                          <a:spcPts val="0"/>
                        </a:spcAft>
                        <a:buClr>
                          <a:schemeClr val="dk1"/>
                        </a:buClr>
                        <a:buSzPts val="1100"/>
                        <a:buFont typeface="Arial"/>
                        <a:buNone/>
                      </a:pPr>
                      <a:r>
                        <a:rPr lang="en-IN" sz="800"/>
                        <a:t>words and</a:t>
                      </a:r>
                      <a:endParaRPr sz="800"/>
                    </a:p>
                    <a:p>
                      <a:pPr marL="0" lvl="0" indent="0" algn="l" rtl="0">
                        <a:spcBef>
                          <a:spcPts val="0"/>
                        </a:spcBef>
                        <a:spcAft>
                          <a:spcPts val="0"/>
                        </a:spcAft>
                        <a:buClr>
                          <a:schemeClr val="dk1"/>
                        </a:buClr>
                        <a:buSzPts val="1100"/>
                        <a:buFont typeface="Arial"/>
                        <a:buNone/>
                      </a:pPr>
                      <a:r>
                        <a:rPr lang="en-IN" sz="800"/>
                        <a:t>developing</a:t>
                      </a:r>
                      <a:endParaRPr sz="800"/>
                    </a:p>
                    <a:p>
                      <a:pPr marL="0" lvl="0" indent="0" algn="l" rtl="0">
                        <a:spcBef>
                          <a:spcPts val="0"/>
                        </a:spcBef>
                        <a:spcAft>
                          <a:spcPts val="0"/>
                        </a:spcAft>
                        <a:buClr>
                          <a:schemeClr val="dk1"/>
                        </a:buClr>
                        <a:buSzPts val="1100"/>
                        <a:buFont typeface="Arial"/>
                        <a:buNone/>
                      </a:pPr>
                      <a:r>
                        <a:rPr lang="en-IN" sz="800"/>
                        <a:t>and a</a:t>
                      </a:r>
                      <a:endParaRPr sz="800"/>
                    </a:p>
                    <a:p>
                      <a:pPr marL="0" lvl="0" indent="0" algn="l" rtl="0">
                        <a:spcBef>
                          <a:spcPts val="0"/>
                        </a:spcBef>
                        <a:spcAft>
                          <a:spcPts val="0"/>
                        </a:spcAft>
                        <a:buClr>
                          <a:schemeClr val="dk1"/>
                        </a:buClr>
                        <a:buSzPts val="1100"/>
                        <a:buFont typeface="Arial"/>
                        <a:buNone/>
                      </a:pPr>
                      <a:r>
                        <a:rPr lang="en-IN" sz="800"/>
                        <a:t>picture in</a:t>
                      </a:r>
                      <a:endParaRPr sz="800"/>
                    </a:p>
                    <a:p>
                      <a:pPr marL="0" lvl="0" indent="0" algn="l" rtl="0">
                        <a:spcBef>
                          <a:spcPts val="0"/>
                        </a:spcBef>
                        <a:spcAft>
                          <a:spcPts val="0"/>
                        </a:spcAft>
                        <a:buClr>
                          <a:schemeClr val="dk1"/>
                        </a:buClr>
                        <a:buSzPts val="1100"/>
                        <a:buFont typeface="Arial"/>
                        <a:buNone/>
                      </a:pPr>
                      <a:r>
                        <a:rPr lang="en-IN" sz="800"/>
                        <a:t>your mind</a:t>
                      </a:r>
                      <a:endParaRPr sz="800"/>
                    </a:p>
                    <a:p>
                      <a:pPr marL="0" lvl="0" indent="0" algn="l" rtl="0">
                        <a:spcBef>
                          <a:spcPts val="0"/>
                        </a:spcBef>
                        <a:spcAft>
                          <a:spcPts val="0"/>
                        </a:spcAft>
                        <a:buNone/>
                      </a:pPr>
                      <a:endParaRPr sz="800"/>
                    </a:p>
                  </a:txBody>
                  <a:tcPr marL="68569" marR="68569" marT="68569" marB="68569">
                    <a:solidFill>
                      <a:srgbClr val="D9EAD3"/>
                    </a:solidFill>
                  </a:tcPr>
                </a:tc>
                <a:tc>
                  <a:txBody>
                    <a:bodyPr/>
                    <a:lstStyle/>
                    <a:p>
                      <a:pPr marL="0" lvl="0" indent="0" algn="l" rtl="0">
                        <a:spcBef>
                          <a:spcPts val="0"/>
                        </a:spcBef>
                        <a:spcAft>
                          <a:spcPts val="0"/>
                        </a:spcAft>
                        <a:buClr>
                          <a:schemeClr val="dk1"/>
                        </a:buClr>
                        <a:buSzPts val="1100"/>
                        <a:buFont typeface="Arial"/>
                        <a:buNone/>
                      </a:pPr>
                      <a:r>
                        <a:rPr lang="en-IN" sz="800" dirty="0"/>
                        <a:t>you’re</a:t>
                      </a:r>
                      <a:endParaRPr sz="800" dirty="0"/>
                    </a:p>
                    <a:p>
                      <a:pPr marL="0" lvl="0" indent="0" algn="l" rtl="0">
                        <a:spcBef>
                          <a:spcPts val="0"/>
                        </a:spcBef>
                        <a:spcAft>
                          <a:spcPts val="0"/>
                        </a:spcAft>
                        <a:buClr>
                          <a:schemeClr val="dk1"/>
                        </a:buClr>
                        <a:buSzPts val="1100"/>
                        <a:buFont typeface="Arial"/>
                        <a:buNone/>
                      </a:pPr>
                      <a:r>
                        <a:rPr lang="en-IN" sz="800" dirty="0"/>
                        <a:t>taking</a:t>
                      </a:r>
                      <a:endParaRPr sz="800" dirty="0"/>
                    </a:p>
                    <a:p>
                      <a:pPr marL="0" lvl="0" indent="0" algn="l" rtl="0">
                        <a:spcBef>
                          <a:spcPts val="0"/>
                        </a:spcBef>
                        <a:spcAft>
                          <a:spcPts val="0"/>
                        </a:spcAft>
                        <a:buClr>
                          <a:schemeClr val="dk1"/>
                        </a:buClr>
                        <a:buSzPts val="1100"/>
                        <a:buFont typeface="Arial"/>
                        <a:buNone/>
                      </a:pPr>
                      <a:r>
                        <a:rPr lang="en-IN" sz="800" dirty="0"/>
                        <a:t>words and</a:t>
                      </a:r>
                      <a:endParaRPr sz="800" dirty="0"/>
                    </a:p>
                    <a:p>
                      <a:pPr marL="0" lvl="0" indent="0" algn="l" rtl="0">
                        <a:spcBef>
                          <a:spcPts val="0"/>
                        </a:spcBef>
                        <a:spcAft>
                          <a:spcPts val="0"/>
                        </a:spcAft>
                        <a:buClr>
                          <a:schemeClr val="dk1"/>
                        </a:buClr>
                        <a:buSzPts val="1100"/>
                        <a:buFont typeface="Arial"/>
                        <a:buNone/>
                      </a:pPr>
                      <a:r>
                        <a:rPr lang="en-IN" sz="800" dirty="0"/>
                        <a:t>developing</a:t>
                      </a:r>
                      <a:endParaRPr sz="800" dirty="0"/>
                    </a:p>
                    <a:p>
                      <a:pPr marL="0" lvl="0" indent="0" algn="l" rtl="0">
                        <a:spcBef>
                          <a:spcPts val="0"/>
                        </a:spcBef>
                        <a:spcAft>
                          <a:spcPts val="0"/>
                        </a:spcAft>
                        <a:buClr>
                          <a:schemeClr val="dk1"/>
                        </a:buClr>
                        <a:buSzPts val="1100"/>
                        <a:buFont typeface="Arial"/>
                        <a:buNone/>
                      </a:pPr>
                      <a:r>
                        <a:rPr lang="en-IN" sz="800" dirty="0"/>
                        <a:t>a picture</a:t>
                      </a:r>
                      <a:endParaRPr sz="800" dirty="0"/>
                    </a:p>
                    <a:p>
                      <a:pPr marL="0" lvl="0" indent="0" algn="l" rtl="0">
                        <a:spcBef>
                          <a:spcPts val="0"/>
                        </a:spcBef>
                        <a:spcAft>
                          <a:spcPts val="0"/>
                        </a:spcAft>
                        <a:buClr>
                          <a:schemeClr val="dk1"/>
                        </a:buClr>
                        <a:buSzPts val="1100"/>
                        <a:buFont typeface="Arial"/>
                        <a:buNone/>
                      </a:pPr>
                      <a:r>
                        <a:rPr lang="en-IN" sz="800" dirty="0"/>
                        <a:t>in your</a:t>
                      </a:r>
                      <a:endParaRPr sz="800" dirty="0"/>
                    </a:p>
                    <a:p>
                      <a:pPr marL="0" lvl="0" indent="0" algn="l" rtl="0">
                        <a:spcBef>
                          <a:spcPts val="0"/>
                        </a:spcBef>
                        <a:spcAft>
                          <a:spcPts val="0"/>
                        </a:spcAft>
                        <a:buClr>
                          <a:schemeClr val="dk1"/>
                        </a:buClr>
                        <a:buSzPts val="1100"/>
                        <a:buFont typeface="Arial"/>
                        <a:buNone/>
                      </a:pPr>
                      <a:r>
                        <a:rPr lang="en-IN" sz="800" dirty="0"/>
                        <a:t>mind</a:t>
                      </a:r>
                      <a:endParaRPr sz="800" dirty="0"/>
                    </a:p>
                    <a:p>
                      <a:pPr marL="0" lvl="0" indent="0" algn="l" rtl="0">
                        <a:spcBef>
                          <a:spcPts val="0"/>
                        </a:spcBef>
                        <a:spcAft>
                          <a:spcPts val="0"/>
                        </a:spcAft>
                        <a:buNone/>
                      </a:pPr>
                      <a:endParaRPr sz="800" dirty="0"/>
                    </a:p>
                  </a:txBody>
                  <a:tcPr marL="68569" marR="68569" marT="68569" marB="68569">
                    <a:solidFill>
                      <a:srgbClr val="CFE2F3"/>
                    </a:solidFill>
                  </a:tcPr>
                </a:tc>
                <a:extLst>
                  <a:ext uri="{0D108BD9-81ED-4DB2-BD59-A6C34878D82A}">
                    <a16:rowId xmlns:a16="http://schemas.microsoft.com/office/drawing/2014/main" val="10003"/>
                  </a:ext>
                </a:extLst>
              </a:tr>
            </a:tbl>
          </a:graphicData>
        </a:graphic>
      </p:graphicFrame>
      <p:sp>
        <p:nvSpPr>
          <p:cNvPr id="527" name="Google Shape;527;p69"/>
          <p:cNvSpPr txBox="1"/>
          <p:nvPr/>
        </p:nvSpPr>
        <p:spPr>
          <a:xfrm>
            <a:off x="1143000" y="3927919"/>
            <a:ext cx="6289875" cy="57262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15000"/>
              </a:lnSpc>
              <a:spcBef>
                <a:spcPts val="0"/>
              </a:spcBef>
              <a:spcAft>
                <a:spcPts val="1200"/>
              </a:spcAft>
              <a:buClrTx/>
              <a:buSzTx/>
              <a:buFont typeface="Arial"/>
              <a:buNone/>
              <a:tabLst/>
              <a:defRPr/>
            </a:pPr>
            <a:b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br>
            <a:b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br>
            <a:r>
              <a:rPr kumimoji="0" lang="en-IN" sz="825" b="0" i="0" u="none" strike="noStrike" kern="1200" cap="none" spc="0" normalizeH="0" baseline="0" noProof="0">
                <a:ln>
                  <a:noFill/>
                </a:ln>
                <a:solidFill>
                  <a:srgbClr val="434343"/>
                </a:solidFill>
                <a:effectLst/>
                <a:uLnTx/>
                <a:uFillTx/>
                <a:latin typeface="Consolas"/>
                <a:ea typeface="Consolas"/>
                <a:cs typeface="Consolas"/>
                <a:sym typeface="Consolas"/>
              </a:rPr>
              <a:t>US: Unsupervised, SS: Semi-supervised</a:t>
            </a:r>
            <a:endParaRPr kumimoji="0" sz="825" b="0" i="0" u="none" strike="noStrike" kern="1200" cap="none" spc="0" normalizeH="0" baseline="0" noProof="0">
              <a:ln>
                <a:noFill/>
              </a:ln>
              <a:solidFill>
                <a:srgbClr val="434343"/>
              </a:solidFill>
              <a:effectLst/>
              <a:uLnTx/>
              <a:uFillTx/>
              <a:latin typeface="Consolas"/>
              <a:ea typeface="Consolas"/>
              <a:cs typeface="Consolas"/>
              <a:sym typeface="Consolas"/>
            </a:endParaRPr>
          </a:p>
        </p:txBody>
      </p:sp>
    </p:spTree>
    <p:extLst>
      <p:ext uri="{BB962C8B-B14F-4D97-AF65-F5344CB8AC3E}">
        <p14:creationId xmlns:p14="http://schemas.microsoft.com/office/powerpoint/2010/main" val="33099227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7"/>
          <p:cNvSpPr txBox="1">
            <a:spLocks noGrp="1"/>
          </p:cNvSpPr>
          <p:nvPr>
            <p:ph type="title"/>
          </p:nvPr>
        </p:nvSpPr>
        <p:spPr>
          <a:xfrm>
            <a:off x="1371600" y="400050"/>
            <a:ext cx="6276150" cy="514575"/>
          </a:xfrm>
          <a:prstGeom prst="rect">
            <a:avLst/>
          </a:prstGeom>
        </p:spPr>
        <p:txBody>
          <a:bodyPr spcFirstLastPara="1" vert="horz" wrap="square" lIns="68569" tIns="68569" rIns="68569" bIns="68569" numCol="1" anchor="b" anchorCtr="0" compatLnSpc="1">
            <a:prstTxWarp prst="textNoShape">
              <a:avLst/>
            </a:prstTxWarp>
            <a:noAutofit/>
          </a:bodyPr>
          <a:lstStyle/>
          <a:p>
            <a:pPr algn="l">
              <a:spcBef>
                <a:spcPts val="0"/>
              </a:spcBef>
              <a:spcAft>
                <a:spcPts val="0"/>
              </a:spcAft>
            </a:pPr>
            <a:r>
              <a:rPr lang="en" dirty="0"/>
              <a:t>Summary</a:t>
            </a:r>
            <a:endParaRPr dirty="0"/>
          </a:p>
        </p:txBody>
      </p:sp>
      <p:sp>
        <p:nvSpPr>
          <p:cNvPr id="401" name="Google Shape;401;p57"/>
          <p:cNvSpPr txBox="1">
            <a:spLocks noGrp="1"/>
          </p:cNvSpPr>
          <p:nvPr>
            <p:ph type="body" idx="1"/>
          </p:nvPr>
        </p:nvSpPr>
        <p:spPr>
          <a:xfrm>
            <a:off x="1433925" y="1028700"/>
            <a:ext cx="6276150" cy="3829050"/>
          </a:xfrm>
          <a:prstGeom prst="rect">
            <a:avLst/>
          </a:prstGeom>
        </p:spPr>
        <p:txBody>
          <a:bodyPr spcFirstLastPara="1" vert="horz" wrap="square" lIns="68569" tIns="68569" rIns="68569" bIns="68569" numCol="1" anchor="t" anchorCtr="0" compatLnSpc="1">
            <a:prstTxWarp prst="textNoShape">
              <a:avLst/>
            </a:prstTxWarp>
            <a:noAutofit/>
          </a:bodyPr>
          <a:lstStyle/>
          <a:p>
            <a:pPr marL="342900">
              <a:spcBef>
                <a:spcPts val="0"/>
              </a:spcBef>
              <a:spcAft>
                <a:spcPts val="0"/>
              </a:spcAft>
              <a:buSzPts val="1800"/>
              <a:buChar char="●"/>
            </a:pPr>
            <a:r>
              <a:rPr lang="en-IN" sz="3300" dirty="0"/>
              <a:t>MT Paradigms</a:t>
            </a:r>
          </a:p>
          <a:p>
            <a:pPr marL="342900">
              <a:spcBef>
                <a:spcPts val="0"/>
              </a:spcBef>
              <a:spcAft>
                <a:spcPts val="0"/>
              </a:spcAft>
              <a:buSzPts val="1800"/>
              <a:buChar char="●"/>
            </a:pPr>
            <a:r>
              <a:rPr lang="en-IN" sz="3300" dirty="0"/>
              <a:t>Data Driven MT: SMT and NMT</a:t>
            </a:r>
          </a:p>
          <a:p>
            <a:pPr marL="342900">
              <a:spcBef>
                <a:spcPts val="0"/>
              </a:spcBef>
              <a:spcAft>
                <a:spcPts val="0"/>
              </a:spcAft>
              <a:buSzPts val="1800"/>
              <a:buChar char="●"/>
            </a:pPr>
            <a:r>
              <a:rPr lang="en-IN" sz="3300" dirty="0"/>
              <a:t>Tricks of Resource Mitigation</a:t>
            </a:r>
          </a:p>
          <a:p>
            <a:pPr marL="342900">
              <a:spcBef>
                <a:spcPts val="0"/>
              </a:spcBef>
              <a:spcAft>
                <a:spcPts val="0"/>
              </a:spcAft>
              <a:buSzPts val="1800"/>
              <a:buChar char="●"/>
            </a:pPr>
            <a:r>
              <a:rPr lang="en-IN" sz="3300" dirty="0"/>
              <a:t>Unsupervised NMT</a:t>
            </a:r>
            <a:endParaRPr lang="en" sz="3300" dirty="0"/>
          </a:p>
          <a:p>
            <a:pPr marL="342900">
              <a:spcBef>
                <a:spcPts val="0"/>
              </a:spcBef>
              <a:spcAft>
                <a:spcPts val="0"/>
              </a:spcAft>
              <a:buSzPts val="1800"/>
              <a:buChar char="●"/>
            </a:pPr>
            <a:r>
              <a:rPr lang="en" sz="3300" dirty="0"/>
              <a:t>Experience of IL-NMT</a:t>
            </a:r>
          </a:p>
        </p:txBody>
      </p:sp>
    </p:spTree>
    <p:extLst>
      <p:ext uri="{BB962C8B-B14F-4D97-AF65-F5344CB8AC3E}">
        <p14:creationId xmlns:p14="http://schemas.microsoft.com/office/powerpoint/2010/main" val="941681083"/>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8"/>
          <p:cNvSpPr txBox="1">
            <a:spLocks noGrp="1"/>
          </p:cNvSpPr>
          <p:nvPr>
            <p:ph type="title"/>
          </p:nvPr>
        </p:nvSpPr>
        <p:spPr>
          <a:xfrm>
            <a:off x="1255575" y="626828"/>
            <a:ext cx="6390450" cy="429525"/>
          </a:xfrm>
          <a:prstGeom prst="rect">
            <a:avLst/>
          </a:prstGeom>
        </p:spPr>
        <p:txBody>
          <a:bodyPr spcFirstLastPara="1" vert="horz" wrap="square" lIns="68569" tIns="68569" rIns="68569" bIns="68569" numCol="1" anchor="b" anchorCtr="0" compatLnSpc="1">
            <a:prstTxWarp prst="textNoShape">
              <a:avLst/>
            </a:prstTxWarp>
            <a:noAutofit/>
          </a:bodyPr>
          <a:lstStyle/>
          <a:p>
            <a:pPr algn="l">
              <a:spcBef>
                <a:spcPts val="0"/>
              </a:spcBef>
              <a:spcAft>
                <a:spcPts val="0"/>
              </a:spcAft>
            </a:pPr>
            <a:r>
              <a:rPr lang="en" dirty="0"/>
              <a:t>Summary on resource mitigation tricks</a:t>
            </a:r>
            <a:endParaRPr dirty="0"/>
          </a:p>
        </p:txBody>
      </p:sp>
      <p:sp>
        <p:nvSpPr>
          <p:cNvPr id="376" name="Google Shape;376;p48"/>
          <p:cNvSpPr txBox="1">
            <a:spLocks noGrp="1"/>
          </p:cNvSpPr>
          <p:nvPr>
            <p:ph type="body" idx="1"/>
          </p:nvPr>
        </p:nvSpPr>
        <p:spPr>
          <a:xfrm>
            <a:off x="1255575" y="1028701"/>
            <a:ext cx="6657300" cy="3463856"/>
          </a:xfrm>
          <a:prstGeom prst="rect">
            <a:avLst/>
          </a:prstGeom>
        </p:spPr>
        <p:txBody>
          <a:bodyPr spcFirstLastPara="1" vert="horz" wrap="square" lIns="68569" tIns="68569" rIns="68569" bIns="68569" numCol="1" anchor="t" anchorCtr="0" compatLnSpc="1">
            <a:prstTxWarp prst="textNoShape">
              <a:avLst/>
            </a:prstTxWarp>
            <a:noAutofit/>
          </a:bodyPr>
          <a:lstStyle/>
          <a:p>
            <a:pPr marL="342900" indent="-247650">
              <a:spcBef>
                <a:spcPts val="750"/>
              </a:spcBef>
              <a:spcAft>
                <a:spcPts val="0"/>
              </a:spcAft>
              <a:buSzPts val="1600"/>
              <a:buChar char="●"/>
            </a:pPr>
            <a:r>
              <a:rPr lang="en" sz="2100" dirty="0"/>
              <a:t>Several techniques explored and demonstrated their efficacy.</a:t>
            </a:r>
            <a:endParaRPr sz="2100" dirty="0"/>
          </a:p>
          <a:p>
            <a:pPr marL="685800" lvl="1" indent="-247650">
              <a:spcBef>
                <a:spcPts val="750"/>
              </a:spcBef>
              <a:spcAft>
                <a:spcPts val="0"/>
              </a:spcAft>
              <a:buSzPts val="1600"/>
              <a:buChar char="○"/>
            </a:pPr>
            <a:r>
              <a:rPr lang="en" sz="2100" dirty="0"/>
              <a:t>Phrase Table Injection, has great potential to boost BLEU scores, particularly when Dravidian languages are involved.</a:t>
            </a:r>
            <a:endParaRPr sz="2100" dirty="0"/>
          </a:p>
          <a:p>
            <a:pPr marL="685800" lvl="1" indent="-247650">
              <a:spcBef>
                <a:spcPts val="750"/>
              </a:spcBef>
              <a:spcAft>
                <a:spcPts val="0"/>
              </a:spcAft>
              <a:buSzPts val="1600"/>
              <a:buChar char="○"/>
            </a:pPr>
            <a:r>
              <a:rPr lang="en" sz="2100" dirty="0"/>
              <a:t>Harnessing monolingual data with back translation, forward translation is advantageous. </a:t>
            </a:r>
            <a:endParaRPr sz="2100" dirty="0"/>
          </a:p>
          <a:p>
            <a:pPr marL="685800" lvl="1" indent="-247650">
              <a:spcBef>
                <a:spcPts val="750"/>
              </a:spcBef>
              <a:spcAft>
                <a:spcPts val="0"/>
              </a:spcAft>
              <a:buSzPts val="1600"/>
              <a:buChar char="○"/>
            </a:pPr>
            <a:r>
              <a:rPr lang="en" sz="2100" dirty="0"/>
              <a:t>Enhancements like morph and word feature injection</a:t>
            </a:r>
            <a:endParaRPr sz="2100" dirty="0"/>
          </a:p>
        </p:txBody>
      </p:sp>
    </p:spTree>
    <p:extLst>
      <p:ext uri="{BB962C8B-B14F-4D97-AF65-F5344CB8AC3E}">
        <p14:creationId xmlns:p14="http://schemas.microsoft.com/office/powerpoint/2010/main" val="675948534"/>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42900"/>
            <a:ext cx="5829300" cy="457200"/>
          </a:xfrm>
        </p:spPr>
        <p:txBody>
          <a:bodyPr/>
          <a:lstStyle/>
          <a:p>
            <a:r>
              <a:rPr lang="en-IN" dirty="0"/>
              <a:t>Final Message</a:t>
            </a:r>
          </a:p>
        </p:txBody>
      </p:sp>
      <p:sp>
        <p:nvSpPr>
          <p:cNvPr id="3" name="Subtitle 2"/>
          <p:cNvSpPr>
            <a:spLocks noGrp="1"/>
          </p:cNvSpPr>
          <p:nvPr>
            <p:ph type="subTitle" idx="1"/>
          </p:nvPr>
        </p:nvSpPr>
        <p:spPr>
          <a:xfrm>
            <a:off x="1485900" y="1085850"/>
            <a:ext cx="6339254" cy="1314450"/>
          </a:xfrm>
        </p:spPr>
        <p:txBody>
          <a:bodyPr/>
          <a:lstStyle/>
          <a:p>
            <a:r>
              <a:rPr lang="en-IN" sz="3000" b="1" dirty="0"/>
              <a:t>“NLP is a task in Trade Off”</a:t>
            </a:r>
          </a:p>
          <a:p>
            <a:r>
              <a:rPr lang="en-IN" sz="2700" b="1" dirty="0">
                <a:solidFill>
                  <a:srgbClr val="00CC00"/>
                </a:solidFill>
              </a:rPr>
              <a:t>e.g., Not too much of </a:t>
            </a:r>
            <a:r>
              <a:rPr lang="en-IN" sz="2700" b="1" dirty="0" err="1">
                <a:solidFill>
                  <a:srgbClr val="00CC00"/>
                </a:solidFill>
              </a:rPr>
              <a:t>subwords</a:t>
            </a:r>
            <a:r>
              <a:rPr lang="en-IN" sz="2700" b="1" dirty="0">
                <a:solidFill>
                  <a:srgbClr val="00CC00"/>
                </a:solidFill>
              </a:rPr>
              <a:t> or cooperation </a:t>
            </a:r>
          </a:p>
          <a:p>
            <a:r>
              <a:rPr lang="en-IN" sz="2700" b="1" dirty="0">
                <a:solidFill>
                  <a:srgbClr val="FF0000"/>
                </a:solidFill>
              </a:rPr>
              <a:t>(beware of </a:t>
            </a:r>
            <a:r>
              <a:rPr lang="en-IN" sz="2700" b="1" i="1" dirty="0">
                <a:solidFill>
                  <a:srgbClr val="FF0000"/>
                </a:solidFill>
              </a:rPr>
              <a:t>‘ambiguity insertion’</a:t>
            </a:r>
            <a:r>
              <a:rPr lang="en-IN" sz="2700" b="1" dirty="0">
                <a:solidFill>
                  <a:srgbClr val="FF0000"/>
                </a:solidFill>
              </a:rPr>
              <a:t>)</a:t>
            </a:r>
            <a:r>
              <a:rPr lang="en-IN" sz="2700" b="1" dirty="0">
                <a:solidFill>
                  <a:srgbClr val="00CC00"/>
                </a:solidFill>
              </a:rPr>
              <a:t>, </a:t>
            </a:r>
          </a:p>
          <a:p>
            <a:r>
              <a:rPr lang="en-IN" sz="2700" b="1" dirty="0">
                <a:solidFill>
                  <a:srgbClr val="00CC00"/>
                </a:solidFill>
              </a:rPr>
              <a:t>not too little</a:t>
            </a:r>
          </a:p>
          <a:p>
            <a:r>
              <a:rPr lang="en-IN" sz="2700" b="1" dirty="0">
                <a:solidFill>
                  <a:srgbClr val="FF0000"/>
                </a:solidFill>
              </a:rPr>
              <a:t>(beware of ‘sparsity’) </a:t>
            </a:r>
            <a:r>
              <a:rPr lang="en-IN" sz="2700" b="1" dirty="0">
                <a:solidFill>
                  <a:srgbClr val="00CC00"/>
                </a:solidFill>
              </a:rPr>
              <a:t>!!</a:t>
            </a:r>
          </a:p>
        </p:txBody>
      </p:sp>
    </p:spTree>
    <p:extLst>
      <p:ext uri="{BB962C8B-B14F-4D97-AF65-F5344CB8AC3E}">
        <p14:creationId xmlns:p14="http://schemas.microsoft.com/office/powerpoint/2010/main" val="14647099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982265"/>
          </a:xfrm>
        </p:spPr>
        <p:txBody>
          <a:bodyPr/>
          <a:lstStyle/>
          <a:p>
            <a:r>
              <a:rPr lang="en-IN" dirty="0"/>
              <a:t>“The middle path is the golden one”- Buddha</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262111"/>
            <a:ext cx="2552700" cy="3420618"/>
          </a:xfrm>
          <a:prstGeom prst="rect">
            <a:avLst/>
          </a:prstGeom>
        </p:spPr>
      </p:pic>
    </p:spTree>
    <p:extLst>
      <p:ext uri="{BB962C8B-B14F-4D97-AF65-F5344CB8AC3E}">
        <p14:creationId xmlns:p14="http://schemas.microsoft.com/office/powerpoint/2010/main" val="109576452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URLS</a:t>
            </a:r>
          </a:p>
        </p:txBody>
      </p:sp>
      <p:sp>
        <p:nvSpPr>
          <p:cNvPr id="3" name="Subtitle 2"/>
          <p:cNvSpPr>
            <a:spLocks noGrp="1"/>
          </p:cNvSpPr>
          <p:nvPr>
            <p:ph type="subTitle" idx="1"/>
          </p:nvPr>
        </p:nvSpPr>
        <p:spPr/>
        <p:txBody>
          <a:bodyPr/>
          <a:lstStyle/>
          <a:p>
            <a:r>
              <a:rPr lang="en-US" dirty="0">
                <a:hlinkClick r:id="rId2"/>
              </a:rPr>
              <a:t>http://www.cse.iitb.ac.in/~pb</a:t>
            </a:r>
            <a:endParaRPr lang="en-US" dirty="0"/>
          </a:p>
          <a:p>
            <a:r>
              <a:rPr lang="en-US" dirty="0"/>
              <a:t>http://www.cfilt.iitb.ac.in</a:t>
            </a:r>
          </a:p>
        </p:txBody>
      </p:sp>
    </p:spTree>
    <p:extLst>
      <p:ext uri="{BB962C8B-B14F-4D97-AF65-F5344CB8AC3E}">
        <p14:creationId xmlns:p14="http://schemas.microsoft.com/office/powerpoint/2010/main" val="363525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175" y="266048"/>
            <a:ext cx="8843650" cy="857400"/>
          </a:xfrm>
        </p:spPr>
        <p:txBody>
          <a:bodyPr/>
          <a:lstStyle/>
          <a:p>
            <a:r>
              <a:rPr lang="en-US" sz="2400" dirty="0"/>
              <a:t>Differentiating </a:t>
            </a:r>
            <a:r>
              <a:rPr lang="en-US" sz="2400" dirty="0" err="1"/>
              <a:t>Interlingual</a:t>
            </a:r>
            <a:r>
              <a:rPr lang="en-US" sz="2400" dirty="0"/>
              <a:t> and Transfer based MT: </a:t>
            </a:r>
            <a:r>
              <a:rPr lang="en-US" sz="2400" i="1" dirty="0">
                <a:solidFill>
                  <a:srgbClr val="FF0000"/>
                </a:solidFill>
              </a:rPr>
              <a:t>TBMT can choose the level of transfer! </a:t>
            </a:r>
            <a:r>
              <a:rPr lang="en-US" sz="2400" dirty="0">
                <a:solidFill>
                  <a:schemeClr val="tx1"/>
                </a:solidFill>
              </a:rPr>
              <a:t>Need to </a:t>
            </a:r>
            <a:r>
              <a:rPr lang="en-US" sz="2400" dirty="0" err="1">
                <a:solidFill>
                  <a:schemeClr val="tx1"/>
                </a:solidFill>
              </a:rPr>
              <a:t>emphasise</a:t>
            </a:r>
            <a:r>
              <a:rPr lang="en-US" sz="2400" dirty="0">
                <a:solidFill>
                  <a:schemeClr val="tx1"/>
                </a:solidFill>
              </a:rPr>
              <a:t> this point</a:t>
            </a:r>
          </a:p>
        </p:txBody>
      </p:sp>
      <p:sp>
        <p:nvSpPr>
          <p:cNvPr id="3" name="Content Placeholder 2"/>
          <p:cNvSpPr>
            <a:spLocks noGrp="1"/>
          </p:cNvSpPr>
          <p:nvPr>
            <p:ph idx="1"/>
          </p:nvPr>
        </p:nvSpPr>
        <p:spPr>
          <a:xfrm>
            <a:off x="2030016" y="1513285"/>
            <a:ext cx="3056334" cy="3086100"/>
          </a:xfrm>
          <a:ln>
            <a:solidFill>
              <a:schemeClr val="accent1"/>
            </a:solidFill>
          </a:ln>
        </p:spPr>
        <p:txBody>
          <a:bodyPr/>
          <a:lstStyle/>
          <a:p>
            <a:r>
              <a:rPr lang="hi-IN" sz="1500" b="1" dirty="0"/>
              <a:t>राजा को नमन करो </a:t>
            </a:r>
            <a:r>
              <a:rPr lang="en-US" sz="1200" dirty="0"/>
              <a:t>(Hindi; Indo Aryan)</a:t>
            </a:r>
          </a:p>
          <a:p>
            <a:r>
              <a:rPr lang="en-US" sz="1500" dirty="0" err="1"/>
              <a:t>raajaa</a:t>
            </a:r>
            <a:r>
              <a:rPr lang="en-US" sz="1500" dirty="0"/>
              <a:t> </a:t>
            </a:r>
            <a:r>
              <a:rPr lang="en-US" sz="1500" dirty="0" err="1"/>
              <a:t>ko</a:t>
            </a:r>
            <a:r>
              <a:rPr lang="en-US" sz="1500" dirty="0"/>
              <a:t> </a:t>
            </a:r>
            <a:r>
              <a:rPr lang="en-US" sz="1500" dirty="0" err="1"/>
              <a:t>naman</a:t>
            </a:r>
            <a:r>
              <a:rPr lang="en-US" sz="1500" dirty="0"/>
              <a:t> </a:t>
            </a:r>
            <a:r>
              <a:rPr lang="en-US" sz="1500" dirty="0" err="1"/>
              <a:t>karo</a:t>
            </a:r>
            <a:endParaRPr lang="en-US" sz="1500" dirty="0"/>
          </a:p>
          <a:p>
            <a:r>
              <a:rPr lang="en-US" sz="1500" dirty="0"/>
              <a:t>HG: king to obeisance do</a:t>
            </a:r>
          </a:p>
          <a:p>
            <a:r>
              <a:rPr lang="en-US" sz="1500" b="1" dirty="0"/>
              <a:t>Give obeisance to the king </a:t>
            </a:r>
            <a:r>
              <a:rPr lang="en-US" sz="1200" dirty="0"/>
              <a:t>(English; Indo-Aryan)</a:t>
            </a:r>
          </a:p>
          <a:p>
            <a:endParaRPr lang="en-US" sz="1200" dirty="0"/>
          </a:p>
          <a:p>
            <a:r>
              <a:rPr lang="hi-IN" sz="1500" b="1" dirty="0"/>
              <a:t>राजाला नमन करा </a:t>
            </a:r>
            <a:r>
              <a:rPr lang="en-US" sz="1200" dirty="0"/>
              <a:t>(Marathi; Indo Aryan)</a:t>
            </a:r>
          </a:p>
          <a:p>
            <a:r>
              <a:rPr lang="en-US" sz="1500" dirty="0" err="1"/>
              <a:t>raajaalaa</a:t>
            </a:r>
            <a:r>
              <a:rPr lang="en-US" sz="1500" dirty="0"/>
              <a:t> </a:t>
            </a:r>
            <a:r>
              <a:rPr lang="en-US" sz="1500" dirty="0" err="1"/>
              <a:t>naman</a:t>
            </a:r>
            <a:r>
              <a:rPr lang="en-US" sz="1500" dirty="0"/>
              <a:t> </a:t>
            </a:r>
            <a:r>
              <a:rPr lang="en-US" sz="1500" dirty="0" err="1"/>
              <a:t>karaa</a:t>
            </a:r>
            <a:endParaRPr lang="en-US" sz="1500" dirty="0"/>
          </a:p>
          <a:p>
            <a:r>
              <a:rPr lang="en-US" sz="1500" dirty="0" err="1"/>
              <a:t>king_to</a:t>
            </a:r>
            <a:r>
              <a:rPr lang="en-US" sz="1500" dirty="0"/>
              <a:t> obeisance do</a:t>
            </a:r>
          </a:p>
          <a:p>
            <a:endParaRPr lang="en-US" sz="1500" dirty="0"/>
          </a:p>
        </p:txBody>
      </p:sp>
      <p:sp>
        <p:nvSpPr>
          <p:cNvPr id="7" name="Content Placeholder 2"/>
          <p:cNvSpPr txBox="1">
            <a:spLocks/>
          </p:cNvSpPr>
          <p:nvPr/>
        </p:nvSpPr>
        <p:spPr bwMode="auto">
          <a:xfrm>
            <a:off x="5094027" y="1426964"/>
            <a:ext cx="2514600" cy="3086100"/>
          </a:xfrm>
          <a:prstGeom prst="rect">
            <a:avLst/>
          </a:prstGeom>
          <a:noFill/>
          <a:ln w="9525">
            <a:solidFill>
              <a:schemeClr val="accent1"/>
            </a:solidFill>
            <a:miter lim="800000"/>
            <a:headEnd/>
            <a:tailEnd/>
          </a:ln>
          <a:effectLst/>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ta-IN" sz="1500" b="1" i="0" u="none" strike="noStrike" kern="0" cap="none" spc="0" normalizeH="0" baseline="0" noProof="0" dirty="0">
                <a:ln>
                  <a:noFill/>
                </a:ln>
                <a:solidFill>
                  <a:srgbClr val="611BB8"/>
                </a:solidFill>
                <a:effectLst/>
                <a:uLnTx/>
                <a:uFillTx/>
                <a:latin typeface="Arial"/>
                <a:ea typeface="+mn-ea"/>
                <a:cs typeface="Latha" panose="020B0604020202020204" pitchFamily="34" charset="0"/>
                <a:sym typeface="Arial"/>
              </a:rPr>
              <a:t>அரசரை வணங்கு </a:t>
            </a:r>
            <a:r>
              <a:rPr kumimoji="0" lang="en-US" sz="1200" b="0" i="0" u="none" strike="noStrike" kern="0" cap="none" spc="0" normalizeH="0" baseline="0" noProof="0" dirty="0">
                <a:ln>
                  <a:noFill/>
                </a:ln>
                <a:solidFill>
                  <a:srgbClr val="611BB8"/>
                </a:solidFill>
                <a:effectLst/>
                <a:uLnTx/>
                <a:uFillTx/>
                <a:latin typeface="Arial"/>
                <a:ea typeface="+mn-ea"/>
                <a:cs typeface="+mn-cs"/>
                <a:sym typeface="Arial"/>
              </a:rPr>
              <a:t>(Tamil; Dravidian)</a:t>
            </a: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aracarai</a:t>
            </a:r>
            <a:r>
              <a:rPr kumimoji="0" lang="en-US" sz="1500" b="0" i="0" u="none" strike="noStrike" kern="0" cap="none" spc="0" normalizeH="0" baseline="0" noProof="0" dirty="0">
                <a:ln>
                  <a:noFill/>
                </a:ln>
                <a:solidFill>
                  <a:srgbClr val="611BB8"/>
                </a:solidFill>
                <a:effectLst/>
                <a:uLnTx/>
                <a:uFillTx/>
                <a:latin typeface="Arial"/>
                <a:ea typeface="+mn-ea"/>
                <a:cs typeface="+mn-cs"/>
                <a:sym typeface="Arial"/>
              </a:rPr>
              <a:t> </a:t>
            </a: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vanaNku</a:t>
            </a: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king_to</a:t>
            </a:r>
            <a:r>
              <a:rPr kumimoji="0" lang="en-US" sz="1500" b="0" i="0" u="none" strike="noStrike" kern="0" cap="none" spc="0" normalizeH="0" baseline="0" noProof="0" dirty="0">
                <a:ln>
                  <a:noFill/>
                </a:ln>
                <a:solidFill>
                  <a:srgbClr val="611BB8"/>
                </a:solidFill>
                <a:effectLst/>
                <a:uLnTx/>
                <a:uFillTx/>
                <a:latin typeface="Arial"/>
                <a:ea typeface="+mn-ea"/>
                <a:cs typeface="+mn-cs"/>
                <a:sym typeface="Arial"/>
              </a:rPr>
              <a:t> </a:t>
            </a: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obeisance_do</a:t>
            </a: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bn-IN" sz="1500" b="1" i="0" u="none" strike="noStrike" kern="0" cap="none" spc="0" normalizeH="0" baseline="0" noProof="0" dirty="0">
                <a:ln>
                  <a:noFill/>
                </a:ln>
                <a:solidFill>
                  <a:srgbClr val="611BB8"/>
                </a:solidFill>
                <a:effectLst/>
                <a:uLnTx/>
                <a:uFillTx/>
                <a:latin typeface="Arial"/>
                <a:ea typeface="+mn-ea"/>
                <a:cs typeface="Vrinda" panose="020B0502040204020203" pitchFamily="34" charset="0"/>
                <a:sym typeface="Arial"/>
              </a:rPr>
              <a:t>নিংথৌবু</a:t>
            </a:r>
            <a:r>
              <a:rPr kumimoji="0" lang="en-US" sz="1500" b="1" i="0" u="none" strike="noStrike" kern="0" cap="none" spc="0" normalizeH="0" baseline="0" noProof="0" dirty="0">
                <a:ln>
                  <a:noFill/>
                </a:ln>
                <a:solidFill>
                  <a:srgbClr val="611BB8"/>
                </a:solidFill>
                <a:effectLst/>
                <a:uLnTx/>
                <a:uFillTx/>
                <a:latin typeface="Arial"/>
                <a:ea typeface="+mn-ea"/>
                <a:cs typeface="+mn-cs"/>
                <a:sym typeface="Arial"/>
              </a:rPr>
              <a:t>  </a:t>
            </a:r>
            <a:r>
              <a:rPr kumimoji="0" lang="bn-IN" sz="1500" b="1" i="0" u="none" strike="noStrike" kern="0" cap="none" spc="0" normalizeH="0" baseline="0" noProof="0" dirty="0">
                <a:ln>
                  <a:noFill/>
                </a:ln>
                <a:solidFill>
                  <a:srgbClr val="611BB8"/>
                </a:solidFill>
                <a:effectLst/>
                <a:uLnTx/>
                <a:uFillTx/>
                <a:latin typeface="Arial"/>
                <a:ea typeface="+mn-ea"/>
                <a:cs typeface="Vrinda" panose="020B0502040204020203" pitchFamily="34" charset="0"/>
                <a:sym typeface="Arial"/>
              </a:rPr>
              <a:t>খইরম্মু </a:t>
            </a:r>
            <a:r>
              <a:rPr kumimoji="0" lang="en-US" sz="1200" b="0" i="0" u="none" strike="noStrike" kern="0" cap="none" spc="0" normalizeH="0" baseline="0" noProof="0" dirty="0">
                <a:ln>
                  <a:noFill/>
                </a:ln>
                <a:solidFill>
                  <a:srgbClr val="611BB8"/>
                </a:solidFill>
                <a:effectLst/>
                <a:uLnTx/>
                <a:uFillTx/>
                <a:latin typeface="Arial"/>
                <a:ea typeface="+mn-ea"/>
                <a:cs typeface="+mn-cs"/>
                <a:sym typeface="Arial"/>
              </a:rPr>
              <a:t>(Manipuri; </a:t>
            </a:r>
            <a:r>
              <a:rPr kumimoji="0" lang="en-US" sz="1200" b="0" i="0" u="none" strike="noStrike" kern="0" cap="none" spc="0" normalizeH="0" baseline="0" noProof="0" dirty="0" err="1">
                <a:ln>
                  <a:noFill/>
                </a:ln>
                <a:solidFill>
                  <a:srgbClr val="611BB8"/>
                </a:solidFill>
                <a:effectLst/>
                <a:uLnTx/>
                <a:uFillTx/>
                <a:latin typeface="Arial"/>
                <a:ea typeface="+mn-ea"/>
                <a:cs typeface="+mn-cs"/>
                <a:sym typeface="Arial"/>
              </a:rPr>
              <a:t>Tibeto</a:t>
            </a:r>
            <a:r>
              <a:rPr kumimoji="0" lang="en-US" sz="1200" b="0" i="0" u="none" strike="noStrike" kern="0" cap="none" spc="0" normalizeH="0" baseline="0" noProof="0" dirty="0">
                <a:ln>
                  <a:noFill/>
                </a:ln>
                <a:solidFill>
                  <a:srgbClr val="611BB8"/>
                </a:solidFill>
                <a:effectLst/>
                <a:uLnTx/>
                <a:uFillTx/>
                <a:latin typeface="Arial"/>
                <a:ea typeface="+mn-ea"/>
                <a:cs typeface="+mn-cs"/>
                <a:sym typeface="Arial"/>
              </a:rPr>
              <a:t> </a:t>
            </a:r>
            <a:r>
              <a:rPr kumimoji="0" lang="en-US" sz="1200" b="0" i="0" u="none" strike="noStrike" kern="0" cap="none" spc="0" normalizeH="0" baseline="0" noProof="0" dirty="0" err="1">
                <a:ln>
                  <a:noFill/>
                </a:ln>
                <a:solidFill>
                  <a:srgbClr val="611BB8"/>
                </a:solidFill>
                <a:effectLst/>
                <a:uLnTx/>
                <a:uFillTx/>
                <a:latin typeface="Arial"/>
                <a:ea typeface="+mn-ea"/>
                <a:cs typeface="+mn-cs"/>
                <a:sym typeface="Arial"/>
              </a:rPr>
              <a:t>Burman</a:t>
            </a:r>
            <a:r>
              <a:rPr kumimoji="0" lang="en-US" sz="1200" b="0" i="0" u="none" strike="noStrike" kern="0" cap="none" spc="0" normalizeH="0" baseline="0" noProof="0" dirty="0">
                <a:ln>
                  <a:noFill/>
                </a:ln>
                <a:solidFill>
                  <a:srgbClr val="611BB8"/>
                </a:solidFill>
                <a:effectLst/>
                <a:uLnTx/>
                <a:uFillTx/>
                <a:latin typeface="Arial"/>
                <a:ea typeface="+mn-ea"/>
                <a:cs typeface="+mn-cs"/>
                <a:sym typeface="Arial"/>
              </a:rPr>
              <a:t>)</a:t>
            </a: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niNgthoubu</a:t>
            </a:r>
            <a:r>
              <a:rPr kumimoji="0" lang="en-US" sz="1500" b="0" i="0" u="none" strike="noStrike" kern="0" cap="none" spc="0" normalizeH="0" baseline="0" noProof="0" dirty="0">
                <a:ln>
                  <a:noFill/>
                </a:ln>
                <a:solidFill>
                  <a:srgbClr val="611BB8"/>
                </a:solidFill>
                <a:effectLst/>
                <a:uLnTx/>
                <a:uFillTx/>
                <a:latin typeface="Arial"/>
                <a:ea typeface="+mn-ea"/>
                <a:cs typeface="+mn-cs"/>
                <a:sym typeface="Arial"/>
              </a:rPr>
              <a:t> </a:t>
            </a: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khoirammu</a:t>
            </a: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r>
              <a:rPr kumimoji="0" lang="en-US" sz="1500" b="0" i="0" u="none" strike="noStrike" kern="0" cap="none" spc="0" normalizeH="0" baseline="0" noProof="0" dirty="0" err="1">
                <a:ln>
                  <a:noFill/>
                </a:ln>
                <a:solidFill>
                  <a:srgbClr val="611BB8"/>
                </a:solidFill>
                <a:effectLst/>
                <a:uLnTx/>
                <a:uFillTx/>
                <a:latin typeface="Arial"/>
                <a:ea typeface="+mn-ea"/>
                <a:cs typeface="+mn-cs"/>
                <a:sym typeface="Arial"/>
              </a:rPr>
              <a:t>king_to</a:t>
            </a:r>
            <a:r>
              <a:rPr kumimoji="0" lang="en-US" sz="1500" b="0" i="0" u="none" strike="noStrike" kern="0" cap="none" spc="0" normalizeH="0" baseline="0" noProof="0" dirty="0">
                <a:ln>
                  <a:noFill/>
                </a:ln>
                <a:solidFill>
                  <a:srgbClr val="611BB8"/>
                </a:solidFill>
                <a:effectLst/>
                <a:uLnTx/>
                <a:uFillTx/>
                <a:latin typeface="Arial"/>
                <a:ea typeface="+mn-ea"/>
                <a:cs typeface="+mn-cs"/>
                <a:sym typeface="Arial"/>
              </a:rPr>
              <a:t> obeisance do</a:t>
            </a:r>
          </a:p>
          <a:p>
            <a:pPr marL="342900" marR="0" lvl="0" indent="-342900" algn="l" defTabSz="914400" rtl="0" eaLnBrk="1" fontAlgn="base" latinLnBrk="0" hangingPunct="1">
              <a:lnSpc>
                <a:spcPct val="100000"/>
              </a:lnSpc>
              <a:spcBef>
                <a:spcPct val="20000"/>
              </a:spcBef>
              <a:spcAft>
                <a:spcPct val="0"/>
              </a:spcAft>
              <a:buClr>
                <a:srgbClr val="009688"/>
              </a:buClr>
              <a:buSzPct val="60000"/>
              <a:buFont typeface="Wingdings" pitchFamily="2" charset="2"/>
              <a:buChar char="n"/>
              <a:tabLst/>
              <a:defRPr/>
            </a:pPr>
            <a:endParaRPr kumimoji="0" lang="en-US" sz="1500" b="0" i="0" u="none" strike="noStrike" kern="0" cap="none" spc="0" normalizeH="0" baseline="0" noProof="0" dirty="0">
              <a:ln>
                <a:noFill/>
              </a:ln>
              <a:solidFill>
                <a:srgbClr val="611BB8"/>
              </a:solidFill>
              <a:effectLst/>
              <a:uLnTx/>
              <a:uFillTx/>
              <a:latin typeface="Arial"/>
              <a:ea typeface="+mn-ea"/>
              <a:cs typeface="+mn-cs"/>
              <a:sym typeface="Arial"/>
            </a:endParaRPr>
          </a:p>
        </p:txBody>
      </p:sp>
    </p:spTree>
    <p:extLst>
      <p:ext uri="{BB962C8B-B14F-4D97-AF65-F5344CB8AC3E}">
        <p14:creationId xmlns:p14="http://schemas.microsoft.com/office/powerpoint/2010/main" val="3918817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Thank You</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16852043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ctrTitle"/>
          </p:nvPr>
        </p:nvSpPr>
        <p:spPr>
          <a:xfrm>
            <a:off x="311700" y="264475"/>
            <a:ext cx="8358000"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Why is Unsupervised NMT needed?</a:t>
            </a:r>
            <a:endParaRPr sz="3400"/>
          </a:p>
        </p:txBody>
      </p:sp>
      <p:sp>
        <p:nvSpPr>
          <p:cNvPr id="99" name="Google Shape;99;p19"/>
          <p:cNvSpPr txBox="1">
            <a:spLocks noGrp="1"/>
          </p:cNvSpPr>
          <p:nvPr>
            <p:ph type="ctrTitle"/>
          </p:nvPr>
        </p:nvSpPr>
        <p:spPr>
          <a:xfrm>
            <a:off x="311700" y="2672375"/>
            <a:ext cx="8520600" cy="21471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600">
                <a:solidFill>
                  <a:srgbClr val="FFFFFF"/>
                </a:solidFill>
                <a:latin typeface="Source Sans Pro"/>
                <a:ea typeface="Source Sans Pro"/>
                <a:cs typeface="Source Sans Pro"/>
                <a:sym typeface="Source Sans Pro"/>
              </a:rPr>
              <a:t>Diptesh Kanojia</a:t>
            </a:r>
            <a:endParaRPr sz="3600">
              <a:solidFill>
                <a:schemeClr val="lt1"/>
              </a:solidFill>
            </a:endParaRPr>
          </a:p>
          <a:p>
            <a:pPr marL="0" lvl="0" indent="0" algn="l" rtl="0">
              <a:spcBef>
                <a:spcPts val="0"/>
              </a:spcBef>
              <a:spcAft>
                <a:spcPts val="0"/>
              </a:spcAft>
              <a:buClr>
                <a:schemeClr val="dk2"/>
              </a:buClr>
              <a:buFont typeface="Arial"/>
              <a:buNone/>
            </a:pPr>
            <a:endParaRPr sz="1800" b="0" i="1">
              <a:solidFill>
                <a:srgbClr val="000000"/>
              </a:solidFill>
              <a:latin typeface="Arial"/>
              <a:ea typeface="Arial"/>
              <a:cs typeface="Arial"/>
              <a:sym typeface="Arial"/>
            </a:endParaRPr>
          </a:p>
          <a:p>
            <a:pPr marL="0" lvl="0" indent="0" algn="l" rtl="0">
              <a:spcBef>
                <a:spcPts val="0"/>
              </a:spcBef>
              <a:spcAft>
                <a:spcPts val="0"/>
              </a:spcAft>
              <a:buClr>
                <a:schemeClr val="dk2"/>
              </a:buClr>
              <a:buFont typeface="Arial"/>
              <a:buNone/>
            </a:pPr>
            <a:endParaRPr sz="1800" b="0" i="1">
              <a:solidFill>
                <a:srgbClr val="000000"/>
              </a:solidFill>
              <a:latin typeface="Arial"/>
              <a:ea typeface="Arial"/>
              <a:cs typeface="Arial"/>
              <a:sym typeface="Arial"/>
            </a:endParaRPr>
          </a:p>
          <a:p>
            <a:pPr marL="0" lvl="0" indent="0" algn="l" rtl="0">
              <a:spcBef>
                <a:spcPts val="0"/>
              </a:spcBef>
              <a:spcAft>
                <a:spcPts val="0"/>
              </a:spcAft>
              <a:buClr>
                <a:schemeClr val="dk2"/>
              </a:buClr>
              <a:buFont typeface="Arial"/>
              <a:buNone/>
            </a:pPr>
            <a:endParaRPr sz="1800" b="0" i="1">
              <a:solidFill>
                <a:srgbClr val="000000"/>
              </a:solidFill>
              <a:latin typeface="Arial"/>
              <a:ea typeface="Arial"/>
              <a:cs typeface="Arial"/>
              <a:sym typeface="Arial"/>
            </a:endParaRPr>
          </a:p>
          <a:p>
            <a:pPr marL="0" lvl="0" indent="0" algn="l" rtl="0">
              <a:spcBef>
                <a:spcPts val="0"/>
              </a:spcBef>
              <a:spcAft>
                <a:spcPts val="0"/>
              </a:spcAft>
              <a:buClr>
                <a:schemeClr val="dk2"/>
              </a:buClr>
              <a:buFont typeface="Arial"/>
              <a:buNone/>
            </a:pPr>
            <a:endParaRPr sz="1800" b="0" i="1">
              <a:solidFill>
                <a:srgbClr val="000000"/>
              </a:solidFill>
              <a:latin typeface="Arial"/>
              <a:ea typeface="Arial"/>
              <a:cs typeface="Arial"/>
              <a:sym typeface="Aria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p:nvPr/>
        </p:nvSpPr>
        <p:spPr>
          <a:xfrm>
            <a:off x="311700" y="1152475"/>
            <a:ext cx="4260300" cy="138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595959"/>
                </a:solidFill>
              </a:rPr>
              <a:t>Supervised NMT</a:t>
            </a:r>
            <a:endParaRPr sz="1800" b="1">
              <a:solidFill>
                <a:srgbClr val="595959"/>
              </a:solidFill>
            </a:endParaRPr>
          </a:p>
          <a:p>
            <a:pPr marL="457200" lvl="0" indent="-342900" algn="l" rtl="0">
              <a:lnSpc>
                <a:spcPct val="115000"/>
              </a:lnSpc>
              <a:spcBef>
                <a:spcPts val="1600"/>
              </a:spcBef>
              <a:spcAft>
                <a:spcPts val="0"/>
              </a:spcAft>
              <a:buClr>
                <a:srgbClr val="595959"/>
              </a:buClr>
              <a:buSzPts val="1800"/>
              <a:buChar char="●"/>
            </a:pPr>
            <a:r>
              <a:rPr lang="en" sz="1800">
                <a:solidFill>
                  <a:srgbClr val="595959"/>
                </a:solidFill>
              </a:rPr>
              <a:t>Parallel Corpus</a:t>
            </a:r>
            <a:endParaRPr sz="1800">
              <a:solidFill>
                <a:srgbClr val="595959"/>
              </a:solidFill>
            </a:endParaRPr>
          </a:p>
          <a:p>
            <a:pPr marL="457200" lvl="0" indent="-342900" algn="l" rtl="0">
              <a:lnSpc>
                <a:spcPct val="115000"/>
              </a:lnSpc>
              <a:spcBef>
                <a:spcPts val="0"/>
              </a:spcBef>
              <a:spcAft>
                <a:spcPts val="0"/>
              </a:spcAft>
              <a:buClr>
                <a:srgbClr val="595959"/>
              </a:buClr>
              <a:buSzPts val="1800"/>
              <a:buChar char="●"/>
            </a:pPr>
            <a:r>
              <a:rPr lang="en" sz="1800">
                <a:solidFill>
                  <a:srgbClr val="595959"/>
                </a:solidFill>
              </a:rPr>
              <a:t>Monolingual Corpus</a:t>
            </a:r>
            <a:endParaRPr sz="1800" b="1">
              <a:solidFill>
                <a:srgbClr val="595959"/>
              </a:solidFill>
            </a:endParaRPr>
          </a:p>
          <a:p>
            <a:pPr marL="0" lvl="0" indent="0" algn="l" rtl="0">
              <a:lnSpc>
                <a:spcPct val="115000"/>
              </a:lnSpc>
              <a:spcBef>
                <a:spcPts val="1600"/>
              </a:spcBef>
              <a:spcAft>
                <a:spcPts val="1600"/>
              </a:spcAft>
              <a:buNone/>
            </a:pPr>
            <a:endParaRPr sz="1800">
              <a:solidFill>
                <a:srgbClr val="595959"/>
              </a:solidFill>
            </a:endParaRPr>
          </a:p>
        </p:txBody>
      </p:sp>
      <p:pic>
        <p:nvPicPr>
          <p:cNvPr id="105" name="Google Shape;105;p20"/>
          <p:cNvPicPr preferRelativeResize="0"/>
          <p:nvPr/>
        </p:nvPicPr>
        <p:blipFill>
          <a:blip r:embed="rId3">
            <a:alphaModFix/>
          </a:blip>
          <a:stretch>
            <a:fillRect/>
          </a:stretch>
        </p:blipFill>
        <p:spPr>
          <a:xfrm>
            <a:off x="4572000" y="1152475"/>
            <a:ext cx="4260299" cy="1145160"/>
          </a:xfrm>
          <a:prstGeom prst="rect">
            <a:avLst/>
          </a:prstGeom>
          <a:noFill/>
          <a:ln>
            <a:noFill/>
          </a:ln>
        </p:spPr>
      </p:pic>
      <p:pic>
        <p:nvPicPr>
          <p:cNvPr id="106" name="Google Shape;106;p20"/>
          <p:cNvPicPr preferRelativeResize="0"/>
          <p:nvPr/>
        </p:nvPicPr>
        <p:blipFill>
          <a:blip r:embed="rId4">
            <a:alphaModFix/>
          </a:blip>
          <a:stretch>
            <a:fillRect/>
          </a:stretch>
        </p:blipFill>
        <p:spPr>
          <a:xfrm>
            <a:off x="4928250" y="3138100"/>
            <a:ext cx="2330150" cy="1550650"/>
          </a:xfrm>
          <a:prstGeom prst="rect">
            <a:avLst/>
          </a:prstGeom>
          <a:noFill/>
          <a:ln>
            <a:noFill/>
          </a:ln>
        </p:spPr>
      </p:pic>
      <p:sp>
        <p:nvSpPr>
          <p:cNvPr id="107" name="Google Shape;107;p20"/>
          <p:cNvSpPr txBox="1"/>
          <p:nvPr/>
        </p:nvSpPr>
        <p:spPr>
          <a:xfrm>
            <a:off x="311600" y="2569100"/>
            <a:ext cx="3785400" cy="513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1600">
                <a:solidFill>
                  <a:srgbClr val="595959"/>
                </a:solidFill>
              </a:rPr>
              <a:t>Manual Translations</a:t>
            </a:r>
            <a:endParaRPr sz="1300" b="1"/>
          </a:p>
        </p:txBody>
      </p:sp>
      <p:sp>
        <p:nvSpPr>
          <p:cNvPr id="108" name="Google Shape;108;p20"/>
          <p:cNvSpPr/>
          <p:nvPr/>
        </p:nvSpPr>
        <p:spPr>
          <a:xfrm>
            <a:off x="4262100" y="2672075"/>
            <a:ext cx="619800" cy="227700"/>
          </a:xfrm>
          <a:prstGeom prst="rightArrow">
            <a:avLst>
              <a:gd name="adj1" fmla="val 50000"/>
              <a:gd name="adj2" fmla="val 50000"/>
            </a:avLst>
          </a:prstGeom>
          <a:noFill/>
          <a:ln w="28575" cap="flat" cmpd="sng">
            <a:solidFill>
              <a:srgbClr val="59595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NMT - Why?</a:t>
            </a:r>
            <a:endParaRPr/>
          </a:p>
        </p:txBody>
      </p:sp>
      <p:sp>
        <p:nvSpPr>
          <p:cNvPr id="110" name="Google Shape;110;p20"/>
          <p:cNvSpPr txBox="1"/>
          <p:nvPr/>
        </p:nvSpPr>
        <p:spPr>
          <a:xfrm>
            <a:off x="4928250" y="2584775"/>
            <a:ext cx="3998400" cy="51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rgbClr val="595959"/>
                </a:solidFill>
              </a:rPr>
              <a:t>Cognitive Load</a:t>
            </a:r>
            <a:endParaRPr sz="1300" b="1"/>
          </a:p>
        </p:txBody>
      </p:sp>
      <p:pic>
        <p:nvPicPr>
          <p:cNvPr id="111" name="Google Shape;111;p20"/>
          <p:cNvPicPr preferRelativeResize="0"/>
          <p:nvPr/>
        </p:nvPicPr>
        <p:blipFill>
          <a:blip r:embed="rId5">
            <a:alphaModFix/>
          </a:blip>
          <a:stretch>
            <a:fillRect/>
          </a:stretch>
        </p:blipFill>
        <p:spPr>
          <a:xfrm>
            <a:off x="1239500" y="3113325"/>
            <a:ext cx="2857500" cy="16002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NMT</a:t>
            </a:r>
            <a:endParaRPr/>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595959"/>
              </a:solidFill>
              <a:latin typeface="Arial"/>
              <a:ea typeface="Arial"/>
              <a:cs typeface="Arial"/>
              <a:sym typeface="Arial"/>
            </a:endParaRPr>
          </a:p>
          <a:p>
            <a:pPr marL="457200" lvl="0" indent="-342900" algn="l" rtl="0">
              <a:spcBef>
                <a:spcPts val="1600"/>
              </a:spcBef>
              <a:spcAft>
                <a:spcPts val="0"/>
              </a:spcAft>
              <a:buClr>
                <a:srgbClr val="595959"/>
              </a:buClr>
              <a:buSzPts val="1800"/>
              <a:buFont typeface="Arial"/>
              <a:buChar char="●"/>
            </a:pPr>
            <a:r>
              <a:rPr lang="en" b="1">
                <a:solidFill>
                  <a:srgbClr val="595959"/>
                </a:solidFill>
                <a:latin typeface="Arial"/>
                <a:ea typeface="Arial"/>
                <a:cs typeface="Arial"/>
                <a:sym typeface="Arial"/>
              </a:rPr>
              <a:t>No parallel corpus</a:t>
            </a:r>
            <a:endParaRPr b="1">
              <a:solidFill>
                <a:srgbClr val="595959"/>
              </a:solidFill>
              <a:latin typeface="Arial"/>
              <a:ea typeface="Arial"/>
              <a:cs typeface="Arial"/>
              <a:sym typeface="Arial"/>
            </a:endParaRPr>
          </a:p>
          <a:p>
            <a:pPr marL="0" lvl="0" indent="0" algn="l" rtl="0">
              <a:spcBef>
                <a:spcPts val="1600"/>
              </a:spcBef>
              <a:spcAft>
                <a:spcPts val="0"/>
              </a:spcAft>
              <a:buNone/>
            </a:pPr>
            <a:r>
              <a:rPr lang="en" b="1">
                <a:solidFill>
                  <a:srgbClr val="595959"/>
                </a:solidFill>
                <a:latin typeface="Arial"/>
                <a:ea typeface="Arial"/>
                <a:cs typeface="Arial"/>
                <a:sym typeface="Arial"/>
              </a:rPr>
              <a:t>However, the requirement is:</a:t>
            </a:r>
            <a:endParaRPr b="1">
              <a:solidFill>
                <a:srgbClr val="595959"/>
              </a:solidFill>
              <a:latin typeface="Arial"/>
              <a:ea typeface="Arial"/>
              <a:cs typeface="Arial"/>
              <a:sym typeface="Arial"/>
            </a:endParaRPr>
          </a:p>
          <a:p>
            <a:pPr marL="457200" lvl="0" indent="-342900" algn="l" rtl="0">
              <a:spcBef>
                <a:spcPts val="1600"/>
              </a:spcBef>
              <a:spcAft>
                <a:spcPts val="0"/>
              </a:spcAft>
              <a:buClr>
                <a:srgbClr val="595959"/>
              </a:buClr>
              <a:buSzPts val="1800"/>
              <a:buFont typeface="Arial"/>
              <a:buChar char="●"/>
            </a:pPr>
            <a:r>
              <a:rPr lang="en" b="1">
                <a:solidFill>
                  <a:srgbClr val="595959"/>
                </a:solidFill>
                <a:latin typeface="Arial"/>
                <a:ea typeface="Arial"/>
                <a:cs typeface="Arial"/>
                <a:sym typeface="Arial"/>
              </a:rPr>
              <a:t>Large monolingual corpus</a:t>
            </a:r>
            <a:endParaRPr b="1">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a:solidFill>
                  <a:srgbClr val="595959"/>
                </a:solidFill>
                <a:latin typeface="Arial"/>
                <a:ea typeface="Arial"/>
                <a:cs typeface="Arial"/>
                <a:sym typeface="Arial"/>
              </a:rPr>
              <a:t>Cross-lingual Word Embeddings</a:t>
            </a:r>
            <a:endParaRPr>
              <a:solidFill>
                <a:srgbClr val="595959"/>
              </a:solidFill>
              <a:latin typeface="Arial"/>
              <a:ea typeface="Arial"/>
              <a:cs typeface="Arial"/>
              <a:sym typeface="Arial"/>
            </a:endParaRPr>
          </a:p>
          <a:p>
            <a:pPr marL="457200" lvl="0" indent="-342900" algn="l" rtl="0">
              <a:spcBef>
                <a:spcPts val="0"/>
              </a:spcBef>
              <a:spcAft>
                <a:spcPts val="0"/>
              </a:spcAft>
              <a:buClr>
                <a:srgbClr val="595959"/>
              </a:buClr>
              <a:buSzPts val="1800"/>
              <a:buFont typeface="Arial"/>
              <a:buChar char="●"/>
            </a:pPr>
            <a:r>
              <a:rPr lang="en" b="1">
                <a:solidFill>
                  <a:srgbClr val="595959"/>
                </a:solidFill>
                <a:latin typeface="Arial"/>
                <a:ea typeface="Arial"/>
                <a:cs typeface="Arial"/>
                <a:sym typeface="Arial"/>
              </a:rPr>
              <a:t>Low-resource languages</a:t>
            </a:r>
            <a:endParaRPr/>
          </a:p>
        </p:txBody>
      </p:sp>
      <p:pic>
        <p:nvPicPr>
          <p:cNvPr id="118" name="Google Shape;118;p21"/>
          <p:cNvPicPr preferRelativeResize="0"/>
          <p:nvPr/>
        </p:nvPicPr>
        <p:blipFill>
          <a:blip r:embed="rId3">
            <a:alphaModFix/>
          </a:blip>
          <a:stretch>
            <a:fillRect/>
          </a:stretch>
        </p:blipFill>
        <p:spPr>
          <a:xfrm>
            <a:off x="4765575" y="1484050"/>
            <a:ext cx="3814299" cy="2542850"/>
          </a:xfrm>
          <a:prstGeom prst="rect">
            <a:avLst/>
          </a:prstGeom>
          <a:noFill/>
          <a:ln>
            <a:noFill/>
          </a:ln>
        </p:spPr>
      </p:pic>
      <p:sp>
        <p:nvSpPr>
          <p:cNvPr id="119" name="Google Shape;119;p21"/>
          <p:cNvSpPr txBox="1"/>
          <p:nvPr/>
        </p:nvSpPr>
        <p:spPr>
          <a:xfrm>
            <a:off x="7043575" y="4442525"/>
            <a:ext cx="1536300" cy="2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700">
                <a:latin typeface="Source Sans Pro"/>
                <a:ea typeface="Source Sans Pro"/>
                <a:cs typeface="Source Sans Pro"/>
                <a:sym typeface="Source Sans Pro"/>
              </a:rPr>
              <a:t>Image Source: Paramount Pictures</a:t>
            </a:r>
            <a:endParaRPr sz="700">
              <a:latin typeface="Source Sans Pro"/>
              <a:ea typeface="Source Sans Pro"/>
              <a:cs typeface="Source Sans Pro"/>
              <a:sym typeface="Source Sans Pro"/>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p:nvPr/>
        </p:nvSpPr>
        <p:spPr>
          <a:xfrm>
            <a:off x="311700" y="1152475"/>
            <a:ext cx="8520600" cy="35868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 sz="2000"/>
              <a:t>Lack of resources for NLP tasks.</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Low resource languages.</a:t>
            </a:r>
            <a:endParaRPr sz="2000"/>
          </a:p>
          <a:p>
            <a:pPr marL="914400" lvl="1" indent="-355600" algn="l" rtl="0">
              <a:spcBef>
                <a:spcPts val="0"/>
              </a:spcBef>
              <a:spcAft>
                <a:spcPts val="0"/>
              </a:spcAft>
              <a:buSzPts val="2000"/>
              <a:buChar char="○"/>
            </a:pPr>
            <a:r>
              <a:rPr lang="en" sz="2000"/>
              <a:t>Indian Languages including Sanskrit.</a:t>
            </a:r>
            <a:endParaRPr sz="2000"/>
          </a:p>
          <a:p>
            <a:pPr marL="914400" lvl="1" indent="-355600" algn="l" rtl="0">
              <a:spcBef>
                <a:spcPts val="0"/>
              </a:spcBef>
              <a:spcAft>
                <a:spcPts val="0"/>
              </a:spcAft>
              <a:buSzPts val="2000"/>
              <a:buChar char="○"/>
            </a:pPr>
            <a:r>
              <a:rPr lang="en" sz="2000"/>
              <a:t>Hebrew, Greek, and Latin.</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Obscure Languages such as Sentinelese (North Sentinel Island, Indian Ocean), Ugaritic, etc.</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Monolingual corpus may be available.</a:t>
            </a:r>
            <a:endParaRPr sz="2100" b="1">
              <a:solidFill>
                <a:srgbClr val="595959"/>
              </a:solidFill>
            </a:endParaRPr>
          </a:p>
        </p:txBody>
      </p:sp>
      <p:sp>
        <p:nvSpPr>
          <p:cNvPr id="125" name="Google Shape;125;p2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 Constraints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p:nvPr/>
        </p:nvSpPr>
        <p:spPr>
          <a:xfrm>
            <a:off x="311700" y="1152475"/>
            <a:ext cx="8520600" cy="35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p>
          <a:p>
            <a:pPr marL="457200" lvl="0" indent="-355600" algn="l" rtl="0">
              <a:spcBef>
                <a:spcPts val="0"/>
              </a:spcBef>
              <a:spcAft>
                <a:spcPts val="0"/>
              </a:spcAft>
              <a:buSzPts val="2000"/>
              <a:buChar char="●"/>
            </a:pPr>
            <a:r>
              <a:rPr lang="en" sz="2000"/>
              <a:t>Parallel word mappings can be generated.</a:t>
            </a:r>
            <a:endParaRPr sz="2000"/>
          </a:p>
          <a:p>
            <a:pPr marL="914400" lvl="1" indent="-355600" algn="l" rtl="0">
              <a:spcBef>
                <a:spcPts val="0"/>
              </a:spcBef>
              <a:spcAft>
                <a:spcPts val="0"/>
              </a:spcAft>
              <a:buSzPts val="2000"/>
              <a:buChar char="○"/>
            </a:pPr>
            <a:r>
              <a:rPr lang="en" sz="2000"/>
              <a:t>Unsupervised Embedding mappings (similar script).</a:t>
            </a:r>
            <a:endParaRPr sz="2000"/>
          </a:p>
          <a:p>
            <a:pPr marL="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Word mappings can also be created manually.</a:t>
            </a:r>
            <a:endParaRPr sz="2000"/>
          </a:p>
          <a:p>
            <a:pPr marL="914400" lvl="1" indent="-355600" algn="l" rtl="0">
              <a:spcBef>
                <a:spcPts val="0"/>
              </a:spcBef>
              <a:spcAft>
                <a:spcPts val="0"/>
              </a:spcAft>
              <a:buSzPts val="2000"/>
              <a:buChar char="○"/>
            </a:pPr>
            <a:r>
              <a:rPr lang="en" sz="2000"/>
              <a:t>For language written in different scripts, but human supervision is needed. </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en" sz="2000"/>
              <a:t>Word representations form the crux of most NLP tasks.</a:t>
            </a:r>
            <a:endParaRPr sz="2000"/>
          </a:p>
        </p:txBody>
      </p:sp>
      <p:sp>
        <p:nvSpPr>
          <p:cNvPr id="131" name="Google Shape;131;p2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 Generation/Building</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ctrTitle"/>
          </p:nvPr>
        </p:nvSpPr>
        <p:spPr>
          <a:xfrm>
            <a:off x="485875" y="264475"/>
            <a:ext cx="8183700"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Foundations</a:t>
            </a:r>
            <a:endParaRPr sz="3500"/>
          </a:p>
        </p:txBody>
      </p:sp>
      <p:sp>
        <p:nvSpPr>
          <p:cNvPr id="137" name="Google Shape;137;p24"/>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b="1">
                <a:solidFill>
                  <a:schemeClr val="lt1"/>
                </a:solidFill>
                <a:latin typeface="Raleway"/>
                <a:ea typeface="Raleway"/>
                <a:cs typeface="Raleway"/>
                <a:sym typeface="Raleway"/>
              </a:rPr>
              <a:t>Cross-lingual embeddings</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a:solidFill>
                  <a:schemeClr val="lt1"/>
                </a:solidFill>
                <a:latin typeface="Raleway"/>
                <a:ea typeface="Raleway"/>
                <a:cs typeface="Raleway"/>
                <a:sym typeface="Raleway"/>
              </a:rPr>
              <a:t>Denoising Autoencoder</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Back-translation</a:t>
            </a:r>
            <a:endParaRPr sz="2600">
              <a:solidFill>
                <a:srgbClr val="FFFFFF"/>
              </a:solidFill>
              <a:latin typeface="Raleway"/>
              <a:ea typeface="Raleway"/>
              <a:cs typeface="Raleway"/>
              <a:sym typeface="Raleway"/>
            </a:endParaRPr>
          </a:p>
          <a:p>
            <a:pPr marL="0" lvl="0" indent="0" algn="l" rtl="0">
              <a:spcBef>
                <a:spcPts val="0"/>
              </a:spcBef>
              <a:spcAft>
                <a:spcPts val="0"/>
              </a:spcAft>
              <a:buNone/>
            </a:pPr>
            <a:endParaRPr sz="100">
              <a:solidFill>
                <a:srgbClr val="FFFFFF"/>
              </a:solidFill>
              <a:latin typeface="Source Sans Pro"/>
              <a:ea typeface="Source Sans Pro"/>
              <a:cs typeface="Source Sans Pro"/>
              <a:sym typeface="Source Sans Pro"/>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Word Representation for Humans</a:t>
            </a:r>
            <a:endParaRPr/>
          </a:p>
        </p:txBody>
      </p:sp>
      <p:sp>
        <p:nvSpPr>
          <p:cNvPr id="143" name="Google Shape;143;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In humans, the acquisition of information and creation of mental representations occurs in a two-step process. (Ramos et. al., 2014)</a:t>
            </a:r>
            <a:endParaRPr>
              <a:solidFill>
                <a:srgbClr val="000000"/>
              </a:solidFill>
            </a:endParaRPr>
          </a:p>
          <a:p>
            <a:pPr marL="457200" lvl="0" indent="0" algn="l" rtl="0">
              <a:spcBef>
                <a:spcPts val="1600"/>
              </a:spcBef>
              <a:spcAft>
                <a:spcPts val="0"/>
              </a:spcAft>
              <a:buNone/>
            </a:pPr>
            <a:r>
              <a:rPr lang="en">
                <a:solidFill>
                  <a:srgbClr val="000000"/>
                </a:solidFill>
              </a:rPr>
              <a:t>Sufficiently complex brain structure is necessary to establishing internal states capable to co-vary with external events.</a:t>
            </a:r>
            <a:endParaRPr>
              <a:solidFill>
                <a:srgbClr val="000000"/>
              </a:solidFill>
            </a:endParaRPr>
          </a:p>
          <a:p>
            <a:pPr marL="457200" lvl="0" indent="0" algn="l" rtl="0">
              <a:spcBef>
                <a:spcPts val="1600"/>
              </a:spcBef>
              <a:spcAft>
                <a:spcPts val="1600"/>
              </a:spcAft>
              <a:buNone/>
            </a:pPr>
            <a:r>
              <a:rPr lang="en">
                <a:solidFill>
                  <a:srgbClr val="000000"/>
                </a:solidFill>
              </a:rPr>
              <a:t>The validity or meaning of these representations must be gradually achieved by confronting them with the environment.</a:t>
            </a:r>
            <a:endParaRPr>
              <a:solidFill>
                <a:srgbClr val="000000"/>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a:t>Cross-lingual Word Embeddings</a:t>
            </a:r>
            <a:endParaRPr/>
          </a:p>
          <a:p>
            <a:pPr marL="0" lvl="0" indent="0" algn="l" rtl="0">
              <a:spcBef>
                <a:spcPts val="0"/>
              </a:spcBef>
              <a:spcAft>
                <a:spcPts val="0"/>
              </a:spcAft>
              <a:buNone/>
            </a:pPr>
            <a:endParaRPr/>
          </a:p>
        </p:txBody>
      </p:sp>
      <p:sp>
        <p:nvSpPr>
          <p:cNvPr id="149" name="Google Shape;149;p26"/>
          <p:cNvSpPr txBox="1">
            <a:spLocks noGrp="1"/>
          </p:cNvSpPr>
          <p:nvPr>
            <p:ph type="body" idx="1"/>
          </p:nvPr>
        </p:nvSpPr>
        <p:spPr>
          <a:xfrm>
            <a:off x="311700" y="1152475"/>
            <a:ext cx="4552500" cy="3329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000000"/>
              </a:buClr>
              <a:buSzPts val="1600"/>
              <a:buChar char="●"/>
            </a:pPr>
            <a:r>
              <a:rPr lang="en" sz="1600">
                <a:solidFill>
                  <a:srgbClr val="000000"/>
                </a:solidFill>
              </a:rPr>
              <a:t>The geometric relations that hold between words are similar across languages*.</a:t>
            </a:r>
            <a:endParaRPr sz="1600">
              <a:solidFill>
                <a:srgbClr val="000000"/>
              </a:solidFill>
            </a:endParaRPr>
          </a:p>
          <a:p>
            <a:pPr marL="914400" lvl="1" indent="-304800" algn="l" rtl="0">
              <a:spcBef>
                <a:spcPts val="1600"/>
              </a:spcBef>
              <a:spcAft>
                <a:spcPts val="0"/>
              </a:spcAft>
              <a:buClr>
                <a:srgbClr val="000000"/>
              </a:buClr>
              <a:buSzPts val="1200"/>
              <a:buChar char="○"/>
            </a:pPr>
            <a:r>
              <a:rPr lang="en" sz="1200">
                <a:solidFill>
                  <a:srgbClr val="000000"/>
                </a:solidFill>
              </a:rPr>
              <a:t>For instance, numbers and animals in English show a similar (isomorphic) geometric structure as their Spanish counterparts.</a:t>
            </a:r>
            <a:endParaRPr sz="1200">
              <a:solidFill>
                <a:srgbClr val="000000"/>
              </a:solidFill>
            </a:endParaRPr>
          </a:p>
          <a:p>
            <a:pPr marL="457200" lvl="0" indent="-330200" algn="l" rtl="0">
              <a:spcBef>
                <a:spcPts val="1600"/>
              </a:spcBef>
              <a:spcAft>
                <a:spcPts val="1600"/>
              </a:spcAft>
              <a:buClr>
                <a:srgbClr val="000000"/>
              </a:buClr>
              <a:buSzPts val="1600"/>
              <a:buChar char="●"/>
            </a:pPr>
            <a:r>
              <a:rPr lang="en" sz="1600">
                <a:solidFill>
                  <a:srgbClr val="000000"/>
                </a:solidFill>
              </a:rPr>
              <a:t>The vector space of a source languages can be transformed to the vector space of the target language t by learning a linear projection with a transformation matrix W</a:t>
            </a:r>
            <a:r>
              <a:rPr lang="en" sz="1600" baseline="30000">
                <a:solidFill>
                  <a:srgbClr val="000000"/>
                </a:solidFill>
              </a:rPr>
              <a:t> s→t</a:t>
            </a:r>
            <a:r>
              <a:rPr lang="en" sz="1600">
                <a:solidFill>
                  <a:srgbClr val="000000"/>
                </a:solidFill>
              </a:rPr>
              <a:t>.</a:t>
            </a:r>
            <a:endParaRPr sz="1600">
              <a:solidFill>
                <a:srgbClr val="000000"/>
              </a:solidFill>
            </a:endParaRPr>
          </a:p>
        </p:txBody>
      </p:sp>
      <p:pic>
        <p:nvPicPr>
          <p:cNvPr id="150" name="Google Shape;150;p26"/>
          <p:cNvPicPr preferRelativeResize="0"/>
          <p:nvPr/>
        </p:nvPicPr>
        <p:blipFill>
          <a:blip r:embed="rId3">
            <a:alphaModFix/>
          </a:blip>
          <a:stretch>
            <a:fillRect/>
          </a:stretch>
        </p:blipFill>
        <p:spPr>
          <a:xfrm>
            <a:off x="4937525" y="1270375"/>
            <a:ext cx="3894775" cy="3013425"/>
          </a:xfrm>
          <a:prstGeom prst="rect">
            <a:avLst/>
          </a:prstGeom>
          <a:noFill/>
          <a:ln>
            <a:noFill/>
          </a:ln>
        </p:spPr>
      </p:pic>
      <p:sp>
        <p:nvSpPr>
          <p:cNvPr id="151" name="Google Shape;151;p26"/>
          <p:cNvSpPr txBox="1"/>
          <p:nvPr/>
        </p:nvSpPr>
        <p:spPr>
          <a:xfrm>
            <a:off x="6929150" y="4426550"/>
            <a:ext cx="2009100" cy="262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t>Image source- www.mikelartetxe.com</a:t>
            </a:r>
            <a:endParaRPr sz="80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embeddings: Approaches</a:t>
            </a:r>
            <a:endParaRPr/>
          </a:p>
        </p:txBody>
      </p:sp>
      <p:sp>
        <p:nvSpPr>
          <p:cNvPr id="157" name="Google Shape;157;p27"/>
          <p:cNvSpPr/>
          <p:nvPr/>
        </p:nvSpPr>
        <p:spPr>
          <a:xfrm>
            <a:off x="2614725" y="1276625"/>
            <a:ext cx="22761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Cross-lingual embeddings</a:t>
            </a:r>
            <a:endParaRPr/>
          </a:p>
        </p:txBody>
      </p:sp>
      <p:sp>
        <p:nvSpPr>
          <p:cNvPr id="158" name="Google Shape;158;p27"/>
          <p:cNvSpPr/>
          <p:nvPr/>
        </p:nvSpPr>
        <p:spPr>
          <a:xfrm>
            <a:off x="430575" y="2358000"/>
            <a:ext cx="16335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Mapping based</a:t>
            </a:r>
            <a:endParaRPr/>
          </a:p>
        </p:txBody>
      </p:sp>
      <p:sp>
        <p:nvSpPr>
          <p:cNvPr id="159" name="Google Shape;159;p27"/>
          <p:cNvSpPr/>
          <p:nvPr/>
        </p:nvSpPr>
        <p:spPr>
          <a:xfrm>
            <a:off x="3755250" y="2358000"/>
            <a:ext cx="16335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Joint loss based</a:t>
            </a:r>
            <a:endParaRPr/>
          </a:p>
        </p:txBody>
      </p:sp>
      <p:sp>
        <p:nvSpPr>
          <p:cNvPr id="160" name="Google Shape;160;p27"/>
          <p:cNvSpPr/>
          <p:nvPr/>
        </p:nvSpPr>
        <p:spPr>
          <a:xfrm>
            <a:off x="6389900" y="2358125"/>
            <a:ext cx="21081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Pseudo multi-lingual corpora based</a:t>
            </a:r>
            <a:endParaRPr/>
          </a:p>
        </p:txBody>
      </p:sp>
      <p:cxnSp>
        <p:nvCxnSpPr>
          <p:cNvPr id="161" name="Google Shape;161;p27"/>
          <p:cNvCxnSpPr>
            <a:stCxn id="157" idx="2"/>
            <a:endCxn id="158" idx="0"/>
          </p:cNvCxnSpPr>
          <p:nvPr/>
        </p:nvCxnSpPr>
        <p:spPr>
          <a:xfrm flipH="1">
            <a:off x="1247475" y="1704125"/>
            <a:ext cx="2505300" cy="65400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62;p27"/>
          <p:cNvCxnSpPr>
            <a:stCxn id="157" idx="2"/>
            <a:endCxn id="160" idx="0"/>
          </p:cNvCxnSpPr>
          <p:nvPr/>
        </p:nvCxnSpPr>
        <p:spPr>
          <a:xfrm>
            <a:off x="3752775" y="1704125"/>
            <a:ext cx="3691200" cy="654000"/>
          </a:xfrm>
          <a:prstGeom prst="straightConnector1">
            <a:avLst/>
          </a:prstGeom>
          <a:noFill/>
          <a:ln w="9525" cap="flat" cmpd="sng">
            <a:solidFill>
              <a:schemeClr val="dk2"/>
            </a:solidFill>
            <a:prstDash val="solid"/>
            <a:round/>
            <a:headEnd type="none" w="med" len="med"/>
            <a:tailEnd type="triangle" w="med" len="med"/>
          </a:ln>
        </p:spPr>
      </p:cxnSp>
      <p:cxnSp>
        <p:nvCxnSpPr>
          <p:cNvPr id="163" name="Google Shape;163;p27"/>
          <p:cNvCxnSpPr>
            <a:stCxn id="157" idx="2"/>
            <a:endCxn id="159" idx="0"/>
          </p:cNvCxnSpPr>
          <p:nvPr/>
        </p:nvCxnSpPr>
        <p:spPr>
          <a:xfrm>
            <a:off x="3752775" y="1704125"/>
            <a:ext cx="819300" cy="654000"/>
          </a:xfrm>
          <a:prstGeom prst="straightConnector1">
            <a:avLst/>
          </a:prstGeom>
          <a:noFill/>
          <a:ln w="9525" cap="flat" cmpd="sng">
            <a:solidFill>
              <a:schemeClr val="dk2"/>
            </a:solidFill>
            <a:prstDash val="solid"/>
            <a:round/>
            <a:headEnd type="none" w="med" len="med"/>
            <a:tailEnd type="triangle" w="med" len="med"/>
          </a:ln>
        </p:spPr>
      </p:cxnSp>
      <p:sp>
        <p:nvSpPr>
          <p:cNvPr id="164" name="Google Shape;164;p27"/>
          <p:cNvSpPr/>
          <p:nvPr/>
        </p:nvSpPr>
        <p:spPr>
          <a:xfrm>
            <a:off x="1803000" y="2920800"/>
            <a:ext cx="10539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Vecmap</a:t>
            </a:r>
            <a:endParaRPr/>
          </a:p>
        </p:txBody>
      </p:sp>
      <p:sp>
        <p:nvSpPr>
          <p:cNvPr id="165" name="Google Shape;165;p27"/>
          <p:cNvSpPr/>
          <p:nvPr/>
        </p:nvSpPr>
        <p:spPr>
          <a:xfrm>
            <a:off x="1803000" y="3454200"/>
            <a:ext cx="10539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MUSE</a:t>
            </a:r>
            <a:endParaRPr/>
          </a:p>
        </p:txBody>
      </p:sp>
      <p:sp>
        <p:nvSpPr>
          <p:cNvPr id="166" name="Google Shape;166;p27"/>
          <p:cNvSpPr/>
          <p:nvPr/>
        </p:nvSpPr>
        <p:spPr>
          <a:xfrm>
            <a:off x="1803000" y="4026725"/>
            <a:ext cx="10539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GeoMM</a:t>
            </a:r>
            <a:endParaRPr/>
          </a:p>
        </p:txBody>
      </p:sp>
      <p:cxnSp>
        <p:nvCxnSpPr>
          <p:cNvPr id="167" name="Google Shape;167;p27"/>
          <p:cNvCxnSpPr>
            <a:stCxn id="158" idx="2"/>
          </p:cNvCxnSpPr>
          <p:nvPr/>
        </p:nvCxnSpPr>
        <p:spPr>
          <a:xfrm>
            <a:off x="1247325" y="2785500"/>
            <a:ext cx="0" cy="1974600"/>
          </a:xfrm>
          <a:prstGeom prst="straightConnector1">
            <a:avLst/>
          </a:prstGeom>
          <a:noFill/>
          <a:ln w="9525" cap="flat" cmpd="sng">
            <a:solidFill>
              <a:schemeClr val="dk2"/>
            </a:solidFill>
            <a:prstDash val="solid"/>
            <a:round/>
            <a:headEnd type="none" w="med" len="med"/>
            <a:tailEnd type="none" w="med" len="med"/>
          </a:ln>
        </p:spPr>
      </p:cxnSp>
      <p:cxnSp>
        <p:nvCxnSpPr>
          <p:cNvPr id="168" name="Google Shape;168;p27"/>
          <p:cNvCxnSpPr/>
          <p:nvPr/>
        </p:nvCxnSpPr>
        <p:spPr>
          <a:xfrm>
            <a:off x="1247325" y="3667950"/>
            <a:ext cx="555600" cy="0"/>
          </a:xfrm>
          <a:prstGeom prst="straightConnector1">
            <a:avLst/>
          </a:prstGeom>
          <a:noFill/>
          <a:ln w="9525" cap="flat" cmpd="sng">
            <a:solidFill>
              <a:schemeClr val="dk2"/>
            </a:solidFill>
            <a:prstDash val="solid"/>
            <a:round/>
            <a:headEnd type="none" w="med" len="med"/>
            <a:tailEnd type="triangle" w="med" len="med"/>
          </a:ln>
        </p:spPr>
      </p:cxnSp>
      <p:cxnSp>
        <p:nvCxnSpPr>
          <p:cNvPr id="169" name="Google Shape;169;p27"/>
          <p:cNvCxnSpPr/>
          <p:nvPr/>
        </p:nvCxnSpPr>
        <p:spPr>
          <a:xfrm>
            <a:off x="1249125" y="4768775"/>
            <a:ext cx="541800" cy="2100"/>
          </a:xfrm>
          <a:prstGeom prst="straightConnector1">
            <a:avLst/>
          </a:prstGeom>
          <a:noFill/>
          <a:ln w="9525" cap="flat" cmpd="sng">
            <a:solidFill>
              <a:schemeClr val="dk2"/>
            </a:solidFill>
            <a:prstDash val="solid"/>
            <a:round/>
            <a:headEnd type="none" w="med" len="med"/>
            <a:tailEnd type="triangle" w="med" len="med"/>
          </a:ln>
        </p:spPr>
      </p:cxnSp>
      <p:cxnSp>
        <p:nvCxnSpPr>
          <p:cNvPr id="170" name="Google Shape;170;p27"/>
          <p:cNvCxnSpPr/>
          <p:nvPr/>
        </p:nvCxnSpPr>
        <p:spPr>
          <a:xfrm>
            <a:off x="1247775" y="3134550"/>
            <a:ext cx="555600" cy="0"/>
          </a:xfrm>
          <a:prstGeom prst="straightConnector1">
            <a:avLst/>
          </a:prstGeom>
          <a:noFill/>
          <a:ln w="9525" cap="flat" cmpd="sng">
            <a:solidFill>
              <a:schemeClr val="dk2"/>
            </a:solidFill>
            <a:prstDash val="solid"/>
            <a:round/>
            <a:headEnd type="none" w="med" len="med"/>
            <a:tailEnd type="triangle" w="med" len="med"/>
          </a:ln>
        </p:spPr>
      </p:cxnSp>
      <p:sp>
        <p:nvSpPr>
          <p:cNvPr id="171" name="Google Shape;171;p27"/>
          <p:cNvSpPr/>
          <p:nvPr/>
        </p:nvSpPr>
        <p:spPr>
          <a:xfrm>
            <a:off x="1803000" y="4560125"/>
            <a:ext cx="10539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RCSLS</a:t>
            </a:r>
            <a:endParaRPr/>
          </a:p>
        </p:txBody>
      </p:sp>
      <p:cxnSp>
        <p:nvCxnSpPr>
          <p:cNvPr id="172" name="Google Shape;172;p27"/>
          <p:cNvCxnSpPr/>
          <p:nvPr/>
        </p:nvCxnSpPr>
        <p:spPr>
          <a:xfrm>
            <a:off x="1247325" y="4277450"/>
            <a:ext cx="555600" cy="0"/>
          </a:xfrm>
          <a:prstGeom prst="straightConnector1">
            <a:avLst/>
          </a:prstGeom>
          <a:noFill/>
          <a:ln w="9525" cap="flat" cmpd="sng">
            <a:solidFill>
              <a:schemeClr val="dk2"/>
            </a:solidFill>
            <a:prstDash val="solid"/>
            <a:round/>
            <a:headEnd type="none" w="med" len="med"/>
            <a:tailEnd type="triangle" w="med" len="med"/>
          </a:ln>
        </p:spPr>
      </p:cxnSp>
      <p:sp>
        <p:nvSpPr>
          <p:cNvPr id="173" name="Google Shape;173;p27"/>
          <p:cNvSpPr/>
          <p:nvPr/>
        </p:nvSpPr>
        <p:spPr>
          <a:xfrm>
            <a:off x="5085150" y="2920800"/>
            <a:ext cx="12267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Joint - Replace</a:t>
            </a:r>
            <a:endParaRPr sz="1200"/>
          </a:p>
        </p:txBody>
      </p:sp>
      <p:cxnSp>
        <p:nvCxnSpPr>
          <p:cNvPr id="174" name="Google Shape;174;p27"/>
          <p:cNvCxnSpPr/>
          <p:nvPr/>
        </p:nvCxnSpPr>
        <p:spPr>
          <a:xfrm flipH="1">
            <a:off x="4518900" y="2785500"/>
            <a:ext cx="10200" cy="1005900"/>
          </a:xfrm>
          <a:prstGeom prst="straightConnector1">
            <a:avLst/>
          </a:prstGeom>
          <a:noFill/>
          <a:ln w="9525" cap="flat" cmpd="sng">
            <a:solidFill>
              <a:schemeClr val="dk2"/>
            </a:solidFill>
            <a:prstDash val="solid"/>
            <a:round/>
            <a:headEnd type="none" w="med" len="med"/>
            <a:tailEnd type="none" w="med" len="med"/>
          </a:ln>
        </p:spPr>
      </p:cxnSp>
      <p:cxnSp>
        <p:nvCxnSpPr>
          <p:cNvPr id="175" name="Google Shape;175;p27"/>
          <p:cNvCxnSpPr/>
          <p:nvPr/>
        </p:nvCxnSpPr>
        <p:spPr>
          <a:xfrm>
            <a:off x="4529100" y="3159600"/>
            <a:ext cx="555600" cy="0"/>
          </a:xfrm>
          <a:prstGeom prst="straightConnector1">
            <a:avLst/>
          </a:prstGeom>
          <a:noFill/>
          <a:ln w="9525" cap="flat" cmpd="sng">
            <a:solidFill>
              <a:schemeClr val="dk2"/>
            </a:solidFill>
            <a:prstDash val="solid"/>
            <a:round/>
            <a:headEnd type="none" w="med" len="med"/>
            <a:tailEnd type="triangle" w="med" len="med"/>
          </a:ln>
        </p:spPr>
      </p:cxnSp>
      <p:sp>
        <p:nvSpPr>
          <p:cNvPr id="176" name="Google Shape;176;p27"/>
          <p:cNvSpPr/>
          <p:nvPr/>
        </p:nvSpPr>
        <p:spPr>
          <a:xfrm>
            <a:off x="7554225" y="2884050"/>
            <a:ext cx="1226700" cy="623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Random Translation Replacement</a:t>
            </a:r>
            <a:endParaRPr sz="1200"/>
          </a:p>
        </p:txBody>
      </p:sp>
      <p:cxnSp>
        <p:nvCxnSpPr>
          <p:cNvPr id="177" name="Google Shape;177;p27"/>
          <p:cNvCxnSpPr/>
          <p:nvPr/>
        </p:nvCxnSpPr>
        <p:spPr>
          <a:xfrm>
            <a:off x="6998625" y="2785500"/>
            <a:ext cx="18600" cy="1446900"/>
          </a:xfrm>
          <a:prstGeom prst="straightConnector1">
            <a:avLst/>
          </a:prstGeom>
          <a:noFill/>
          <a:ln w="9525" cap="flat" cmpd="sng">
            <a:solidFill>
              <a:schemeClr val="dk2"/>
            </a:solidFill>
            <a:prstDash val="solid"/>
            <a:round/>
            <a:headEnd type="none" w="med" len="med"/>
            <a:tailEnd type="none" w="med" len="med"/>
          </a:ln>
        </p:spPr>
      </p:cxnSp>
      <p:cxnSp>
        <p:nvCxnSpPr>
          <p:cNvPr id="178" name="Google Shape;178;p27"/>
          <p:cNvCxnSpPr/>
          <p:nvPr/>
        </p:nvCxnSpPr>
        <p:spPr>
          <a:xfrm>
            <a:off x="6998625" y="3159600"/>
            <a:ext cx="555600" cy="0"/>
          </a:xfrm>
          <a:prstGeom prst="straightConnector1">
            <a:avLst/>
          </a:prstGeom>
          <a:noFill/>
          <a:ln w="9525" cap="flat" cmpd="sng">
            <a:solidFill>
              <a:schemeClr val="dk2"/>
            </a:solidFill>
            <a:prstDash val="solid"/>
            <a:round/>
            <a:headEnd type="none" w="med" len="med"/>
            <a:tailEnd type="triangle" w="med" len="med"/>
          </a:ln>
        </p:spPr>
      </p:cxnSp>
      <p:cxnSp>
        <p:nvCxnSpPr>
          <p:cNvPr id="179" name="Google Shape;179;p27"/>
          <p:cNvCxnSpPr/>
          <p:nvPr/>
        </p:nvCxnSpPr>
        <p:spPr>
          <a:xfrm>
            <a:off x="7009725" y="4240475"/>
            <a:ext cx="555600" cy="0"/>
          </a:xfrm>
          <a:prstGeom prst="straightConnector1">
            <a:avLst/>
          </a:prstGeom>
          <a:noFill/>
          <a:ln w="9525" cap="flat" cmpd="sng">
            <a:solidFill>
              <a:schemeClr val="dk2"/>
            </a:solidFill>
            <a:prstDash val="solid"/>
            <a:round/>
            <a:headEnd type="none" w="med" len="med"/>
            <a:tailEnd type="triangle" w="med" len="med"/>
          </a:ln>
        </p:spPr>
      </p:cxnSp>
      <p:sp>
        <p:nvSpPr>
          <p:cNvPr id="180" name="Google Shape;180;p27"/>
          <p:cNvSpPr/>
          <p:nvPr/>
        </p:nvSpPr>
        <p:spPr>
          <a:xfrm>
            <a:off x="7554225" y="3881700"/>
            <a:ext cx="1226700" cy="623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Multilingual Cluster</a:t>
            </a:r>
            <a:endParaRPr sz="1200"/>
          </a:p>
        </p:txBody>
      </p:sp>
      <p:sp>
        <p:nvSpPr>
          <p:cNvPr id="181" name="Google Shape;181;p27"/>
          <p:cNvSpPr/>
          <p:nvPr/>
        </p:nvSpPr>
        <p:spPr>
          <a:xfrm>
            <a:off x="5085150" y="3559050"/>
            <a:ext cx="1226700" cy="427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Joint Matrix Factorization</a:t>
            </a:r>
            <a:endParaRPr sz="1200"/>
          </a:p>
        </p:txBody>
      </p:sp>
      <p:cxnSp>
        <p:nvCxnSpPr>
          <p:cNvPr id="182" name="Google Shape;182;p27"/>
          <p:cNvCxnSpPr/>
          <p:nvPr/>
        </p:nvCxnSpPr>
        <p:spPr>
          <a:xfrm>
            <a:off x="4529100" y="3772800"/>
            <a:ext cx="5556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 amongst different language families</a:t>
            </a:r>
          </a:p>
        </p:txBody>
      </p:sp>
      <p:graphicFrame>
        <p:nvGraphicFramePr>
          <p:cNvPr id="13" name="Table 12">
            <a:extLst>
              <a:ext uri="{FF2B5EF4-FFF2-40B4-BE49-F238E27FC236}">
                <a16:creationId xmlns:a16="http://schemas.microsoft.com/office/drawing/2014/main" id="{35D9E738-0FAD-4154-9127-DB1FC041EDA4}"/>
              </a:ext>
            </a:extLst>
          </p:cNvPr>
          <p:cNvGraphicFramePr>
            <a:graphicFrameLocks noGrp="1"/>
          </p:cNvGraphicFramePr>
          <p:nvPr/>
        </p:nvGraphicFramePr>
        <p:xfrm>
          <a:off x="1657489" y="1068425"/>
          <a:ext cx="5937250" cy="3917442"/>
        </p:xfrm>
        <a:graphic>
          <a:graphicData uri="http://schemas.openxmlformats.org/drawingml/2006/table">
            <a:tbl>
              <a:tblPr firstRow="1" firstCol="1" bandRow="1"/>
              <a:tblGrid>
                <a:gridCol w="1978660">
                  <a:extLst>
                    <a:ext uri="{9D8B030D-6E8A-4147-A177-3AD203B41FA5}">
                      <a16:colId xmlns:a16="http://schemas.microsoft.com/office/drawing/2014/main" val="20000"/>
                    </a:ext>
                  </a:extLst>
                </a:gridCol>
                <a:gridCol w="1979295">
                  <a:extLst>
                    <a:ext uri="{9D8B030D-6E8A-4147-A177-3AD203B41FA5}">
                      <a16:colId xmlns:a16="http://schemas.microsoft.com/office/drawing/2014/main" val="20001"/>
                    </a:ext>
                  </a:extLst>
                </a:gridCol>
                <a:gridCol w="1979295">
                  <a:extLst>
                    <a:ext uri="{9D8B030D-6E8A-4147-A177-3AD203B41FA5}">
                      <a16:colId xmlns:a16="http://schemas.microsoft.com/office/drawing/2014/main" val="20002"/>
                    </a:ext>
                  </a:extLst>
                </a:gridCol>
              </a:tblGrid>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Language </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rgbClr val="FF0000"/>
                          </a:solidFill>
                          <a:effectLst/>
                        </a:rPr>
                        <a:t>Inflected Verb/Inflected verb complex</a:t>
                      </a:r>
                      <a:endParaRPr lang="en-US" sz="1800" dirty="0">
                        <a:solidFill>
                          <a:srgbClr val="FF0000"/>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rgbClr val="0207CE"/>
                          </a:solidFill>
                          <a:effectLst/>
                        </a:rPr>
                        <a:t>Inflected Noun/Inflected Noun chunk</a:t>
                      </a:r>
                      <a:endParaRPr lang="en-US" sz="1800" dirty="0">
                        <a:solidFill>
                          <a:srgbClr val="0207CE"/>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extLst>
                  <a:ext uri="{0D108BD9-81ED-4DB2-BD59-A6C34878D82A}">
                    <a16:rowId xmlns:a16="http://schemas.microsoft.com/office/drawing/2014/main" val="10000"/>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English</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a:effectLst/>
                        </a:rPr>
                        <a:t>give obeisance</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a:effectLst/>
                        </a:rPr>
                        <a:t>To the king</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1"/>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Hindi </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naman</a:t>
                      </a:r>
                      <a:r>
                        <a:rPr lang="en-US" sz="1800" i="1" dirty="0">
                          <a:effectLst/>
                        </a:rPr>
                        <a:t> </a:t>
                      </a:r>
                      <a:r>
                        <a:rPr lang="en-US" sz="1800" i="1" dirty="0" err="1">
                          <a:effectLst/>
                        </a:rPr>
                        <a:t>karo</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raajaa</a:t>
                      </a:r>
                      <a:r>
                        <a:rPr lang="en-US" sz="1800" i="1" dirty="0">
                          <a:effectLst/>
                        </a:rPr>
                        <a:t> </a:t>
                      </a:r>
                      <a:r>
                        <a:rPr lang="en-US" sz="1800" i="1" dirty="0" err="1">
                          <a:effectLst/>
                        </a:rPr>
                        <a:t>ko</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2"/>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Marathi</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naman</a:t>
                      </a:r>
                      <a:r>
                        <a:rPr lang="en-US" sz="1800" i="1" dirty="0">
                          <a:effectLst/>
                        </a:rPr>
                        <a:t> </a:t>
                      </a:r>
                      <a:r>
                        <a:rPr lang="en-US" sz="1800" i="1" dirty="0" err="1">
                          <a:effectLst/>
                        </a:rPr>
                        <a:t>karaa</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raajaalaa</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3"/>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Tamil</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a:effectLst/>
                        </a:rPr>
                        <a:t>vanaNku</a:t>
                      </a:r>
                      <a:endParaRPr lang="en-US" sz="1800" i="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aracarai</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extLst>
                  <a:ext uri="{0D108BD9-81ED-4DB2-BD59-A6C34878D82A}">
                    <a16:rowId xmlns:a16="http://schemas.microsoft.com/office/drawing/2014/main" val="10004"/>
                  </a:ext>
                </a:extLst>
              </a:tr>
              <a:tr h="0">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Arial"/>
                          <a:cs typeface="Arial"/>
                          <a:sym typeface="Arial"/>
                        </a:defRPr>
                      </a:lvl9pPr>
                    </a:lstStyle>
                    <a:p>
                      <a:pPr marL="0" marR="0">
                        <a:lnSpc>
                          <a:spcPct val="200000"/>
                        </a:lnSpc>
                        <a:spcBef>
                          <a:spcPts val="0"/>
                        </a:spcBef>
                        <a:spcAft>
                          <a:spcPts val="0"/>
                        </a:spcAft>
                      </a:pPr>
                      <a:r>
                        <a:rPr lang="en-US" sz="1800" dirty="0">
                          <a:solidFill>
                            <a:schemeClr val="tx1"/>
                          </a:solidFill>
                          <a:effectLst/>
                        </a:rPr>
                        <a:t>Manipuri</a:t>
                      </a:r>
                      <a:endParaRPr lang="en-US" sz="18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a:effectLst/>
                        </a:rPr>
                        <a:t>Khoirammu</a:t>
                      </a:r>
                      <a:endParaRPr lang="en-US" sz="1800" i="1">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Arial"/>
                          <a:cs typeface="Arial"/>
                          <a:sym typeface="Arial"/>
                        </a:defRPr>
                      </a:lvl9pPr>
                    </a:lstStyle>
                    <a:p>
                      <a:pPr marL="0" marR="0">
                        <a:lnSpc>
                          <a:spcPct val="200000"/>
                        </a:lnSpc>
                        <a:spcBef>
                          <a:spcPts val="0"/>
                        </a:spcBef>
                        <a:spcAft>
                          <a:spcPts val="0"/>
                        </a:spcAft>
                      </a:pPr>
                      <a:r>
                        <a:rPr lang="en-US" sz="1800" i="1" dirty="0" err="1">
                          <a:effectLst/>
                        </a:rPr>
                        <a:t>niNgthoubu</a:t>
                      </a:r>
                      <a:endParaRPr lang="en-US" sz="1800" i="1"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extLst>
                  <a:ext uri="{0D108BD9-81ED-4DB2-BD59-A6C34878D82A}">
                    <a16:rowId xmlns:a16="http://schemas.microsoft.com/office/drawing/2014/main" val="10005"/>
                  </a:ext>
                </a:extLst>
              </a:tr>
            </a:tbl>
          </a:graphicData>
        </a:graphic>
      </p:graphicFrame>
      <p:cxnSp>
        <p:nvCxnSpPr>
          <p:cNvPr id="14" name="Straight Arrow Connector 13">
            <a:extLst>
              <a:ext uri="{FF2B5EF4-FFF2-40B4-BE49-F238E27FC236}">
                <a16:creationId xmlns:a16="http://schemas.microsoft.com/office/drawing/2014/main" id="{E43CD0EB-5715-48CE-91C2-A0A7C6347FB4}"/>
              </a:ext>
            </a:extLst>
          </p:cNvPr>
          <p:cNvCxnSpPr/>
          <p:nvPr/>
        </p:nvCxnSpPr>
        <p:spPr bwMode="auto">
          <a:xfrm>
            <a:off x="5391289" y="1274719"/>
            <a:ext cx="0" cy="533400"/>
          </a:xfrm>
          <a:prstGeom prst="straightConnector1">
            <a:avLst/>
          </a:prstGeom>
          <a:solidFill>
            <a:srgbClr val="BBE0E3"/>
          </a:solidFill>
          <a:ln w="9525" cap="flat" cmpd="sng" algn="ctr">
            <a:solidFill>
              <a:srgbClr val="000000"/>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8624534B-17FD-4EBE-A91F-F44DF3EC3F56}"/>
              </a:ext>
            </a:extLst>
          </p:cNvPr>
          <p:cNvCxnSpPr/>
          <p:nvPr/>
        </p:nvCxnSpPr>
        <p:spPr bwMode="auto">
          <a:xfrm>
            <a:off x="7181501" y="1198519"/>
            <a:ext cx="0" cy="533400"/>
          </a:xfrm>
          <a:prstGeom prst="straightConnector1">
            <a:avLst/>
          </a:prstGeom>
          <a:solidFill>
            <a:srgbClr val="BBE0E3"/>
          </a:solidFill>
          <a:ln w="9525" cap="flat" cmpd="sng" algn="ctr">
            <a:solidFill>
              <a:srgbClr val="000000"/>
            </a:solidFill>
            <a:prstDash val="solid"/>
            <a:round/>
            <a:headEnd type="none" w="med" len="med"/>
            <a:tailEnd type="triangle"/>
          </a:ln>
          <a:effectLst/>
        </p:spPr>
      </p:cxnSp>
    </p:spTree>
    <p:extLst>
      <p:ext uri="{BB962C8B-B14F-4D97-AF65-F5344CB8AC3E}">
        <p14:creationId xmlns:p14="http://schemas.microsoft.com/office/powerpoint/2010/main" val="370546955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a:spLocks noGrp="1"/>
          </p:cNvSpPr>
          <p:nvPr>
            <p:ph type="title"/>
          </p:nvPr>
        </p:nvSpPr>
        <p:spPr>
          <a:xfrm>
            <a:off x="311700" y="32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embeddings: Mapping based																																																																													</a:t>
            </a:r>
            <a:endParaRPr/>
          </a:p>
        </p:txBody>
      </p:sp>
      <p:pic>
        <p:nvPicPr>
          <p:cNvPr id="188" name="Google Shape;188;p28"/>
          <p:cNvPicPr preferRelativeResize="0"/>
          <p:nvPr/>
        </p:nvPicPr>
        <p:blipFill>
          <a:blip r:embed="rId3">
            <a:alphaModFix/>
          </a:blip>
          <a:stretch>
            <a:fillRect/>
          </a:stretch>
        </p:blipFill>
        <p:spPr>
          <a:xfrm>
            <a:off x="3873424" y="1687299"/>
            <a:ext cx="2245850" cy="2363500"/>
          </a:xfrm>
          <a:prstGeom prst="rect">
            <a:avLst/>
          </a:prstGeom>
          <a:noFill/>
          <a:ln>
            <a:noFill/>
          </a:ln>
        </p:spPr>
      </p:pic>
      <p:pic>
        <p:nvPicPr>
          <p:cNvPr id="189" name="Google Shape;189;p28"/>
          <p:cNvPicPr preferRelativeResize="0"/>
          <p:nvPr/>
        </p:nvPicPr>
        <p:blipFill>
          <a:blip r:embed="rId4">
            <a:alphaModFix/>
          </a:blip>
          <a:stretch>
            <a:fillRect/>
          </a:stretch>
        </p:blipFill>
        <p:spPr>
          <a:xfrm>
            <a:off x="494001" y="1017718"/>
            <a:ext cx="2013150" cy="2118581"/>
          </a:xfrm>
          <a:prstGeom prst="rect">
            <a:avLst/>
          </a:prstGeom>
          <a:noFill/>
          <a:ln>
            <a:noFill/>
          </a:ln>
        </p:spPr>
      </p:pic>
      <p:pic>
        <p:nvPicPr>
          <p:cNvPr id="190" name="Google Shape;190;p28"/>
          <p:cNvPicPr preferRelativeResize="0"/>
          <p:nvPr/>
        </p:nvPicPr>
        <p:blipFill rotWithShape="1">
          <a:blip r:embed="rId5">
            <a:alphaModFix/>
          </a:blip>
          <a:srcRect/>
          <a:stretch/>
        </p:blipFill>
        <p:spPr>
          <a:xfrm>
            <a:off x="494000" y="2799042"/>
            <a:ext cx="2013150" cy="2118608"/>
          </a:xfrm>
          <a:prstGeom prst="rect">
            <a:avLst/>
          </a:prstGeom>
          <a:noFill/>
          <a:ln>
            <a:noFill/>
          </a:ln>
        </p:spPr>
      </p:pic>
      <p:sp>
        <p:nvSpPr>
          <p:cNvPr id="191" name="Google Shape;191;p28"/>
          <p:cNvSpPr txBox="1"/>
          <p:nvPr/>
        </p:nvSpPr>
        <p:spPr>
          <a:xfrm>
            <a:off x="238925" y="1765888"/>
            <a:ext cx="4800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a:t>
            </a:r>
            <a:endParaRPr/>
          </a:p>
        </p:txBody>
      </p:sp>
      <p:sp>
        <p:nvSpPr>
          <p:cNvPr id="192" name="Google Shape;192;p28"/>
          <p:cNvSpPr txBox="1"/>
          <p:nvPr/>
        </p:nvSpPr>
        <p:spPr>
          <a:xfrm>
            <a:off x="238925" y="3573350"/>
            <a:ext cx="4800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a:t>
            </a:r>
            <a:endParaRPr/>
          </a:p>
        </p:txBody>
      </p:sp>
      <p:cxnSp>
        <p:nvCxnSpPr>
          <p:cNvPr id="193" name="Google Shape;193;p28"/>
          <p:cNvCxnSpPr>
            <a:stCxn id="190" idx="3"/>
            <a:endCxn id="188" idx="1"/>
          </p:cNvCxnSpPr>
          <p:nvPr/>
        </p:nvCxnSpPr>
        <p:spPr>
          <a:xfrm rot="10800000" flipH="1">
            <a:off x="2507150" y="2868946"/>
            <a:ext cx="1366200" cy="989400"/>
          </a:xfrm>
          <a:prstGeom prst="straightConnector1">
            <a:avLst/>
          </a:prstGeom>
          <a:noFill/>
          <a:ln w="9525" cap="flat" cmpd="sng">
            <a:solidFill>
              <a:schemeClr val="dk2"/>
            </a:solidFill>
            <a:prstDash val="solid"/>
            <a:round/>
            <a:headEnd type="none" w="med" len="med"/>
            <a:tailEnd type="triangle" w="med" len="med"/>
          </a:ln>
        </p:spPr>
      </p:cxnSp>
      <p:cxnSp>
        <p:nvCxnSpPr>
          <p:cNvPr id="194" name="Google Shape;194;p28"/>
          <p:cNvCxnSpPr>
            <a:stCxn id="189" idx="3"/>
            <a:endCxn id="188" idx="1"/>
          </p:cNvCxnSpPr>
          <p:nvPr/>
        </p:nvCxnSpPr>
        <p:spPr>
          <a:xfrm>
            <a:off x="2507151" y="2077009"/>
            <a:ext cx="1366200" cy="792000"/>
          </a:xfrm>
          <a:prstGeom prst="straightConnector1">
            <a:avLst/>
          </a:prstGeom>
          <a:noFill/>
          <a:ln w="9525" cap="flat" cmpd="sng">
            <a:solidFill>
              <a:schemeClr val="dk2"/>
            </a:solidFill>
            <a:prstDash val="solid"/>
            <a:round/>
            <a:headEnd type="none" w="med" len="med"/>
            <a:tailEnd type="triangle" w="med" len="med"/>
          </a:ln>
        </p:spPr>
      </p:cxnSp>
      <p:sp>
        <p:nvSpPr>
          <p:cNvPr id="195" name="Google Shape;195;p28"/>
          <p:cNvSpPr txBox="1"/>
          <p:nvPr/>
        </p:nvSpPr>
        <p:spPr>
          <a:xfrm>
            <a:off x="3062000" y="1998075"/>
            <a:ext cx="6717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XW</a:t>
            </a:r>
            <a:r>
              <a:rPr lang="en" baseline="-25000"/>
              <a:t>X</a:t>
            </a:r>
            <a:endParaRPr baseline="-25000"/>
          </a:p>
        </p:txBody>
      </p:sp>
      <p:sp>
        <p:nvSpPr>
          <p:cNvPr id="196" name="Google Shape;196;p28"/>
          <p:cNvSpPr txBox="1"/>
          <p:nvPr/>
        </p:nvSpPr>
        <p:spPr>
          <a:xfrm>
            <a:off x="3177000" y="3388400"/>
            <a:ext cx="556800" cy="2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YW</a:t>
            </a:r>
            <a:r>
              <a:rPr lang="en" baseline="-25000"/>
              <a:t>Y</a:t>
            </a:r>
            <a:endParaRPr baseline="-25000"/>
          </a:p>
        </p:txBody>
      </p:sp>
      <p:sp>
        <p:nvSpPr>
          <p:cNvPr id="197" name="Google Shape;197;p28"/>
          <p:cNvSpPr txBox="1"/>
          <p:nvPr/>
        </p:nvSpPr>
        <p:spPr>
          <a:xfrm>
            <a:off x="5958150" y="1149950"/>
            <a:ext cx="3000000" cy="2118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Task is to learn </a:t>
            </a:r>
            <a:r>
              <a:rPr lang="en" sz="1800" b="1">
                <a:solidFill>
                  <a:schemeClr val="dk1"/>
                </a:solidFill>
                <a:latin typeface="Times New Roman"/>
                <a:ea typeface="Times New Roman"/>
                <a:cs typeface="Times New Roman"/>
                <a:sym typeface="Times New Roman"/>
              </a:rPr>
              <a:t>W</a:t>
            </a:r>
            <a:r>
              <a:rPr lang="en" sz="1800" b="1" baseline="-25000">
                <a:solidFill>
                  <a:schemeClr val="dk1"/>
                </a:solidFill>
                <a:latin typeface="Times New Roman"/>
                <a:ea typeface="Times New Roman"/>
                <a:cs typeface="Times New Roman"/>
                <a:sym typeface="Times New Roman"/>
              </a:rPr>
              <a:t>X</a:t>
            </a:r>
            <a:r>
              <a:rPr lang="en" sz="1800">
                <a:solidFill>
                  <a:schemeClr val="dk1"/>
                </a:solidFill>
                <a:latin typeface="Times New Roman"/>
                <a:ea typeface="Times New Roman"/>
                <a:cs typeface="Times New Roman"/>
                <a:sym typeface="Times New Roman"/>
              </a:rPr>
              <a:t> and </a:t>
            </a:r>
            <a:r>
              <a:rPr lang="en" sz="1800" b="1">
                <a:solidFill>
                  <a:schemeClr val="dk1"/>
                </a:solidFill>
                <a:latin typeface="Times New Roman"/>
                <a:ea typeface="Times New Roman"/>
                <a:cs typeface="Times New Roman"/>
                <a:sym typeface="Times New Roman"/>
              </a:rPr>
              <a:t>W</a:t>
            </a:r>
            <a:r>
              <a:rPr lang="en" sz="1800" b="1" baseline="-25000">
                <a:solidFill>
                  <a:schemeClr val="dk1"/>
                </a:solidFill>
                <a:latin typeface="Times New Roman"/>
                <a:ea typeface="Times New Roman"/>
                <a:cs typeface="Times New Roman"/>
                <a:sym typeface="Times New Roman"/>
              </a:rPr>
              <a:t>Y</a:t>
            </a:r>
            <a:r>
              <a:rPr lang="en" sz="1800" b="1">
                <a:solidFill>
                  <a:schemeClr val="dk1"/>
                </a:solidFill>
                <a:latin typeface="Times New Roman"/>
                <a:ea typeface="Times New Roman"/>
                <a:cs typeface="Times New Roman"/>
                <a:sym typeface="Times New Roman"/>
              </a:rPr>
              <a:t> </a:t>
            </a:r>
            <a:r>
              <a:rPr lang="en" sz="1800">
                <a:solidFill>
                  <a:schemeClr val="dk1"/>
                </a:solidFill>
                <a:latin typeface="Times New Roman"/>
                <a:ea typeface="Times New Roman"/>
                <a:cs typeface="Times New Roman"/>
                <a:sym typeface="Times New Roman"/>
              </a:rPr>
              <a:t>(the transformation matrices)</a:t>
            </a:r>
            <a:endParaRPr sz="1800">
              <a:solidFill>
                <a:schemeClr val="dk1"/>
              </a:solidFill>
              <a:latin typeface="Times New Roman"/>
              <a:ea typeface="Times New Roman"/>
              <a:cs typeface="Times New Roman"/>
              <a:sym typeface="Times New Roman"/>
            </a:endParaRPr>
          </a:p>
          <a:p>
            <a:pPr marL="457200" lvl="0" indent="-342900" algn="l" rtl="0">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X, Y are monolingual embedding spaces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MUSE</a:t>
            </a:r>
            <a:endParaRPr/>
          </a:p>
        </p:txBody>
      </p:sp>
      <p:sp>
        <p:nvSpPr>
          <p:cNvPr id="203" name="Google Shape;203;p2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Given, target Vector Y and source Vector X</a:t>
            </a:r>
            <a:endParaRPr>
              <a:solidFill>
                <a:srgbClr val="000000"/>
              </a:solidFill>
            </a:endParaRPr>
          </a:p>
          <a:p>
            <a:pPr marL="457200" lvl="0" indent="0" algn="l" rtl="0">
              <a:spcBef>
                <a:spcPts val="1600"/>
              </a:spcBef>
              <a:spcAft>
                <a:spcPts val="0"/>
              </a:spcAft>
              <a:buNone/>
            </a:pPr>
            <a:r>
              <a:rPr lang="en">
                <a:solidFill>
                  <a:srgbClr val="000000"/>
                </a:solidFill>
              </a:rPr>
              <a:t>Learns Mapping Y=XW.</a:t>
            </a:r>
            <a:endParaRPr>
              <a:solidFill>
                <a:srgbClr val="000000"/>
              </a:solidFill>
            </a:endParaRPr>
          </a:p>
          <a:p>
            <a:pPr marL="0" lvl="0" indent="0" algn="l" rtl="0">
              <a:spcBef>
                <a:spcPts val="1600"/>
              </a:spcBef>
              <a:spcAft>
                <a:spcPts val="0"/>
              </a:spcAft>
              <a:buNone/>
            </a:pPr>
            <a:r>
              <a:rPr lang="en">
                <a:solidFill>
                  <a:srgbClr val="000000"/>
                </a:solidFill>
              </a:rPr>
              <a:t>Trains a discriminator to tell whether two vectors are from the same language.</a:t>
            </a:r>
            <a:endParaRPr>
              <a:solidFill>
                <a:srgbClr val="000000"/>
              </a:solidFill>
            </a:endParaRPr>
          </a:p>
          <a:p>
            <a:pPr marL="457200" lvl="0" indent="0" algn="l" rtl="0">
              <a:spcBef>
                <a:spcPts val="1600"/>
              </a:spcBef>
              <a:spcAft>
                <a:spcPts val="0"/>
              </a:spcAft>
              <a:buNone/>
            </a:pPr>
            <a:r>
              <a:rPr lang="en">
                <a:solidFill>
                  <a:srgbClr val="000000"/>
                </a:solidFill>
              </a:rPr>
              <a:t>Also, a generator to map the vectors from one language into each other.</a:t>
            </a:r>
            <a:endParaRPr>
              <a:solidFill>
                <a:srgbClr val="000000"/>
              </a:solidFill>
            </a:endParaRPr>
          </a:p>
          <a:p>
            <a:pPr marL="457200" lvl="0" indent="0" algn="l" rtl="0">
              <a:spcBef>
                <a:spcPts val="1600"/>
              </a:spcBef>
              <a:spcAft>
                <a:spcPts val="1600"/>
              </a:spcAft>
              <a:buNone/>
            </a:pPr>
            <a:endParaRPr/>
          </a:p>
        </p:txBody>
      </p:sp>
      <p:pic>
        <p:nvPicPr>
          <p:cNvPr id="204" name="Google Shape;204;p29"/>
          <p:cNvPicPr preferRelativeResize="0"/>
          <p:nvPr/>
        </p:nvPicPr>
        <p:blipFill>
          <a:blip r:embed="rId3">
            <a:alphaModFix/>
          </a:blip>
          <a:stretch>
            <a:fillRect/>
          </a:stretch>
        </p:blipFill>
        <p:spPr>
          <a:xfrm>
            <a:off x="4786650" y="2020087"/>
            <a:ext cx="4082925" cy="1188175"/>
          </a:xfrm>
          <a:prstGeom prst="rect">
            <a:avLst/>
          </a:prstGeom>
          <a:noFill/>
          <a:ln>
            <a:noFill/>
          </a:ln>
        </p:spPr>
      </p:pic>
      <p:sp>
        <p:nvSpPr>
          <p:cNvPr id="205" name="Google Shape;205;p29"/>
          <p:cNvSpPr txBox="1"/>
          <p:nvPr/>
        </p:nvSpPr>
        <p:spPr>
          <a:xfrm>
            <a:off x="532375" y="4226800"/>
            <a:ext cx="7845000" cy="57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8F8F8"/>
                </a:highlight>
              </a:rPr>
              <a:t>Conneau, Alexis, Guillaume Lample, Marc'Aurelio Ranzato, Ludovic Denoyer, and Hervé Jégou. "Word translation without parallel data." </a:t>
            </a:r>
            <a:r>
              <a:rPr lang="en" sz="1000" i="1">
                <a:solidFill>
                  <a:srgbClr val="222222"/>
                </a:solidFill>
                <a:highlight>
                  <a:srgbClr val="F8F8F8"/>
                </a:highlight>
              </a:rPr>
              <a:t>arXiv preprint arXiv:1710.04087</a:t>
            </a:r>
            <a:r>
              <a:rPr lang="en" sz="1000">
                <a:solidFill>
                  <a:srgbClr val="222222"/>
                </a:solidFill>
                <a:highlight>
                  <a:srgbClr val="F8F8F8"/>
                </a:highlight>
              </a:rPr>
              <a:t> (2017).</a:t>
            </a:r>
            <a:endParaRPr>
              <a:latin typeface="Source Sans Pro"/>
              <a:ea typeface="Source Sans Pro"/>
              <a:cs typeface="Source Sans Pro"/>
              <a:sym typeface="Source Sans Pro"/>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153250" y="91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VecMap (Artexe et al. 2018)</a:t>
            </a:r>
            <a:endParaRPr/>
          </a:p>
        </p:txBody>
      </p:sp>
      <p:sp>
        <p:nvSpPr>
          <p:cNvPr id="211" name="Google Shape;211;p30"/>
          <p:cNvSpPr/>
          <p:nvPr/>
        </p:nvSpPr>
        <p:spPr>
          <a:xfrm>
            <a:off x="1109150" y="877575"/>
            <a:ext cx="1353000" cy="706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Embedding Normalization</a:t>
            </a:r>
            <a:endParaRPr/>
          </a:p>
        </p:txBody>
      </p:sp>
      <p:sp>
        <p:nvSpPr>
          <p:cNvPr id="212" name="Google Shape;212;p30"/>
          <p:cNvSpPr/>
          <p:nvPr/>
        </p:nvSpPr>
        <p:spPr>
          <a:xfrm>
            <a:off x="2882600" y="877575"/>
            <a:ext cx="1353000" cy="706800"/>
          </a:xfrm>
          <a:prstGeom prst="rect">
            <a:avLst/>
          </a:prstGeom>
          <a:solidFill>
            <a:srgbClr val="DCF1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Unsupervised Initialization</a:t>
            </a:r>
            <a:endParaRPr/>
          </a:p>
        </p:txBody>
      </p:sp>
      <p:sp>
        <p:nvSpPr>
          <p:cNvPr id="213" name="Google Shape;213;p30"/>
          <p:cNvSpPr/>
          <p:nvPr/>
        </p:nvSpPr>
        <p:spPr>
          <a:xfrm>
            <a:off x="4656050" y="877575"/>
            <a:ext cx="1353000" cy="7068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Self Learning</a:t>
            </a:r>
            <a:endParaRPr/>
          </a:p>
        </p:txBody>
      </p:sp>
      <p:sp>
        <p:nvSpPr>
          <p:cNvPr id="214" name="Google Shape;214;p30"/>
          <p:cNvSpPr/>
          <p:nvPr/>
        </p:nvSpPr>
        <p:spPr>
          <a:xfrm>
            <a:off x="6429500" y="877575"/>
            <a:ext cx="1353000" cy="706800"/>
          </a:xfrm>
          <a:prstGeom prst="rect">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Symmetric Reweighting</a:t>
            </a:r>
            <a:endParaRPr/>
          </a:p>
        </p:txBody>
      </p:sp>
      <p:sp>
        <p:nvSpPr>
          <p:cNvPr id="215" name="Google Shape;215;p30"/>
          <p:cNvSpPr/>
          <p:nvPr/>
        </p:nvSpPr>
        <p:spPr>
          <a:xfrm>
            <a:off x="2494025" y="1182225"/>
            <a:ext cx="356700" cy="9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4267475" y="1182225"/>
            <a:ext cx="356700" cy="9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6040925" y="1182225"/>
            <a:ext cx="356700" cy="9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txBox="1"/>
          <p:nvPr/>
        </p:nvSpPr>
        <p:spPr>
          <a:xfrm>
            <a:off x="299950" y="4347325"/>
            <a:ext cx="8227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highlight>
                  <a:srgbClr val="FFFFFF"/>
                </a:highlight>
              </a:rPr>
              <a:t>Artetxe Mikel, Gorka Labaka, and Eneko Agirre. "A robust self-learning method for fully unsupervised cross-lingual mappings of word embeddings." </a:t>
            </a:r>
            <a:r>
              <a:rPr lang="en" i="1">
                <a:solidFill>
                  <a:srgbClr val="222222"/>
                </a:solidFill>
                <a:highlight>
                  <a:srgbClr val="FFFFFF"/>
                </a:highlight>
              </a:rPr>
              <a:t>ACL 2018</a:t>
            </a:r>
            <a:r>
              <a:rPr lang="en">
                <a:solidFill>
                  <a:srgbClr val="222222"/>
                </a:solidFill>
                <a:highlight>
                  <a:srgbClr val="FFFFFF"/>
                </a:highlight>
              </a:rPr>
              <a:t>.</a:t>
            </a:r>
            <a:endParaRPr/>
          </a:p>
        </p:txBody>
      </p:sp>
      <p:sp>
        <p:nvSpPr>
          <p:cNvPr id="219" name="Google Shape;219;p30"/>
          <p:cNvSpPr txBox="1"/>
          <p:nvPr/>
        </p:nvSpPr>
        <p:spPr>
          <a:xfrm>
            <a:off x="448650" y="1628750"/>
            <a:ext cx="6777600" cy="2674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Char char="●"/>
            </a:pPr>
            <a:r>
              <a:rPr lang="en">
                <a:solidFill>
                  <a:srgbClr val="434343"/>
                </a:solidFill>
              </a:rPr>
              <a:t>Embeddings Normalization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Length normalization + Mean centering + Length normalization</a:t>
            </a:r>
            <a:endParaRPr>
              <a:solidFill>
                <a:srgbClr val="434343"/>
              </a:solidFill>
            </a:endParaRPr>
          </a:p>
          <a:p>
            <a:pPr marL="457200" lvl="0" indent="-317500" algn="l" rtl="0">
              <a:spcBef>
                <a:spcPts val="0"/>
              </a:spcBef>
              <a:spcAft>
                <a:spcPts val="0"/>
              </a:spcAft>
              <a:buClr>
                <a:srgbClr val="434343"/>
              </a:buClr>
              <a:buSzPts val="1400"/>
              <a:buChar char="●"/>
            </a:pPr>
            <a:r>
              <a:rPr lang="en">
                <a:solidFill>
                  <a:srgbClr val="434343"/>
                </a:solidFill>
              </a:rPr>
              <a:t>Unsupervised initialization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Assume both spaces are isometric</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Nearest neighbor retrieval on XX</a:t>
            </a:r>
            <a:r>
              <a:rPr lang="en" baseline="30000">
                <a:solidFill>
                  <a:srgbClr val="434343"/>
                </a:solidFill>
              </a:rPr>
              <a:t>T</a:t>
            </a:r>
            <a:r>
              <a:rPr lang="en">
                <a:solidFill>
                  <a:srgbClr val="434343"/>
                </a:solidFill>
              </a:rPr>
              <a:t> and YY</a:t>
            </a:r>
            <a:r>
              <a:rPr lang="en" baseline="30000">
                <a:solidFill>
                  <a:srgbClr val="434343"/>
                </a:solidFill>
              </a:rPr>
              <a:t>T</a:t>
            </a:r>
            <a:endParaRPr baseline="30000">
              <a:solidFill>
                <a:srgbClr val="434343"/>
              </a:solidFill>
            </a:endParaRPr>
          </a:p>
          <a:p>
            <a:pPr marL="457200" lvl="0" indent="-317500" algn="l" rtl="0">
              <a:spcBef>
                <a:spcPts val="0"/>
              </a:spcBef>
              <a:spcAft>
                <a:spcPts val="0"/>
              </a:spcAft>
              <a:buClr>
                <a:srgbClr val="434343"/>
              </a:buClr>
              <a:buSzPts val="1400"/>
              <a:buChar char="●"/>
            </a:pPr>
            <a:r>
              <a:rPr lang="en">
                <a:solidFill>
                  <a:srgbClr val="434343"/>
                </a:solidFill>
              </a:rPr>
              <a:t>Self training</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Compute the optimal orthogonal mapping by maximizing the similarity for the current dictionary D</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Compute the dictionary over the similarity matrix of the mapped embeddings</a:t>
            </a:r>
            <a:endParaRPr>
              <a:solidFill>
                <a:srgbClr val="434343"/>
              </a:solidFill>
            </a:endParaRPr>
          </a:p>
          <a:p>
            <a:pPr marL="457200" lvl="0" indent="-317500" algn="l" rtl="0">
              <a:spcBef>
                <a:spcPts val="0"/>
              </a:spcBef>
              <a:spcAft>
                <a:spcPts val="0"/>
              </a:spcAft>
              <a:buClr>
                <a:srgbClr val="434343"/>
              </a:buClr>
              <a:buSzPts val="1400"/>
              <a:buChar char="●"/>
            </a:pPr>
            <a:r>
              <a:rPr lang="en">
                <a:solidFill>
                  <a:srgbClr val="434343"/>
                </a:solidFill>
              </a:rPr>
              <a:t>Symmetric weighting to induce good dictionary</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W</a:t>
            </a:r>
            <a:r>
              <a:rPr lang="en" baseline="-25000">
                <a:solidFill>
                  <a:srgbClr val="434343"/>
                </a:solidFill>
              </a:rPr>
              <a:t>X</a:t>
            </a:r>
            <a:r>
              <a:rPr lang="en">
                <a:solidFill>
                  <a:srgbClr val="434343"/>
                </a:solidFill>
              </a:rPr>
              <a:t> = US</a:t>
            </a:r>
            <a:r>
              <a:rPr lang="en" baseline="30000">
                <a:solidFill>
                  <a:srgbClr val="434343"/>
                </a:solidFill>
              </a:rPr>
              <a:t>1/2</a:t>
            </a:r>
            <a:r>
              <a:rPr lang="en">
                <a:solidFill>
                  <a:srgbClr val="434343"/>
                </a:solidFill>
              </a:rPr>
              <a:t> , W</a:t>
            </a:r>
            <a:r>
              <a:rPr lang="en" baseline="-25000">
                <a:solidFill>
                  <a:srgbClr val="434343"/>
                </a:solidFill>
              </a:rPr>
              <a:t>Y</a:t>
            </a:r>
            <a:r>
              <a:rPr lang="en">
                <a:solidFill>
                  <a:srgbClr val="434343"/>
                </a:solidFill>
              </a:rPr>
              <a:t> = VS</a:t>
            </a:r>
            <a:r>
              <a:rPr lang="en" baseline="30000">
                <a:solidFill>
                  <a:srgbClr val="434343"/>
                </a:solidFill>
              </a:rPr>
              <a:t>1/2</a:t>
            </a:r>
            <a:endParaRPr>
              <a:solidFill>
                <a:srgbClr val="434343"/>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311700" y="445025"/>
            <a:ext cx="8520600" cy="9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Joint training + Cross-lingual alignment (Wang et al 2019)</a:t>
            </a:r>
            <a:endParaRPr/>
          </a:p>
        </p:txBody>
      </p:sp>
      <p:sp>
        <p:nvSpPr>
          <p:cNvPr id="225" name="Google Shape;225;p31"/>
          <p:cNvSpPr txBox="1">
            <a:spLocks noGrp="1"/>
          </p:cNvSpPr>
          <p:nvPr>
            <p:ph type="body" idx="1"/>
          </p:nvPr>
        </p:nvSpPr>
        <p:spPr>
          <a:xfrm>
            <a:off x="311700" y="1497150"/>
            <a:ext cx="8520600" cy="276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Joint initialization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Joint training using monolingual embedding training algorithm using combined corpus</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Vocabulary reallocation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Create source, target and common vocabulary</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Alignment refinement</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Mapping based algorithm for align source and target to the same space</a:t>
            </a:r>
            <a:endParaRPr>
              <a:solidFill>
                <a:srgbClr val="434343"/>
              </a:solidFill>
            </a:endParaRPr>
          </a:p>
        </p:txBody>
      </p:sp>
      <p:sp>
        <p:nvSpPr>
          <p:cNvPr id="226" name="Google Shape;226;p31"/>
          <p:cNvSpPr txBox="1"/>
          <p:nvPr/>
        </p:nvSpPr>
        <p:spPr>
          <a:xfrm>
            <a:off x="311700" y="4266150"/>
            <a:ext cx="8915100" cy="6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Wang Z, Xie J, Xu R, Yang Y, Neubig G, Carbonell JG (2019) Cross-lingual alignment vs joint training: A comparative study and a simple unified framework. In: International Conference on Learning Representations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2"/>
          <p:cNvSpPr txBox="1">
            <a:spLocks noGrp="1"/>
          </p:cNvSpPr>
          <p:nvPr>
            <p:ph type="ctrTitle"/>
          </p:nvPr>
        </p:nvSpPr>
        <p:spPr>
          <a:xfrm>
            <a:off x="485875" y="264475"/>
            <a:ext cx="8183700"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Foundations</a:t>
            </a:r>
            <a:endParaRPr sz="3500"/>
          </a:p>
        </p:txBody>
      </p:sp>
      <p:sp>
        <p:nvSpPr>
          <p:cNvPr id="232" name="Google Shape;232;p32"/>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Cross-lingual embeddings</a:t>
            </a:r>
            <a:endParaRPr sz="2600">
              <a:solidFill>
                <a:srgbClr val="FFFFFF"/>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b="1">
                <a:solidFill>
                  <a:schemeClr val="lt1"/>
                </a:solidFill>
                <a:latin typeface="Raleway"/>
                <a:ea typeface="Raleway"/>
                <a:cs typeface="Raleway"/>
                <a:sym typeface="Raleway"/>
              </a:rPr>
              <a:t>Denoising Autoencoder</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Back-translation</a:t>
            </a:r>
            <a:endParaRPr sz="2600">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233" name="Google Shape;233;p3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Autoencoder</a:t>
            </a:r>
            <a:endParaRPr/>
          </a:p>
        </p:txBody>
      </p:sp>
      <p:sp>
        <p:nvSpPr>
          <p:cNvPr id="239" name="Google Shape;239;p33"/>
          <p:cNvSpPr txBox="1">
            <a:spLocks noGrp="1"/>
          </p:cNvSpPr>
          <p:nvPr>
            <p:ph type="body" idx="1"/>
          </p:nvPr>
        </p:nvSpPr>
        <p:spPr>
          <a:xfrm>
            <a:off x="5010900" y="1125550"/>
            <a:ext cx="3624000" cy="3309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Representation learning</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Neural network to learn reconstruction of the data</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Optimize </a:t>
            </a:r>
            <a:r>
              <a:rPr lang="en" b="1">
                <a:solidFill>
                  <a:srgbClr val="434343"/>
                </a:solidFill>
              </a:rPr>
              <a:t>Reconstruction Error</a:t>
            </a:r>
            <a:endParaRPr b="1">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Balance between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Accurately build a reconstruction</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Handle inputs such that the model doesn’t learn to copy the data</a:t>
            </a:r>
            <a:endParaRPr>
              <a:solidFill>
                <a:srgbClr val="434343"/>
              </a:solidFill>
            </a:endParaRPr>
          </a:p>
        </p:txBody>
      </p:sp>
      <p:sp>
        <p:nvSpPr>
          <p:cNvPr id="240" name="Google Shape;240;p33"/>
          <p:cNvSpPr/>
          <p:nvPr/>
        </p:nvSpPr>
        <p:spPr>
          <a:xfrm>
            <a:off x="734013" y="15556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1</a:t>
            </a:r>
            <a:endParaRPr sz="1000" baseline="-25000">
              <a:solidFill>
                <a:schemeClr val="dk1"/>
              </a:solidFill>
            </a:endParaRPr>
          </a:p>
        </p:txBody>
      </p:sp>
      <p:sp>
        <p:nvSpPr>
          <p:cNvPr id="241" name="Google Shape;241;p33"/>
          <p:cNvSpPr/>
          <p:nvPr/>
        </p:nvSpPr>
        <p:spPr>
          <a:xfrm>
            <a:off x="734013" y="22229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2</a:t>
            </a:r>
            <a:endParaRPr/>
          </a:p>
        </p:txBody>
      </p:sp>
      <p:sp>
        <p:nvSpPr>
          <p:cNvPr id="242" name="Google Shape;242;p33"/>
          <p:cNvSpPr/>
          <p:nvPr/>
        </p:nvSpPr>
        <p:spPr>
          <a:xfrm>
            <a:off x="734013" y="28902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3</a:t>
            </a:r>
            <a:endParaRPr/>
          </a:p>
        </p:txBody>
      </p:sp>
      <p:sp>
        <p:nvSpPr>
          <p:cNvPr id="243" name="Google Shape;243;p33"/>
          <p:cNvSpPr/>
          <p:nvPr/>
        </p:nvSpPr>
        <p:spPr>
          <a:xfrm>
            <a:off x="734013" y="35575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4</a:t>
            </a:r>
            <a:endParaRPr/>
          </a:p>
        </p:txBody>
      </p:sp>
      <p:sp>
        <p:nvSpPr>
          <p:cNvPr id="244" name="Google Shape;244;p33"/>
          <p:cNvSpPr/>
          <p:nvPr/>
        </p:nvSpPr>
        <p:spPr>
          <a:xfrm>
            <a:off x="734013" y="42248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5</a:t>
            </a:r>
            <a:endParaRPr/>
          </a:p>
        </p:txBody>
      </p:sp>
      <p:sp>
        <p:nvSpPr>
          <p:cNvPr id="245" name="Google Shape;245;p33"/>
          <p:cNvSpPr/>
          <p:nvPr/>
        </p:nvSpPr>
        <p:spPr>
          <a:xfrm>
            <a:off x="3585638" y="15556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1</a:t>
            </a:r>
            <a:endParaRPr/>
          </a:p>
        </p:txBody>
      </p:sp>
      <p:sp>
        <p:nvSpPr>
          <p:cNvPr id="246" name="Google Shape;246;p33"/>
          <p:cNvSpPr/>
          <p:nvPr/>
        </p:nvSpPr>
        <p:spPr>
          <a:xfrm>
            <a:off x="3585638" y="22229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2</a:t>
            </a:r>
            <a:endParaRPr/>
          </a:p>
        </p:txBody>
      </p:sp>
      <p:sp>
        <p:nvSpPr>
          <p:cNvPr id="247" name="Google Shape;247;p33"/>
          <p:cNvSpPr/>
          <p:nvPr/>
        </p:nvSpPr>
        <p:spPr>
          <a:xfrm>
            <a:off x="3585638" y="28902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3</a:t>
            </a:r>
            <a:endParaRPr/>
          </a:p>
        </p:txBody>
      </p:sp>
      <p:sp>
        <p:nvSpPr>
          <p:cNvPr id="248" name="Google Shape;248;p33"/>
          <p:cNvSpPr/>
          <p:nvPr/>
        </p:nvSpPr>
        <p:spPr>
          <a:xfrm>
            <a:off x="3585638" y="35575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4</a:t>
            </a:r>
            <a:endParaRPr/>
          </a:p>
        </p:txBody>
      </p:sp>
      <p:sp>
        <p:nvSpPr>
          <p:cNvPr id="249" name="Google Shape;249;p33"/>
          <p:cNvSpPr/>
          <p:nvPr/>
        </p:nvSpPr>
        <p:spPr>
          <a:xfrm>
            <a:off x="3585638" y="42248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5</a:t>
            </a:r>
            <a:endParaRPr/>
          </a:p>
        </p:txBody>
      </p:sp>
      <p:sp>
        <p:nvSpPr>
          <p:cNvPr id="250" name="Google Shape;250;p33"/>
          <p:cNvSpPr/>
          <p:nvPr/>
        </p:nvSpPr>
        <p:spPr>
          <a:xfrm>
            <a:off x="2159825" y="22229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h</a:t>
            </a:r>
            <a:r>
              <a:rPr lang="en" sz="1000" baseline="-25000">
                <a:solidFill>
                  <a:schemeClr val="dk1"/>
                </a:solidFill>
              </a:rPr>
              <a:t>1</a:t>
            </a:r>
            <a:endParaRPr baseline="-25000"/>
          </a:p>
        </p:txBody>
      </p:sp>
      <p:sp>
        <p:nvSpPr>
          <p:cNvPr id="251" name="Google Shape;251;p33"/>
          <p:cNvSpPr/>
          <p:nvPr/>
        </p:nvSpPr>
        <p:spPr>
          <a:xfrm>
            <a:off x="2159825" y="28902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rPr>
              <a:t>h</a:t>
            </a:r>
            <a:r>
              <a:rPr lang="en" sz="1000" baseline="-25000">
                <a:solidFill>
                  <a:schemeClr val="dk1"/>
                </a:solidFill>
              </a:rPr>
              <a:t>2</a:t>
            </a:r>
            <a:endParaRPr/>
          </a:p>
        </p:txBody>
      </p:sp>
      <p:sp>
        <p:nvSpPr>
          <p:cNvPr id="252" name="Google Shape;252;p33"/>
          <p:cNvSpPr/>
          <p:nvPr/>
        </p:nvSpPr>
        <p:spPr>
          <a:xfrm>
            <a:off x="2159825" y="3557575"/>
            <a:ext cx="420000" cy="4200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chemeClr val="dk1"/>
                </a:solidFill>
              </a:rPr>
              <a:t>h</a:t>
            </a:r>
            <a:r>
              <a:rPr lang="en" sz="1000" baseline="-25000">
                <a:solidFill>
                  <a:schemeClr val="dk1"/>
                </a:solidFill>
              </a:rPr>
              <a:t>3</a:t>
            </a:r>
            <a:endParaRPr sz="1000" baseline="-25000">
              <a:solidFill>
                <a:schemeClr val="dk1"/>
              </a:solidFill>
            </a:endParaRPr>
          </a:p>
        </p:txBody>
      </p:sp>
      <p:cxnSp>
        <p:nvCxnSpPr>
          <p:cNvPr id="253" name="Google Shape;253;p33"/>
          <p:cNvCxnSpPr>
            <a:stCxn id="240" idx="6"/>
            <a:endCxn id="250" idx="2"/>
          </p:cNvCxnSpPr>
          <p:nvPr/>
        </p:nvCxnSpPr>
        <p:spPr>
          <a:xfrm>
            <a:off x="1154013" y="17656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54" name="Google Shape;254;p33"/>
          <p:cNvCxnSpPr>
            <a:stCxn id="241" idx="6"/>
            <a:endCxn id="250" idx="2"/>
          </p:cNvCxnSpPr>
          <p:nvPr/>
        </p:nvCxnSpPr>
        <p:spPr>
          <a:xfrm>
            <a:off x="1154013" y="24329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55" name="Google Shape;255;p33"/>
          <p:cNvCxnSpPr>
            <a:stCxn id="242" idx="6"/>
            <a:endCxn id="251" idx="2"/>
          </p:cNvCxnSpPr>
          <p:nvPr/>
        </p:nvCxnSpPr>
        <p:spPr>
          <a:xfrm>
            <a:off x="1154013" y="31002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56" name="Google Shape;256;p33"/>
          <p:cNvCxnSpPr/>
          <p:nvPr/>
        </p:nvCxnSpPr>
        <p:spPr>
          <a:xfrm>
            <a:off x="2579838" y="31002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57" name="Google Shape;257;p33"/>
          <p:cNvCxnSpPr>
            <a:stCxn id="243" idx="6"/>
            <a:endCxn id="251" idx="2"/>
          </p:cNvCxnSpPr>
          <p:nvPr/>
        </p:nvCxnSpPr>
        <p:spPr>
          <a:xfrm rot="10800000" flipH="1">
            <a:off x="1154013" y="31003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58" name="Google Shape;258;p33"/>
          <p:cNvCxnSpPr>
            <a:stCxn id="242" idx="6"/>
            <a:endCxn id="250" idx="2"/>
          </p:cNvCxnSpPr>
          <p:nvPr/>
        </p:nvCxnSpPr>
        <p:spPr>
          <a:xfrm rot="10800000" flipH="1">
            <a:off x="1154013" y="24330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59" name="Google Shape;259;p33"/>
          <p:cNvCxnSpPr>
            <a:stCxn id="244" idx="6"/>
            <a:endCxn id="250" idx="2"/>
          </p:cNvCxnSpPr>
          <p:nvPr/>
        </p:nvCxnSpPr>
        <p:spPr>
          <a:xfrm rot="10800000" flipH="1">
            <a:off x="1154013" y="2432975"/>
            <a:ext cx="1005900" cy="2001900"/>
          </a:xfrm>
          <a:prstGeom prst="straightConnector1">
            <a:avLst/>
          </a:prstGeom>
          <a:noFill/>
          <a:ln w="9525" cap="flat" cmpd="sng">
            <a:solidFill>
              <a:schemeClr val="dk2"/>
            </a:solidFill>
            <a:prstDash val="solid"/>
            <a:round/>
            <a:headEnd type="none" w="med" len="med"/>
            <a:tailEnd type="triangle" w="med" len="med"/>
          </a:ln>
        </p:spPr>
      </p:cxnSp>
      <p:cxnSp>
        <p:nvCxnSpPr>
          <p:cNvPr id="260" name="Google Shape;260;p33"/>
          <p:cNvCxnSpPr>
            <a:stCxn id="243" idx="6"/>
            <a:endCxn id="252" idx="2"/>
          </p:cNvCxnSpPr>
          <p:nvPr/>
        </p:nvCxnSpPr>
        <p:spPr>
          <a:xfrm>
            <a:off x="1154013" y="37675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p33"/>
          <p:cNvCxnSpPr/>
          <p:nvPr/>
        </p:nvCxnSpPr>
        <p:spPr>
          <a:xfrm>
            <a:off x="2579838" y="37675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62" name="Google Shape;262;p33"/>
          <p:cNvCxnSpPr>
            <a:stCxn id="241" idx="6"/>
            <a:endCxn id="251" idx="2"/>
          </p:cNvCxnSpPr>
          <p:nvPr/>
        </p:nvCxnSpPr>
        <p:spPr>
          <a:xfrm>
            <a:off x="1154013" y="24329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63" name="Google Shape;263;p33"/>
          <p:cNvCxnSpPr>
            <a:stCxn id="241" idx="6"/>
            <a:endCxn id="252" idx="2"/>
          </p:cNvCxnSpPr>
          <p:nvPr/>
        </p:nvCxnSpPr>
        <p:spPr>
          <a:xfrm>
            <a:off x="1154013" y="24329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64" name="Google Shape;264;p33"/>
          <p:cNvCxnSpPr>
            <a:stCxn id="242" idx="6"/>
            <a:endCxn id="252" idx="2"/>
          </p:cNvCxnSpPr>
          <p:nvPr/>
        </p:nvCxnSpPr>
        <p:spPr>
          <a:xfrm>
            <a:off x="1154013" y="31002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65" name="Google Shape;265;p33"/>
          <p:cNvCxnSpPr>
            <a:stCxn id="243" idx="6"/>
            <a:endCxn id="250" idx="2"/>
          </p:cNvCxnSpPr>
          <p:nvPr/>
        </p:nvCxnSpPr>
        <p:spPr>
          <a:xfrm rot="10800000" flipH="1">
            <a:off x="1154013" y="24328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66" name="Google Shape;266;p33"/>
          <p:cNvCxnSpPr>
            <a:stCxn id="244" idx="6"/>
            <a:endCxn id="252" idx="2"/>
          </p:cNvCxnSpPr>
          <p:nvPr/>
        </p:nvCxnSpPr>
        <p:spPr>
          <a:xfrm rot="10800000" flipH="1">
            <a:off x="1154013" y="37676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67" name="Google Shape;267;p33"/>
          <p:cNvCxnSpPr>
            <a:endCxn id="251" idx="2"/>
          </p:cNvCxnSpPr>
          <p:nvPr/>
        </p:nvCxnSpPr>
        <p:spPr>
          <a:xfrm rot="10800000" flipH="1">
            <a:off x="1153925" y="31002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68" name="Google Shape;268;p33"/>
          <p:cNvCxnSpPr>
            <a:stCxn id="240" idx="6"/>
            <a:endCxn id="251" idx="2"/>
          </p:cNvCxnSpPr>
          <p:nvPr/>
        </p:nvCxnSpPr>
        <p:spPr>
          <a:xfrm>
            <a:off x="1154013" y="17656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69" name="Google Shape;269;p33"/>
          <p:cNvCxnSpPr>
            <a:stCxn id="240" idx="6"/>
            <a:endCxn id="252" idx="2"/>
          </p:cNvCxnSpPr>
          <p:nvPr/>
        </p:nvCxnSpPr>
        <p:spPr>
          <a:xfrm>
            <a:off x="1154013" y="1765675"/>
            <a:ext cx="1005900" cy="2001900"/>
          </a:xfrm>
          <a:prstGeom prst="straightConnector1">
            <a:avLst/>
          </a:prstGeom>
          <a:noFill/>
          <a:ln w="9525" cap="flat" cmpd="sng">
            <a:solidFill>
              <a:schemeClr val="dk2"/>
            </a:solidFill>
            <a:prstDash val="solid"/>
            <a:round/>
            <a:headEnd type="none" w="med" len="med"/>
            <a:tailEnd type="triangle" w="med" len="med"/>
          </a:ln>
        </p:spPr>
      </p:cxnSp>
      <p:cxnSp>
        <p:nvCxnSpPr>
          <p:cNvPr id="270" name="Google Shape;270;p33"/>
          <p:cNvCxnSpPr>
            <a:stCxn id="250" idx="6"/>
            <a:endCxn id="245" idx="2"/>
          </p:cNvCxnSpPr>
          <p:nvPr/>
        </p:nvCxnSpPr>
        <p:spPr>
          <a:xfrm rot="10800000" flipH="1">
            <a:off x="2579825" y="17657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71" name="Google Shape;271;p33"/>
          <p:cNvCxnSpPr>
            <a:stCxn id="250" idx="6"/>
            <a:endCxn id="246" idx="2"/>
          </p:cNvCxnSpPr>
          <p:nvPr/>
        </p:nvCxnSpPr>
        <p:spPr>
          <a:xfrm>
            <a:off x="2579825" y="2432975"/>
            <a:ext cx="1005900" cy="0"/>
          </a:xfrm>
          <a:prstGeom prst="straightConnector1">
            <a:avLst/>
          </a:prstGeom>
          <a:noFill/>
          <a:ln w="9525" cap="flat" cmpd="sng">
            <a:solidFill>
              <a:schemeClr val="dk2"/>
            </a:solidFill>
            <a:prstDash val="solid"/>
            <a:round/>
            <a:headEnd type="none" w="med" len="med"/>
            <a:tailEnd type="triangle" w="med" len="med"/>
          </a:ln>
        </p:spPr>
      </p:cxnSp>
      <p:cxnSp>
        <p:nvCxnSpPr>
          <p:cNvPr id="272" name="Google Shape;272;p33"/>
          <p:cNvCxnSpPr>
            <a:stCxn id="250" idx="6"/>
            <a:endCxn id="247" idx="2"/>
          </p:cNvCxnSpPr>
          <p:nvPr/>
        </p:nvCxnSpPr>
        <p:spPr>
          <a:xfrm>
            <a:off x="2579825" y="24329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73" name="Google Shape;273;p33"/>
          <p:cNvCxnSpPr>
            <a:endCxn id="248" idx="2"/>
          </p:cNvCxnSpPr>
          <p:nvPr/>
        </p:nvCxnSpPr>
        <p:spPr>
          <a:xfrm>
            <a:off x="2579738" y="24328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74" name="Google Shape;274;p33"/>
          <p:cNvCxnSpPr>
            <a:stCxn id="250" idx="6"/>
            <a:endCxn id="249" idx="2"/>
          </p:cNvCxnSpPr>
          <p:nvPr/>
        </p:nvCxnSpPr>
        <p:spPr>
          <a:xfrm>
            <a:off x="2579825" y="2432975"/>
            <a:ext cx="1005900" cy="2001900"/>
          </a:xfrm>
          <a:prstGeom prst="straightConnector1">
            <a:avLst/>
          </a:prstGeom>
          <a:noFill/>
          <a:ln w="9525" cap="flat" cmpd="sng">
            <a:solidFill>
              <a:schemeClr val="dk2"/>
            </a:solidFill>
            <a:prstDash val="solid"/>
            <a:round/>
            <a:headEnd type="none" w="med" len="med"/>
            <a:tailEnd type="triangle" w="med" len="med"/>
          </a:ln>
        </p:spPr>
      </p:cxnSp>
      <p:cxnSp>
        <p:nvCxnSpPr>
          <p:cNvPr id="275" name="Google Shape;275;p33"/>
          <p:cNvCxnSpPr>
            <a:stCxn id="251" idx="6"/>
            <a:endCxn id="245" idx="2"/>
          </p:cNvCxnSpPr>
          <p:nvPr/>
        </p:nvCxnSpPr>
        <p:spPr>
          <a:xfrm rot="10800000" flipH="1">
            <a:off x="2579825" y="17655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76" name="Google Shape;276;p33"/>
          <p:cNvCxnSpPr>
            <a:stCxn id="251" idx="6"/>
            <a:endCxn id="248" idx="2"/>
          </p:cNvCxnSpPr>
          <p:nvPr/>
        </p:nvCxnSpPr>
        <p:spPr>
          <a:xfrm>
            <a:off x="2579825" y="31002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77" name="Google Shape;277;p33"/>
          <p:cNvCxnSpPr>
            <a:stCxn id="252" idx="6"/>
            <a:endCxn id="245" idx="2"/>
          </p:cNvCxnSpPr>
          <p:nvPr/>
        </p:nvCxnSpPr>
        <p:spPr>
          <a:xfrm rot="10800000" flipH="1">
            <a:off x="2579825" y="1765675"/>
            <a:ext cx="1005900" cy="2001900"/>
          </a:xfrm>
          <a:prstGeom prst="straightConnector1">
            <a:avLst/>
          </a:prstGeom>
          <a:noFill/>
          <a:ln w="9525" cap="flat" cmpd="sng">
            <a:solidFill>
              <a:schemeClr val="dk2"/>
            </a:solidFill>
            <a:prstDash val="solid"/>
            <a:round/>
            <a:headEnd type="none" w="med" len="med"/>
            <a:tailEnd type="triangle" w="med" len="med"/>
          </a:ln>
        </p:spPr>
      </p:cxnSp>
      <p:cxnSp>
        <p:nvCxnSpPr>
          <p:cNvPr id="278" name="Google Shape;278;p33"/>
          <p:cNvCxnSpPr>
            <a:stCxn id="252" idx="6"/>
            <a:endCxn id="249" idx="2"/>
          </p:cNvCxnSpPr>
          <p:nvPr/>
        </p:nvCxnSpPr>
        <p:spPr>
          <a:xfrm>
            <a:off x="2579825" y="37675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79" name="Google Shape;279;p33"/>
          <p:cNvCxnSpPr>
            <a:stCxn id="252" idx="6"/>
            <a:endCxn id="247" idx="2"/>
          </p:cNvCxnSpPr>
          <p:nvPr/>
        </p:nvCxnSpPr>
        <p:spPr>
          <a:xfrm rot="10800000" flipH="1">
            <a:off x="2579825" y="31003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80" name="Google Shape;280;p33"/>
          <p:cNvCxnSpPr>
            <a:stCxn id="251" idx="6"/>
            <a:endCxn id="246" idx="2"/>
          </p:cNvCxnSpPr>
          <p:nvPr/>
        </p:nvCxnSpPr>
        <p:spPr>
          <a:xfrm rot="10800000" flipH="1">
            <a:off x="2579825" y="2433075"/>
            <a:ext cx="1005900" cy="667200"/>
          </a:xfrm>
          <a:prstGeom prst="straightConnector1">
            <a:avLst/>
          </a:prstGeom>
          <a:noFill/>
          <a:ln w="9525" cap="flat" cmpd="sng">
            <a:solidFill>
              <a:schemeClr val="dk2"/>
            </a:solidFill>
            <a:prstDash val="solid"/>
            <a:round/>
            <a:headEnd type="none" w="med" len="med"/>
            <a:tailEnd type="triangle" w="med" len="med"/>
          </a:ln>
        </p:spPr>
      </p:cxnSp>
      <p:cxnSp>
        <p:nvCxnSpPr>
          <p:cNvPr id="281" name="Google Shape;281;p33"/>
          <p:cNvCxnSpPr>
            <a:stCxn id="251" idx="6"/>
            <a:endCxn id="249" idx="2"/>
          </p:cNvCxnSpPr>
          <p:nvPr/>
        </p:nvCxnSpPr>
        <p:spPr>
          <a:xfrm>
            <a:off x="2579825" y="3100275"/>
            <a:ext cx="1005900" cy="1334700"/>
          </a:xfrm>
          <a:prstGeom prst="straightConnector1">
            <a:avLst/>
          </a:prstGeom>
          <a:noFill/>
          <a:ln w="9525" cap="flat" cmpd="sng">
            <a:solidFill>
              <a:schemeClr val="dk2"/>
            </a:solidFill>
            <a:prstDash val="solid"/>
            <a:round/>
            <a:headEnd type="none" w="med" len="med"/>
            <a:tailEnd type="triangle" w="med" len="med"/>
          </a:ln>
        </p:spPr>
      </p:cxnSp>
      <p:cxnSp>
        <p:nvCxnSpPr>
          <p:cNvPr id="282" name="Google Shape;282;p33"/>
          <p:cNvCxnSpPr>
            <a:stCxn id="252" idx="6"/>
            <a:endCxn id="246" idx="2"/>
          </p:cNvCxnSpPr>
          <p:nvPr/>
        </p:nvCxnSpPr>
        <p:spPr>
          <a:xfrm rot="10800000" flipH="1">
            <a:off x="2579825" y="2432875"/>
            <a:ext cx="1005900" cy="1334700"/>
          </a:xfrm>
          <a:prstGeom prst="straightConnector1">
            <a:avLst/>
          </a:prstGeom>
          <a:noFill/>
          <a:ln w="9525" cap="flat" cmpd="sng">
            <a:solidFill>
              <a:schemeClr val="dk2"/>
            </a:solidFill>
            <a:prstDash val="solid"/>
            <a:round/>
            <a:headEnd type="none" w="med" len="med"/>
            <a:tailEnd type="triangle" w="med" len="med"/>
          </a:ln>
        </p:spPr>
      </p:cxnSp>
      <p:sp>
        <p:nvSpPr>
          <p:cNvPr id="283" name="Google Shape;283;p33"/>
          <p:cNvSpPr txBox="1"/>
          <p:nvPr/>
        </p:nvSpPr>
        <p:spPr>
          <a:xfrm>
            <a:off x="536375" y="1190050"/>
            <a:ext cx="10059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Input layer</a:t>
            </a:r>
            <a:endParaRPr>
              <a:latin typeface="Source Sans Pro"/>
              <a:ea typeface="Source Sans Pro"/>
              <a:cs typeface="Source Sans Pro"/>
              <a:sym typeface="Source Sans Pro"/>
            </a:endParaRPr>
          </a:p>
        </p:txBody>
      </p:sp>
      <p:sp>
        <p:nvSpPr>
          <p:cNvPr id="284" name="Google Shape;284;p33"/>
          <p:cNvSpPr txBox="1"/>
          <p:nvPr/>
        </p:nvSpPr>
        <p:spPr>
          <a:xfrm>
            <a:off x="3267150" y="1190050"/>
            <a:ext cx="11844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Output layer</a:t>
            </a:r>
            <a:endParaRPr>
              <a:latin typeface="Source Sans Pro"/>
              <a:ea typeface="Source Sans Pro"/>
              <a:cs typeface="Source Sans Pro"/>
              <a:sym typeface="Source Sans Pro"/>
            </a:endParaRPr>
          </a:p>
        </p:txBody>
      </p:sp>
      <p:sp>
        <p:nvSpPr>
          <p:cNvPr id="285" name="Google Shape;285;p33"/>
          <p:cNvSpPr txBox="1"/>
          <p:nvPr/>
        </p:nvSpPr>
        <p:spPr>
          <a:xfrm>
            <a:off x="1829350" y="1857900"/>
            <a:ext cx="1184400" cy="29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Hidden layer</a:t>
            </a:r>
            <a:endParaRPr>
              <a:latin typeface="Source Sans Pro"/>
              <a:ea typeface="Source Sans Pro"/>
              <a:cs typeface="Source Sans Pro"/>
              <a:sym typeface="Source Sans Pro"/>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Denoising auto-encoder</a:t>
            </a:r>
            <a:endParaRPr/>
          </a:p>
        </p:txBody>
      </p:sp>
      <p:sp>
        <p:nvSpPr>
          <p:cNvPr id="291" name="Google Shape;291;p34"/>
          <p:cNvSpPr/>
          <p:nvPr/>
        </p:nvSpPr>
        <p:spPr>
          <a:xfrm>
            <a:off x="1012550" y="1334600"/>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1</a:t>
            </a:r>
            <a:endParaRPr sz="1000" baseline="-25000">
              <a:solidFill>
                <a:schemeClr val="dk1"/>
              </a:solidFill>
            </a:endParaRPr>
          </a:p>
        </p:txBody>
      </p:sp>
      <p:sp>
        <p:nvSpPr>
          <p:cNvPr id="292" name="Google Shape;292;p34"/>
          <p:cNvSpPr/>
          <p:nvPr/>
        </p:nvSpPr>
        <p:spPr>
          <a:xfrm>
            <a:off x="1012550" y="204398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2</a:t>
            </a:r>
            <a:endParaRPr/>
          </a:p>
        </p:txBody>
      </p:sp>
      <p:sp>
        <p:nvSpPr>
          <p:cNvPr id="293" name="Google Shape;293;p34"/>
          <p:cNvSpPr/>
          <p:nvPr/>
        </p:nvSpPr>
        <p:spPr>
          <a:xfrm>
            <a:off x="1012550" y="275337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3</a:t>
            </a:r>
            <a:endParaRPr/>
          </a:p>
        </p:txBody>
      </p:sp>
      <p:sp>
        <p:nvSpPr>
          <p:cNvPr id="294" name="Google Shape;294;p34"/>
          <p:cNvSpPr/>
          <p:nvPr/>
        </p:nvSpPr>
        <p:spPr>
          <a:xfrm>
            <a:off x="1012550" y="3462768"/>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4</a:t>
            </a:r>
            <a:endParaRPr/>
          </a:p>
        </p:txBody>
      </p:sp>
      <p:sp>
        <p:nvSpPr>
          <p:cNvPr id="295" name="Google Shape;295;p34"/>
          <p:cNvSpPr/>
          <p:nvPr/>
        </p:nvSpPr>
        <p:spPr>
          <a:xfrm>
            <a:off x="1012550" y="4172157"/>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nx</a:t>
            </a:r>
            <a:r>
              <a:rPr lang="en" sz="1000" baseline="-25000">
                <a:solidFill>
                  <a:schemeClr val="dk1"/>
                </a:solidFill>
              </a:rPr>
              <a:t>5</a:t>
            </a:r>
            <a:endParaRPr/>
          </a:p>
        </p:txBody>
      </p:sp>
      <p:sp>
        <p:nvSpPr>
          <p:cNvPr id="296" name="Google Shape;296;p34"/>
          <p:cNvSpPr/>
          <p:nvPr/>
        </p:nvSpPr>
        <p:spPr>
          <a:xfrm>
            <a:off x="4508433" y="1334600"/>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1</a:t>
            </a:r>
            <a:endParaRPr/>
          </a:p>
        </p:txBody>
      </p:sp>
      <p:sp>
        <p:nvSpPr>
          <p:cNvPr id="297" name="Google Shape;297;p34"/>
          <p:cNvSpPr/>
          <p:nvPr/>
        </p:nvSpPr>
        <p:spPr>
          <a:xfrm>
            <a:off x="4508433" y="204398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2</a:t>
            </a:r>
            <a:endParaRPr/>
          </a:p>
        </p:txBody>
      </p:sp>
      <p:sp>
        <p:nvSpPr>
          <p:cNvPr id="298" name="Google Shape;298;p34"/>
          <p:cNvSpPr/>
          <p:nvPr/>
        </p:nvSpPr>
        <p:spPr>
          <a:xfrm>
            <a:off x="4508433" y="275337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3</a:t>
            </a:r>
            <a:endParaRPr/>
          </a:p>
        </p:txBody>
      </p:sp>
      <p:sp>
        <p:nvSpPr>
          <p:cNvPr id="299" name="Google Shape;299;p34"/>
          <p:cNvSpPr/>
          <p:nvPr/>
        </p:nvSpPr>
        <p:spPr>
          <a:xfrm>
            <a:off x="4508433" y="3462768"/>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4</a:t>
            </a:r>
            <a:endParaRPr/>
          </a:p>
        </p:txBody>
      </p:sp>
      <p:sp>
        <p:nvSpPr>
          <p:cNvPr id="300" name="Google Shape;300;p34"/>
          <p:cNvSpPr/>
          <p:nvPr/>
        </p:nvSpPr>
        <p:spPr>
          <a:xfrm>
            <a:off x="4508433" y="4172157"/>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5</a:t>
            </a:r>
            <a:endParaRPr/>
          </a:p>
        </p:txBody>
      </p:sp>
      <p:sp>
        <p:nvSpPr>
          <p:cNvPr id="301" name="Google Shape;301;p34"/>
          <p:cNvSpPr/>
          <p:nvPr/>
        </p:nvSpPr>
        <p:spPr>
          <a:xfrm>
            <a:off x="2760492" y="204398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h</a:t>
            </a:r>
            <a:r>
              <a:rPr lang="en" sz="1000" baseline="-25000">
                <a:solidFill>
                  <a:schemeClr val="dk1"/>
                </a:solidFill>
              </a:rPr>
              <a:t>1</a:t>
            </a:r>
            <a:endParaRPr baseline="-25000"/>
          </a:p>
        </p:txBody>
      </p:sp>
      <p:sp>
        <p:nvSpPr>
          <p:cNvPr id="302" name="Google Shape;302;p34"/>
          <p:cNvSpPr/>
          <p:nvPr/>
        </p:nvSpPr>
        <p:spPr>
          <a:xfrm>
            <a:off x="2760492" y="275337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h</a:t>
            </a:r>
            <a:r>
              <a:rPr lang="en" sz="1000" baseline="-25000">
                <a:solidFill>
                  <a:schemeClr val="dk1"/>
                </a:solidFill>
              </a:rPr>
              <a:t>2</a:t>
            </a:r>
            <a:endParaRPr/>
          </a:p>
        </p:txBody>
      </p:sp>
      <p:sp>
        <p:nvSpPr>
          <p:cNvPr id="303" name="Google Shape;303;p34"/>
          <p:cNvSpPr/>
          <p:nvPr/>
        </p:nvSpPr>
        <p:spPr>
          <a:xfrm>
            <a:off x="2760492" y="3462768"/>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h</a:t>
            </a:r>
            <a:r>
              <a:rPr lang="en" sz="1000" baseline="-25000">
                <a:solidFill>
                  <a:schemeClr val="dk1"/>
                </a:solidFill>
              </a:rPr>
              <a:t>3</a:t>
            </a:r>
            <a:endParaRPr sz="1000" baseline="-25000">
              <a:solidFill>
                <a:schemeClr val="dk1"/>
              </a:solidFill>
            </a:endParaRPr>
          </a:p>
        </p:txBody>
      </p:sp>
      <p:cxnSp>
        <p:nvCxnSpPr>
          <p:cNvPr id="304" name="Google Shape;304;p34"/>
          <p:cNvCxnSpPr>
            <a:stCxn id="291" idx="6"/>
            <a:endCxn id="301" idx="2"/>
          </p:cNvCxnSpPr>
          <p:nvPr/>
        </p:nvCxnSpPr>
        <p:spPr>
          <a:xfrm>
            <a:off x="1527650" y="1557800"/>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05" name="Google Shape;305;p34"/>
          <p:cNvCxnSpPr>
            <a:stCxn id="292" idx="6"/>
            <a:endCxn id="301" idx="2"/>
          </p:cNvCxnSpPr>
          <p:nvPr/>
        </p:nvCxnSpPr>
        <p:spPr>
          <a:xfrm>
            <a:off x="1527650" y="2267189"/>
            <a:ext cx="1232700" cy="0"/>
          </a:xfrm>
          <a:prstGeom prst="straightConnector1">
            <a:avLst/>
          </a:prstGeom>
          <a:noFill/>
          <a:ln w="9525" cap="flat" cmpd="sng">
            <a:solidFill>
              <a:schemeClr val="dk2"/>
            </a:solidFill>
            <a:prstDash val="solid"/>
            <a:round/>
            <a:headEnd type="none" w="med" len="med"/>
            <a:tailEnd type="triangle" w="med" len="med"/>
          </a:ln>
        </p:spPr>
      </p:cxnSp>
      <p:cxnSp>
        <p:nvCxnSpPr>
          <p:cNvPr id="306" name="Google Shape;306;p34"/>
          <p:cNvCxnSpPr>
            <a:stCxn id="293" idx="6"/>
            <a:endCxn id="302" idx="2"/>
          </p:cNvCxnSpPr>
          <p:nvPr/>
        </p:nvCxnSpPr>
        <p:spPr>
          <a:xfrm>
            <a:off x="1527650" y="2976579"/>
            <a:ext cx="1232700" cy="0"/>
          </a:xfrm>
          <a:prstGeom prst="straightConnector1">
            <a:avLst/>
          </a:prstGeom>
          <a:noFill/>
          <a:ln w="9525" cap="flat" cmpd="sng">
            <a:solidFill>
              <a:schemeClr val="dk2"/>
            </a:solidFill>
            <a:prstDash val="solid"/>
            <a:round/>
            <a:headEnd type="none" w="med" len="med"/>
            <a:tailEnd type="triangle" w="med" len="med"/>
          </a:ln>
        </p:spPr>
      </p:cxnSp>
      <p:cxnSp>
        <p:nvCxnSpPr>
          <p:cNvPr id="307" name="Google Shape;307;p34"/>
          <p:cNvCxnSpPr/>
          <p:nvPr/>
        </p:nvCxnSpPr>
        <p:spPr>
          <a:xfrm>
            <a:off x="3275396" y="2976624"/>
            <a:ext cx="1233300" cy="0"/>
          </a:xfrm>
          <a:prstGeom prst="straightConnector1">
            <a:avLst/>
          </a:prstGeom>
          <a:noFill/>
          <a:ln w="9525" cap="flat" cmpd="sng">
            <a:solidFill>
              <a:schemeClr val="dk2"/>
            </a:solidFill>
            <a:prstDash val="solid"/>
            <a:round/>
            <a:headEnd type="none" w="med" len="med"/>
            <a:tailEnd type="triangle" w="med" len="med"/>
          </a:ln>
        </p:spPr>
      </p:cxnSp>
      <p:cxnSp>
        <p:nvCxnSpPr>
          <p:cNvPr id="308" name="Google Shape;308;p34"/>
          <p:cNvCxnSpPr>
            <a:stCxn id="294" idx="6"/>
            <a:endCxn id="302" idx="2"/>
          </p:cNvCxnSpPr>
          <p:nvPr/>
        </p:nvCxnSpPr>
        <p:spPr>
          <a:xfrm rot="10800000" flipH="1">
            <a:off x="1527650" y="2976468"/>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09" name="Google Shape;309;p34"/>
          <p:cNvCxnSpPr>
            <a:stCxn id="293" idx="6"/>
            <a:endCxn id="301" idx="2"/>
          </p:cNvCxnSpPr>
          <p:nvPr/>
        </p:nvCxnSpPr>
        <p:spPr>
          <a:xfrm rot="10800000" flipH="1">
            <a:off x="1527650" y="226707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10" name="Google Shape;310;p34"/>
          <p:cNvCxnSpPr>
            <a:stCxn id="295" idx="6"/>
            <a:endCxn id="301" idx="2"/>
          </p:cNvCxnSpPr>
          <p:nvPr/>
        </p:nvCxnSpPr>
        <p:spPr>
          <a:xfrm rot="10800000" flipH="1">
            <a:off x="1527650" y="2267157"/>
            <a:ext cx="1232700" cy="2128200"/>
          </a:xfrm>
          <a:prstGeom prst="straightConnector1">
            <a:avLst/>
          </a:prstGeom>
          <a:noFill/>
          <a:ln w="9525" cap="flat" cmpd="sng">
            <a:solidFill>
              <a:schemeClr val="dk2"/>
            </a:solidFill>
            <a:prstDash val="solid"/>
            <a:round/>
            <a:headEnd type="none" w="med" len="med"/>
            <a:tailEnd type="triangle" w="med" len="med"/>
          </a:ln>
        </p:spPr>
      </p:cxnSp>
      <p:cxnSp>
        <p:nvCxnSpPr>
          <p:cNvPr id="311" name="Google Shape;311;p34"/>
          <p:cNvCxnSpPr>
            <a:stCxn id="294" idx="6"/>
            <a:endCxn id="303" idx="2"/>
          </p:cNvCxnSpPr>
          <p:nvPr/>
        </p:nvCxnSpPr>
        <p:spPr>
          <a:xfrm>
            <a:off x="1527650" y="3685968"/>
            <a:ext cx="1232700" cy="0"/>
          </a:xfrm>
          <a:prstGeom prst="straightConnector1">
            <a:avLst/>
          </a:prstGeom>
          <a:noFill/>
          <a:ln w="9525" cap="flat" cmpd="sng">
            <a:solidFill>
              <a:schemeClr val="dk2"/>
            </a:solidFill>
            <a:prstDash val="solid"/>
            <a:round/>
            <a:headEnd type="none" w="med" len="med"/>
            <a:tailEnd type="triangle" w="med" len="med"/>
          </a:ln>
        </p:spPr>
      </p:cxnSp>
      <p:cxnSp>
        <p:nvCxnSpPr>
          <p:cNvPr id="312" name="Google Shape;312;p34"/>
          <p:cNvCxnSpPr/>
          <p:nvPr/>
        </p:nvCxnSpPr>
        <p:spPr>
          <a:xfrm>
            <a:off x="3275396" y="3686013"/>
            <a:ext cx="1233300" cy="0"/>
          </a:xfrm>
          <a:prstGeom prst="straightConnector1">
            <a:avLst/>
          </a:prstGeom>
          <a:noFill/>
          <a:ln w="9525" cap="flat" cmpd="sng">
            <a:solidFill>
              <a:schemeClr val="dk2"/>
            </a:solidFill>
            <a:prstDash val="solid"/>
            <a:round/>
            <a:headEnd type="none" w="med" len="med"/>
            <a:tailEnd type="triangle" w="med" len="med"/>
          </a:ln>
        </p:spPr>
      </p:cxnSp>
      <p:cxnSp>
        <p:nvCxnSpPr>
          <p:cNvPr id="313" name="Google Shape;313;p34"/>
          <p:cNvCxnSpPr>
            <a:stCxn id="292" idx="6"/>
            <a:endCxn id="302" idx="2"/>
          </p:cNvCxnSpPr>
          <p:nvPr/>
        </p:nvCxnSpPr>
        <p:spPr>
          <a:xfrm>
            <a:off x="1527650" y="226718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14" name="Google Shape;314;p34"/>
          <p:cNvCxnSpPr>
            <a:stCxn id="292" idx="6"/>
            <a:endCxn id="303" idx="2"/>
          </p:cNvCxnSpPr>
          <p:nvPr/>
        </p:nvCxnSpPr>
        <p:spPr>
          <a:xfrm>
            <a:off x="1527650" y="2267189"/>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15" name="Google Shape;315;p34"/>
          <p:cNvCxnSpPr>
            <a:stCxn id="293" idx="6"/>
            <a:endCxn id="303" idx="2"/>
          </p:cNvCxnSpPr>
          <p:nvPr/>
        </p:nvCxnSpPr>
        <p:spPr>
          <a:xfrm>
            <a:off x="1527650" y="297657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16" name="Google Shape;316;p34"/>
          <p:cNvCxnSpPr>
            <a:stCxn id="294" idx="6"/>
            <a:endCxn id="301" idx="2"/>
          </p:cNvCxnSpPr>
          <p:nvPr/>
        </p:nvCxnSpPr>
        <p:spPr>
          <a:xfrm rot="10800000" flipH="1">
            <a:off x="1527650" y="2267268"/>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17" name="Google Shape;317;p34"/>
          <p:cNvCxnSpPr>
            <a:stCxn id="295" idx="6"/>
            <a:endCxn id="303" idx="2"/>
          </p:cNvCxnSpPr>
          <p:nvPr/>
        </p:nvCxnSpPr>
        <p:spPr>
          <a:xfrm rot="10800000" flipH="1">
            <a:off x="1527650" y="3685857"/>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18" name="Google Shape;318;p34"/>
          <p:cNvCxnSpPr>
            <a:endCxn id="302" idx="2"/>
          </p:cNvCxnSpPr>
          <p:nvPr/>
        </p:nvCxnSpPr>
        <p:spPr>
          <a:xfrm rot="10800000" flipH="1">
            <a:off x="1527192" y="2976579"/>
            <a:ext cx="1233300" cy="1419000"/>
          </a:xfrm>
          <a:prstGeom prst="straightConnector1">
            <a:avLst/>
          </a:prstGeom>
          <a:noFill/>
          <a:ln w="9525" cap="flat" cmpd="sng">
            <a:solidFill>
              <a:schemeClr val="dk2"/>
            </a:solidFill>
            <a:prstDash val="solid"/>
            <a:round/>
            <a:headEnd type="none" w="med" len="med"/>
            <a:tailEnd type="triangle" w="med" len="med"/>
          </a:ln>
        </p:spPr>
      </p:cxnSp>
      <p:cxnSp>
        <p:nvCxnSpPr>
          <p:cNvPr id="319" name="Google Shape;319;p34"/>
          <p:cNvCxnSpPr>
            <a:stCxn id="291" idx="6"/>
            <a:endCxn id="302" idx="2"/>
          </p:cNvCxnSpPr>
          <p:nvPr/>
        </p:nvCxnSpPr>
        <p:spPr>
          <a:xfrm>
            <a:off x="1527650" y="1557800"/>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20" name="Google Shape;320;p34"/>
          <p:cNvCxnSpPr>
            <a:stCxn id="291" idx="6"/>
            <a:endCxn id="303" idx="2"/>
          </p:cNvCxnSpPr>
          <p:nvPr/>
        </p:nvCxnSpPr>
        <p:spPr>
          <a:xfrm>
            <a:off x="1527650" y="1557800"/>
            <a:ext cx="1232700" cy="2128200"/>
          </a:xfrm>
          <a:prstGeom prst="straightConnector1">
            <a:avLst/>
          </a:prstGeom>
          <a:noFill/>
          <a:ln w="9525" cap="flat" cmpd="sng">
            <a:solidFill>
              <a:schemeClr val="dk2"/>
            </a:solidFill>
            <a:prstDash val="solid"/>
            <a:round/>
            <a:headEnd type="none" w="med" len="med"/>
            <a:tailEnd type="triangle" w="med" len="med"/>
          </a:ln>
        </p:spPr>
      </p:cxnSp>
      <p:cxnSp>
        <p:nvCxnSpPr>
          <p:cNvPr id="321" name="Google Shape;321;p34"/>
          <p:cNvCxnSpPr>
            <a:stCxn id="301" idx="6"/>
            <a:endCxn id="296" idx="2"/>
          </p:cNvCxnSpPr>
          <p:nvPr/>
        </p:nvCxnSpPr>
        <p:spPr>
          <a:xfrm rot="10800000" flipH="1">
            <a:off x="3275592" y="155768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22" name="Google Shape;322;p34"/>
          <p:cNvCxnSpPr>
            <a:stCxn id="301" idx="6"/>
            <a:endCxn id="297" idx="2"/>
          </p:cNvCxnSpPr>
          <p:nvPr/>
        </p:nvCxnSpPr>
        <p:spPr>
          <a:xfrm>
            <a:off x="3275592" y="2267189"/>
            <a:ext cx="1232700" cy="0"/>
          </a:xfrm>
          <a:prstGeom prst="straightConnector1">
            <a:avLst/>
          </a:prstGeom>
          <a:noFill/>
          <a:ln w="9525" cap="flat" cmpd="sng">
            <a:solidFill>
              <a:schemeClr val="dk2"/>
            </a:solidFill>
            <a:prstDash val="solid"/>
            <a:round/>
            <a:headEnd type="none" w="med" len="med"/>
            <a:tailEnd type="triangle" w="med" len="med"/>
          </a:ln>
        </p:spPr>
      </p:cxnSp>
      <p:cxnSp>
        <p:nvCxnSpPr>
          <p:cNvPr id="323" name="Google Shape;323;p34"/>
          <p:cNvCxnSpPr>
            <a:stCxn id="301" idx="6"/>
            <a:endCxn id="298" idx="2"/>
          </p:cNvCxnSpPr>
          <p:nvPr/>
        </p:nvCxnSpPr>
        <p:spPr>
          <a:xfrm>
            <a:off x="3275592" y="226718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24" name="Google Shape;324;p34"/>
          <p:cNvCxnSpPr>
            <a:endCxn id="299" idx="2"/>
          </p:cNvCxnSpPr>
          <p:nvPr/>
        </p:nvCxnSpPr>
        <p:spPr>
          <a:xfrm>
            <a:off x="3275133" y="2266968"/>
            <a:ext cx="1233300" cy="141900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34"/>
          <p:cNvCxnSpPr>
            <a:stCxn id="301" idx="6"/>
            <a:endCxn id="300" idx="2"/>
          </p:cNvCxnSpPr>
          <p:nvPr/>
        </p:nvCxnSpPr>
        <p:spPr>
          <a:xfrm>
            <a:off x="3275592" y="2267189"/>
            <a:ext cx="1232700" cy="21282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34"/>
          <p:cNvCxnSpPr>
            <a:stCxn id="302" idx="6"/>
            <a:endCxn id="296" idx="2"/>
          </p:cNvCxnSpPr>
          <p:nvPr/>
        </p:nvCxnSpPr>
        <p:spPr>
          <a:xfrm rot="10800000" flipH="1">
            <a:off x="3275592" y="1557879"/>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34"/>
          <p:cNvCxnSpPr>
            <a:stCxn id="302" idx="6"/>
            <a:endCxn id="299" idx="2"/>
          </p:cNvCxnSpPr>
          <p:nvPr/>
        </p:nvCxnSpPr>
        <p:spPr>
          <a:xfrm>
            <a:off x="3275592" y="297657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28" name="Google Shape;328;p34"/>
          <p:cNvCxnSpPr>
            <a:stCxn id="303" idx="6"/>
            <a:endCxn id="296" idx="2"/>
          </p:cNvCxnSpPr>
          <p:nvPr/>
        </p:nvCxnSpPr>
        <p:spPr>
          <a:xfrm rot="10800000" flipH="1">
            <a:off x="3275592" y="1557768"/>
            <a:ext cx="1232700" cy="2128200"/>
          </a:xfrm>
          <a:prstGeom prst="straightConnector1">
            <a:avLst/>
          </a:prstGeom>
          <a:noFill/>
          <a:ln w="9525" cap="flat" cmpd="sng">
            <a:solidFill>
              <a:schemeClr val="dk2"/>
            </a:solidFill>
            <a:prstDash val="solid"/>
            <a:round/>
            <a:headEnd type="none" w="med" len="med"/>
            <a:tailEnd type="triangle" w="med" len="med"/>
          </a:ln>
        </p:spPr>
      </p:cxnSp>
      <p:cxnSp>
        <p:nvCxnSpPr>
          <p:cNvPr id="329" name="Google Shape;329;p34"/>
          <p:cNvCxnSpPr>
            <a:stCxn id="303" idx="6"/>
            <a:endCxn id="300" idx="2"/>
          </p:cNvCxnSpPr>
          <p:nvPr/>
        </p:nvCxnSpPr>
        <p:spPr>
          <a:xfrm>
            <a:off x="3275592" y="3685968"/>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30" name="Google Shape;330;p34"/>
          <p:cNvCxnSpPr>
            <a:stCxn id="303" idx="6"/>
            <a:endCxn id="298" idx="2"/>
          </p:cNvCxnSpPr>
          <p:nvPr/>
        </p:nvCxnSpPr>
        <p:spPr>
          <a:xfrm rot="10800000" flipH="1">
            <a:off x="3275592" y="2976468"/>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p34"/>
          <p:cNvCxnSpPr>
            <a:stCxn id="302" idx="6"/>
            <a:endCxn id="297" idx="2"/>
          </p:cNvCxnSpPr>
          <p:nvPr/>
        </p:nvCxnSpPr>
        <p:spPr>
          <a:xfrm rot="10800000" flipH="1">
            <a:off x="3275592" y="2267079"/>
            <a:ext cx="1232700" cy="709500"/>
          </a:xfrm>
          <a:prstGeom prst="straightConnector1">
            <a:avLst/>
          </a:prstGeom>
          <a:noFill/>
          <a:ln w="9525" cap="flat" cmpd="sng">
            <a:solidFill>
              <a:schemeClr val="dk2"/>
            </a:solidFill>
            <a:prstDash val="solid"/>
            <a:round/>
            <a:headEnd type="none" w="med" len="med"/>
            <a:tailEnd type="triangle" w="med" len="med"/>
          </a:ln>
        </p:spPr>
      </p:cxnSp>
      <p:cxnSp>
        <p:nvCxnSpPr>
          <p:cNvPr id="332" name="Google Shape;332;p34"/>
          <p:cNvCxnSpPr>
            <a:stCxn id="302" idx="6"/>
            <a:endCxn id="300" idx="2"/>
          </p:cNvCxnSpPr>
          <p:nvPr/>
        </p:nvCxnSpPr>
        <p:spPr>
          <a:xfrm>
            <a:off x="3275592" y="2976579"/>
            <a:ext cx="1232700" cy="1418700"/>
          </a:xfrm>
          <a:prstGeom prst="straightConnector1">
            <a:avLst/>
          </a:prstGeom>
          <a:noFill/>
          <a:ln w="9525" cap="flat" cmpd="sng">
            <a:solidFill>
              <a:schemeClr val="dk2"/>
            </a:solidFill>
            <a:prstDash val="solid"/>
            <a:round/>
            <a:headEnd type="none" w="med" len="med"/>
            <a:tailEnd type="triangle" w="med" len="med"/>
          </a:ln>
        </p:spPr>
      </p:cxnSp>
      <p:cxnSp>
        <p:nvCxnSpPr>
          <p:cNvPr id="333" name="Google Shape;333;p34"/>
          <p:cNvCxnSpPr>
            <a:stCxn id="303" idx="6"/>
            <a:endCxn id="297" idx="2"/>
          </p:cNvCxnSpPr>
          <p:nvPr/>
        </p:nvCxnSpPr>
        <p:spPr>
          <a:xfrm rot="10800000" flipH="1">
            <a:off x="3275592" y="2267268"/>
            <a:ext cx="1232700" cy="1418700"/>
          </a:xfrm>
          <a:prstGeom prst="straightConnector1">
            <a:avLst/>
          </a:prstGeom>
          <a:noFill/>
          <a:ln w="9525" cap="flat" cmpd="sng">
            <a:solidFill>
              <a:schemeClr val="dk2"/>
            </a:solidFill>
            <a:prstDash val="solid"/>
            <a:round/>
            <a:headEnd type="none" w="med" len="med"/>
            <a:tailEnd type="triangle" w="med" len="med"/>
          </a:ln>
        </p:spPr>
      </p:cxnSp>
      <p:sp>
        <p:nvSpPr>
          <p:cNvPr id="334" name="Google Shape;334;p34"/>
          <p:cNvSpPr txBox="1"/>
          <p:nvPr/>
        </p:nvSpPr>
        <p:spPr>
          <a:xfrm>
            <a:off x="5268900" y="1229650"/>
            <a:ext cx="3563400" cy="31656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Learn to generate original sentence from a noisy version of it</a:t>
            </a:r>
            <a:endParaRPr sz="1800">
              <a:solidFill>
                <a:srgbClr val="434343"/>
              </a:solidFill>
              <a:latin typeface="Source Sans Pro"/>
              <a:ea typeface="Source Sans Pro"/>
              <a:cs typeface="Source Sans Pro"/>
              <a:sym typeface="Source Sans Pro"/>
            </a:endParaRPr>
          </a:p>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Eliminates the learning of identity function</a:t>
            </a:r>
            <a:endParaRPr sz="1800">
              <a:solidFill>
                <a:srgbClr val="434343"/>
              </a:solidFill>
              <a:latin typeface="Source Sans Pro"/>
              <a:ea typeface="Source Sans Pro"/>
              <a:cs typeface="Source Sans Pro"/>
              <a:sym typeface="Source Sans Pro"/>
            </a:endParaRPr>
          </a:p>
        </p:txBody>
      </p:sp>
      <p:sp>
        <p:nvSpPr>
          <p:cNvPr id="335" name="Google Shape;335;p34"/>
          <p:cNvSpPr/>
          <p:nvPr/>
        </p:nvSpPr>
        <p:spPr>
          <a:xfrm>
            <a:off x="252108" y="1334650"/>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1</a:t>
            </a:r>
            <a:endParaRPr/>
          </a:p>
        </p:txBody>
      </p:sp>
      <p:sp>
        <p:nvSpPr>
          <p:cNvPr id="336" name="Google Shape;336;p34"/>
          <p:cNvSpPr/>
          <p:nvPr/>
        </p:nvSpPr>
        <p:spPr>
          <a:xfrm>
            <a:off x="252108" y="204403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2</a:t>
            </a:r>
            <a:endParaRPr/>
          </a:p>
        </p:txBody>
      </p:sp>
      <p:sp>
        <p:nvSpPr>
          <p:cNvPr id="337" name="Google Shape;337;p34"/>
          <p:cNvSpPr/>
          <p:nvPr/>
        </p:nvSpPr>
        <p:spPr>
          <a:xfrm>
            <a:off x="252108" y="2753429"/>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3</a:t>
            </a:r>
            <a:endParaRPr/>
          </a:p>
        </p:txBody>
      </p:sp>
      <p:sp>
        <p:nvSpPr>
          <p:cNvPr id="338" name="Google Shape;338;p34"/>
          <p:cNvSpPr/>
          <p:nvPr/>
        </p:nvSpPr>
        <p:spPr>
          <a:xfrm>
            <a:off x="252108" y="3462818"/>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4</a:t>
            </a:r>
            <a:endParaRPr/>
          </a:p>
        </p:txBody>
      </p:sp>
      <p:sp>
        <p:nvSpPr>
          <p:cNvPr id="339" name="Google Shape;339;p34"/>
          <p:cNvSpPr/>
          <p:nvPr/>
        </p:nvSpPr>
        <p:spPr>
          <a:xfrm>
            <a:off x="252108" y="4172207"/>
            <a:ext cx="515100" cy="446400"/>
          </a:xfrm>
          <a:prstGeom prst="ellipse">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x</a:t>
            </a:r>
            <a:r>
              <a:rPr lang="en" sz="1000" baseline="-25000">
                <a:solidFill>
                  <a:schemeClr val="dk1"/>
                </a:solidFill>
              </a:rPr>
              <a:t>5</a:t>
            </a:r>
            <a:endParaRPr/>
          </a:p>
        </p:txBody>
      </p:sp>
      <p:sp>
        <p:nvSpPr>
          <p:cNvPr id="340" name="Google Shape;340;p34"/>
          <p:cNvSpPr txBox="1"/>
          <p:nvPr/>
        </p:nvSpPr>
        <p:spPr>
          <a:xfrm>
            <a:off x="767200" y="4662350"/>
            <a:ext cx="1355400" cy="44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Corrupted data</a:t>
            </a:r>
            <a:endParaRPr>
              <a:latin typeface="Source Sans Pro"/>
              <a:ea typeface="Source Sans Pro"/>
              <a:cs typeface="Source Sans Pro"/>
              <a:sym typeface="Source Sans Pro"/>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5"/>
          <p:cNvSpPr txBox="1">
            <a:spLocks noGrp="1"/>
          </p:cNvSpPr>
          <p:nvPr>
            <p:ph type="title"/>
          </p:nvPr>
        </p:nvSpPr>
        <p:spPr>
          <a:xfrm>
            <a:off x="311700" y="30647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Denoising auto-encoder</a:t>
            </a:r>
            <a:endParaRPr/>
          </a:p>
        </p:txBody>
      </p:sp>
      <p:sp>
        <p:nvSpPr>
          <p:cNvPr id="346" name="Google Shape;346;p35"/>
          <p:cNvSpPr/>
          <p:nvPr/>
        </p:nvSpPr>
        <p:spPr>
          <a:xfrm>
            <a:off x="920000" y="2099375"/>
            <a:ext cx="1454700" cy="480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Encoder</a:t>
            </a:r>
            <a:endParaRPr b="1"/>
          </a:p>
        </p:txBody>
      </p:sp>
      <p:sp>
        <p:nvSpPr>
          <p:cNvPr id="347" name="Google Shape;347;p35"/>
          <p:cNvSpPr/>
          <p:nvPr/>
        </p:nvSpPr>
        <p:spPr>
          <a:xfrm>
            <a:off x="920000" y="3104075"/>
            <a:ext cx="1454700" cy="480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Decoder</a:t>
            </a:r>
            <a:endParaRPr b="1"/>
          </a:p>
        </p:txBody>
      </p:sp>
      <p:cxnSp>
        <p:nvCxnSpPr>
          <p:cNvPr id="348" name="Google Shape;348;p35"/>
          <p:cNvCxnSpPr/>
          <p:nvPr/>
        </p:nvCxnSpPr>
        <p:spPr>
          <a:xfrm>
            <a:off x="1647350" y="2616875"/>
            <a:ext cx="0" cy="449700"/>
          </a:xfrm>
          <a:prstGeom prst="straightConnector1">
            <a:avLst/>
          </a:prstGeom>
          <a:noFill/>
          <a:ln w="9525" cap="flat" cmpd="sng">
            <a:solidFill>
              <a:schemeClr val="dk2"/>
            </a:solidFill>
            <a:prstDash val="solid"/>
            <a:round/>
            <a:headEnd type="none" w="med" len="med"/>
            <a:tailEnd type="triangle" w="med" len="med"/>
          </a:ln>
        </p:spPr>
      </p:cxnSp>
      <p:cxnSp>
        <p:nvCxnSpPr>
          <p:cNvPr id="349" name="Google Shape;349;p35"/>
          <p:cNvCxnSpPr/>
          <p:nvPr/>
        </p:nvCxnSpPr>
        <p:spPr>
          <a:xfrm>
            <a:off x="1647350" y="1584625"/>
            <a:ext cx="0" cy="449700"/>
          </a:xfrm>
          <a:prstGeom prst="straightConnector1">
            <a:avLst/>
          </a:prstGeom>
          <a:noFill/>
          <a:ln w="9525" cap="flat" cmpd="sng">
            <a:solidFill>
              <a:schemeClr val="dk2"/>
            </a:solidFill>
            <a:prstDash val="solid"/>
            <a:round/>
            <a:headEnd type="none" w="med" len="med"/>
            <a:tailEnd type="triangle" w="med" len="med"/>
          </a:ln>
        </p:spPr>
      </p:cxnSp>
      <p:cxnSp>
        <p:nvCxnSpPr>
          <p:cNvPr id="350" name="Google Shape;350;p35"/>
          <p:cNvCxnSpPr/>
          <p:nvPr/>
        </p:nvCxnSpPr>
        <p:spPr>
          <a:xfrm>
            <a:off x="1647350" y="3649125"/>
            <a:ext cx="0" cy="449700"/>
          </a:xfrm>
          <a:prstGeom prst="straightConnector1">
            <a:avLst/>
          </a:prstGeom>
          <a:noFill/>
          <a:ln w="9525" cap="flat" cmpd="sng">
            <a:solidFill>
              <a:schemeClr val="dk2"/>
            </a:solidFill>
            <a:prstDash val="solid"/>
            <a:round/>
            <a:headEnd type="none" w="med" len="med"/>
            <a:tailEnd type="triangle" w="med" len="med"/>
          </a:ln>
        </p:spPr>
      </p:cxnSp>
      <p:sp>
        <p:nvSpPr>
          <p:cNvPr id="351" name="Google Shape;351;p35"/>
          <p:cNvSpPr txBox="1"/>
          <p:nvPr/>
        </p:nvSpPr>
        <p:spPr>
          <a:xfrm>
            <a:off x="931100" y="1156475"/>
            <a:ext cx="1432500" cy="4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Noisy sentence</a:t>
            </a:r>
            <a:endParaRPr/>
          </a:p>
        </p:txBody>
      </p:sp>
      <p:sp>
        <p:nvSpPr>
          <p:cNvPr id="352" name="Google Shape;352;p35"/>
          <p:cNvSpPr txBox="1"/>
          <p:nvPr/>
        </p:nvSpPr>
        <p:spPr>
          <a:xfrm>
            <a:off x="931100" y="4163875"/>
            <a:ext cx="1664400" cy="41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Original sentence</a:t>
            </a:r>
            <a:endParaRPr/>
          </a:p>
        </p:txBody>
      </p:sp>
      <p:sp>
        <p:nvSpPr>
          <p:cNvPr id="353" name="Google Shape;353;p35"/>
          <p:cNvSpPr txBox="1"/>
          <p:nvPr/>
        </p:nvSpPr>
        <p:spPr>
          <a:xfrm>
            <a:off x="3548125" y="1177725"/>
            <a:ext cx="4950000" cy="3633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Encoder representation is the representation for noisy sentence</a:t>
            </a:r>
            <a:endParaRPr sz="1800">
              <a:solidFill>
                <a:srgbClr val="434343"/>
              </a:solidFill>
              <a:latin typeface="Source Sans Pro"/>
              <a:ea typeface="Source Sans Pro"/>
              <a:cs typeface="Source Sans Pro"/>
              <a:sym typeface="Source Sans Pro"/>
            </a:endParaRPr>
          </a:p>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Decoder tries to generate the original sentence from the encoder representation of the noisy sentence</a:t>
            </a:r>
            <a:endParaRPr sz="1800">
              <a:solidFill>
                <a:srgbClr val="434343"/>
              </a:solidFill>
              <a:latin typeface="Source Sans Pro"/>
              <a:ea typeface="Source Sans Pro"/>
              <a:cs typeface="Source Sans Pro"/>
              <a:sym typeface="Source Sans Pro"/>
            </a:endParaRPr>
          </a:p>
          <a:p>
            <a:pPr marL="457200" lvl="0"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A sentence can be corrupted using different types of noise</a:t>
            </a:r>
            <a:endParaRPr sz="1800">
              <a:solidFill>
                <a:srgbClr val="434343"/>
              </a:solidFill>
              <a:latin typeface="Source Sans Pro"/>
              <a:ea typeface="Source Sans Pro"/>
              <a:cs typeface="Source Sans Pro"/>
              <a:sym typeface="Source Sans Pro"/>
            </a:endParaRPr>
          </a:p>
          <a:p>
            <a:pPr marL="914400" lvl="1"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Swapping of words</a:t>
            </a:r>
            <a:endParaRPr sz="1800">
              <a:solidFill>
                <a:srgbClr val="434343"/>
              </a:solidFill>
              <a:latin typeface="Source Sans Pro"/>
              <a:ea typeface="Source Sans Pro"/>
              <a:cs typeface="Source Sans Pro"/>
              <a:sym typeface="Source Sans Pro"/>
            </a:endParaRPr>
          </a:p>
          <a:p>
            <a:pPr marL="914400" lvl="1"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Removal of words</a:t>
            </a:r>
            <a:endParaRPr sz="1800">
              <a:solidFill>
                <a:srgbClr val="434343"/>
              </a:solidFill>
              <a:latin typeface="Source Sans Pro"/>
              <a:ea typeface="Source Sans Pro"/>
              <a:cs typeface="Source Sans Pro"/>
              <a:sym typeface="Source Sans Pro"/>
            </a:endParaRPr>
          </a:p>
          <a:p>
            <a:pPr marL="914400" lvl="1" indent="-342900" algn="l" rtl="0">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Replacement of words with other words</a:t>
            </a:r>
            <a:endParaRPr sz="1800">
              <a:solidFill>
                <a:srgbClr val="434343"/>
              </a:solidFill>
              <a:latin typeface="Source Sans Pro"/>
              <a:ea typeface="Source Sans Pro"/>
              <a:cs typeface="Source Sans Pro"/>
              <a:sym typeface="Source Sans Pr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6"/>
          <p:cNvSpPr txBox="1">
            <a:spLocks noGrp="1"/>
          </p:cNvSpPr>
          <p:nvPr>
            <p:ph type="ctrTitle"/>
          </p:nvPr>
        </p:nvSpPr>
        <p:spPr>
          <a:xfrm>
            <a:off x="485875" y="264475"/>
            <a:ext cx="8183700"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500"/>
              <a:t>Foundations</a:t>
            </a:r>
            <a:endParaRPr sz="3500"/>
          </a:p>
        </p:txBody>
      </p:sp>
      <p:sp>
        <p:nvSpPr>
          <p:cNvPr id="359" name="Google Shape;359;p36"/>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Cross-lingual embeddings</a:t>
            </a:r>
            <a:endParaRPr sz="2600">
              <a:solidFill>
                <a:srgbClr val="FFFFFF"/>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Denoising Autoencoder</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b="1">
                <a:solidFill>
                  <a:srgbClr val="FFFFFF"/>
                </a:solidFill>
                <a:latin typeface="Raleway"/>
                <a:ea typeface="Raleway"/>
                <a:cs typeface="Raleway"/>
                <a:sym typeface="Raleway"/>
              </a:rPr>
              <a:t>Back-translation</a:t>
            </a:r>
            <a:endParaRPr sz="2600" b="1">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7"/>
          <p:cNvSpPr txBox="1"/>
          <p:nvPr/>
        </p:nvSpPr>
        <p:spPr>
          <a:xfrm>
            <a:off x="668000" y="2171225"/>
            <a:ext cx="6360900" cy="910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Source Sans Pro"/>
              <a:ea typeface="Source Sans Pro"/>
              <a:cs typeface="Source Sans Pro"/>
              <a:sym typeface="Source Sans Pro"/>
            </a:endParaRPr>
          </a:p>
        </p:txBody>
      </p:sp>
      <p:sp>
        <p:nvSpPr>
          <p:cNvPr id="365" name="Google Shape;365;p3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Back-Translation</a:t>
            </a:r>
            <a:endParaRPr/>
          </a:p>
        </p:txBody>
      </p:sp>
      <p:sp>
        <p:nvSpPr>
          <p:cNvPr id="366" name="Google Shape;366;p37"/>
          <p:cNvSpPr txBox="1"/>
          <p:nvPr/>
        </p:nvSpPr>
        <p:spPr>
          <a:xfrm>
            <a:off x="249350" y="1019825"/>
            <a:ext cx="8118300" cy="1151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Utilize monolingual data of target language</a:t>
            </a:r>
            <a:endParaRPr sz="1800"/>
          </a:p>
          <a:p>
            <a:pPr marL="457200" lvl="0" indent="-342900" algn="l" rtl="0">
              <a:spcBef>
                <a:spcPts val="0"/>
              </a:spcBef>
              <a:spcAft>
                <a:spcPts val="0"/>
              </a:spcAft>
              <a:buSzPts val="1800"/>
              <a:buChar char="●"/>
            </a:pPr>
            <a:r>
              <a:rPr lang="en" sz="1800"/>
              <a:t>Generate pseudo parallel data using MT system in opposite direction (target-&gt;source)</a:t>
            </a:r>
            <a:endParaRPr sz="1800"/>
          </a:p>
        </p:txBody>
      </p:sp>
      <p:sp>
        <p:nvSpPr>
          <p:cNvPr id="367" name="Google Shape;367;p37"/>
          <p:cNvSpPr/>
          <p:nvPr/>
        </p:nvSpPr>
        <p:spPr>
          <a:xfrm>
            <a:off x="2979688" y="237725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MT system (L2&gt;-L1)</a:t>
            </a:r>
            <a:endParaRPr b="1"/>
          </a:p>
        </p:txBody>
      </p:sp>
      <p:sp>
        <p:nvSpPr>
          <p:cNvPr id="368" name="Google Shape;368;p37"/>
          <p:cNvSpPr txBox="1"/>
          <p:nvPr/>
        </p:nvSpPr>
        <p:spPr>
          <a:xfrm>
            <a:off x="622975" y="2323400"/>
            <a:ext cx="1499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Monolingual data of L1</a:t>
            </a:r>
            <a:endParaRPr b="1"/>
          </a:p>
        </p:txBody>
      </p:sp>
      <p:sp>
        <p:nvSpPr>
          <p:cNvPr id="369" name="Google Shape;369;p37"/>
          <p:cNvSpPr txBox="1"/>
          <p:nvPr/>
        </p:nvSpPr>
        <p:spPr>
          <a:xfrm>
            <a:off x="5880775" y="2323400"/>
            <a:ext cx="1499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Translated sentences</a:t>
            </a:r>
            <a:endParaRPr b="1"/>
          </a:p>
        </p:txBody>
      </p:sp>
      <p:cxnSp>
        <p:nvCxnSpPr>
          <p:cNvPr id="370" name="Google Shape;370;p37"/>
          <p:cNvCxnSpPr/>
          <p:nvPr/>
        </p:nvCxnSpPr>
        <p:spPr>
          <a:xfrm>
            <a:off x="1969725" y="264795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371" name="Google Shape;371;p37"/>
          <p:cNvCxnSpPr/>
          <p:nvPr/>
        </p:nvCxnSpPr>
        <p:spPr>
          <a:xfrm>
            <a:off x="4992575" y="2571750"/>
            <a:ext cx="794700" cy="0"/>
          </a:xfrm>
          <a:prstGeom prst="straightConnector1">
            <a:avLst/>
          </a:prstGeom>
          <a:noFill/>
          <a:ln w="9525" cap="flat" cmpd="sng">
            <a:solidFill>
              <a:schemeClr val="dk2"/>
            </a:solidFill>
            <a:prstDash val="solid"/>
            <a:round/>
            <a:headEnd type="none" w="med" len="med"/>
            <a:tailEnd type="triangle" w="med" len="med"/>
          </a:ln>
        </p:spPr>
      </p:cxnSp>
      <p:sp>
        <p:nvSpPr>
          <p:cNvPr id="372" name="Google Shape;372;p37"/>
          <p:cNvSpPr txBox="1"/>
          <p:nvPr/>
        </p:nvSpPr>
        <p:spPr>
          <a:xfrm>
            <a:off x="7274300" y="2171100"/>
            <a:ext cx="1685400" cy="80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Generation of pseudo parallel sentences</a:t>
            </a:r>
            <a:endParaRPr b="1"/>
          </a:p>
        </p:txBody>
      </p:sp>
      <p:sp>
        <p:nvSpPr>
          <p:cNvPr id="373" name="Google Shape;373;p37"/>
          <p:cNvSpPr txBox="1"/>
          <p:nvPr/>
        </p:nvSpPr>
        <p:spPr>
          <a:xfrm>
            <a:off x="311700" y="3449000"/>
            <a:ext cx="8055900" cy="801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Train MT system (L1-&gt;L2) using a combination of parallel and generated synthetic data both</a:t>
            </a:r>
            <a:endParaRPr/>
          </a:p>
        </p:txBody>
      </p:sp>
      <p:sp>
        <p:nvSpPr>
          <p:cNvPr id="374" name="Google Shape;374;p37"/>
          <p:cNvSpPr txBox="1"/>
          <p:nvPr/>
        </p:nvSpPr>
        <p:spPr>
          <a:xfrm>
            <a:off x="530700" y="4278175"/>
            <a:ext cx="7617900" cy="801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222222"/>
                </a:solidFill>
                <a:highlight>
                  <a:srgbClr val="FFFFFF"/>
                </a:highlight>
              </a:rPr>
              <a:t>Sennrich, Rico, Barry Haddow, and Alexandra Birch. "Improving Neural Machine Translation Models with Monolingual Data." In </a:t>
            </a:r>
            <a:r>
              <a:rPr lang="en" sz="1100" i="1">
                <a:solidFill>
                  <a:srgbClr val="222222"/>
                </a:solidFill>
                <a:highlight>
                  <a:srgbClr val="FFFFFF"/>
                </a:highlight>
              </a:rPr>
              <a:t>Proceedings of the 54th Annual Meeting of the Association for Computational Linguistics (Volume 1: Long Papers)</a:t>
            </a:r>
            <a:r>
              <a:rPr lang="en" sz="1100">
                <a:solidFill>
                  <a:srgbClr val="222222"/>
                </a:solidFill>
                <a:highlight>
                  <a:srgbClr val="FFFFFF"/>
                </a:highlight>
              </a:rPr>
              <a:t>, pp. 86-96. 2016.</a:t>
            </a:r>
            <a:endParaRPr sz="1100">
              <a:solidFill>
                <a:srgbClr val="222222"/>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6"/>
            <a:ext cx="5844778" cy="506194"/>
          </a:xfrm>
        </p:spPr>
        <p:txBody>
          <a:bodyPr/>
          <a:lstStyle/>
          <a:p>
            <a:r>
              <a:rPr lang="en-US" dirty="0"/>
              <a:t>English parse tree</a:t>
            </a:r>
          </a:p>
        </p:txBody>
      </p:sp>
      <p:sp>
        <p:nvSpPr>
          <p:cNvPr id="7" name="Oval 6"/>
          <p:cNvSpPr/>
          <p:nvPr/>
        </p:nvSpPr>
        <p:spPr>
          <a:xfrm>
            <a:off x="2539653" y="1491657"/>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8" name="TextBox 7"/>
          <p:cNvSpPr txBox="1"/>
          <p:nvPr/>
        </p:nvSpPr>
        <p:spPr>
          <a:xfrm>
            <a:off x="2699056" y="1607348"/>
            <a:ext cx="248786"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S</a:t>
            </a:r>
          </a:p>
        </p:txBody>
      </p:sp>
      <p:sp>
        <p:nvSpPr>
          <p:cNvPr id="9" name="Oval 8"/>
          <p:cNvSpPr/>
          <p:nvPr/>
        </p:nvSpPr>
        <p:spPr>
          <a:xfrm>
            <a:off x="2539653" y="2157414"/>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0" name="TextBox 9"/>
          <p:cNvSpPr txBox="1"/>
          <p:nvPr/>
        </p:nvSpPr>
        <p:spPr>
          <a:xfrm>
            <a:off x="2699056" y="2273105"/>
            <a:ext cx="332142"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VP</a:t>
            </a:r>
          </a:p>
        </p:txBody>
      </p:sp>
      <p:sp>
        <p:nvSpPr>
          <p:cNvPr id="11" name="Oval 10"/>
          <p:cNvSpPr/>
          <p:nvPr/>
        </p:nvSpPr>
        <p:spPr>
          <a:xfrm>
            <a:off x="1838822" y="2704400"/>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2" name="TextBox 11"/>
          <p:cNvSpPr txBox="1"/>
          <p:nvPr/>
        </p:nvSpPr>
        <p:spPr>
          <a:xfrm>
            <a:off x="1998224" y="2820091"/>
            <a:ext cx="344966"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VC</a:t>
            </a:r>
          </a:p>
        </p:txBody>
      </p:sp>
      <p:sp>
        <p:nvSpPr>
          <p:cNvPr id="13" name="Oval 12"/>
          <p:cNvSpPr/>
          <p:nvPr/>
        </p:nvSpPr>
        <p:spPr>
          <a:xfrm>
            <a:off x="3202958" y="2710561"/>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4" name="TextBox 13"/>
          <p:cNvSpPr txBox="1"/>
          <p:nvPr/>
        </p:nvSpPr>
        <p:spPr>
          <a:xfrm>
            <a:off x="3362360" y="2826252"/>
            <a:ext cx="312906"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PP</a:t>
            </a:r>
          </a:p>
        </p:txBody>
      </p:sp>
      <p:sp>
        <p:nvSpPr>
          <p:cNvPr id="15" name="Oval 14"/>
          <p:cNvSpPr/>
          <p:nvPr/>
        </p:nvSpPr>
        <p:spPr>
          <a:xfrm>
            <a:off x="1371601" y="3265082"/>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6" name="TextBox 15"/>
          <p:cNvSpPr txBox="1"/>
          <p:nvPr/>
        </p:nvSpPr>
        <p:spPr>
          <a:xfrm>
            <a:off x="1531003" y="3380773"/>
            <a:ext cx="268022"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V</a:t>
            </a:r>
          </a:p>
        </p:txBody>
      </p:sp>
      <p:sp>
        <p:nvSpPr>
          <p:cNvPr id="17" name="Oval 16"/>
          <p:cNvSpPr/>
          <p:nvPr/>
        </p:nvSpPr>
        <p:spPr>
          <a:xfrm>
            <a:off x="2231835" y="3265082"/>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8" name="TextBox 17"/>
          <p:cNvSpPr txBox="1"/>
          <p:nvPr/>
        </p:nvSpPr>
        <p:spPr>
          <a:xfrm>
            <a:off x="2391238" y="3380773"/>
            <a:ext cx="306494"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NI</a:t>
            </a:r>
          </a:p>
        </p:txBody>
      </p:sp>
      <p:sp>
        <p:nvSpPr>
          <p:cNvPr id="19" name="Oval 18"/>
          <p:cNvSpPr/>
          <p:nvPr/>
        </p:nvSpPr>
        <p:spPr>
          <a:xfrm>
            <a:off x="2890001" y="3263375"/>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0" name="TextBox 19"/>
          <p:cNvSpPr txBox="1"/>
          <p:nvPr/>
        </p:nvSpPr>
        <p:spPr>
          <a:xfrm>
            <a:off x="3049403" y="3379066"/>
            <a:ext cx="248786"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P</a:t>
            </a:r>
          </a:p>
        </p:txBody>
      </p:sp>
      <p:sp>
        <p:nvSpPr>
          <p:cNvPr id="21" name="Oval 20"/>
          <p:cNvSpPr/>
          <p:nvPr/>
        </p:nvSpPr>
        <p:spPr>
          <a:xfrm>
            <a:off x="3689165" y="3263375"/>
            <a:ext cx="467221" cy="3881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900" b="0" i="0" u="none" strike="noStrike" kern="1200" cap="none" spc="0" normalizeH="0" baseline="0" noProof="0">
              <a:ln>
                <a:noFill/>
              </a:ln>
              <a:solidFill>
                <a:srgbClr val="FFFFFF"/>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2" name="TextBox 21"/>
          <p:cNvSpPr txBox="1"/>
          <p:nvPr/>
        </p:nvSpPr>
        <p:spPr>
          <a:xfrm>
            <a:off x="3848567" y="3379066"/>
            <a:ext cx="332142" cy="2308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NP</a:t>
            </a:r>
          </a:p>
        </p:txBody>
      </p:sp>
      <p:cxnSp>
        <p:nvCxnSpPr>
          <p:cNvPr id="23" name="Straight Connector 22"/>
          <p:cNvCxnSpPr>
            <a:stCxn id="7" idx="4"/>
            <a:endCxn id="9" idx="0"/>
          </p:cNvCxnSpPr>
          <p:nvPr/>
        </p:nvCxnSpPr>
        <p:spPr>
          <a:xfrm>
            <a:off x="2773264" y="1879821"/>
            <a:ext cx="0" cy="27759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9" idx="3"/>
          </p:cNvCxnSpPr>
          <p:nvPr/>
        </p:nvCxnSpPr>
        <p:spPr>
          <a:xfrm flipH="1">
            <a:off x="2087264" y="2488733"/>
            <a:ext cx="520812" cy="22182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3" idx="0"/>
            <a:endCxn id="9" idx="5"/>
          </p:cNvCxnSpPr>
          <p:nvPr/>
        </p:nvCxnSpPr>
        <p:spPr>
          <a:xfrm flipH="1" flipV="1">
            <a:off x="2938451" y="2488733"/>
            <a:ext cx="498117" cy="221828"/>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4"/>
          </p:cNvCxnSpPr>
          <p:nvPr/>
        </p:nvCxnSpPr>
        <p:spPr>
          <a:xfrm flipH="1">
            <a:off x="1724710" y="3092564"/>
            <a:ext cx="347723" cy="19717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1" idx="4"/>
            <a:endCxn id="17" idx="0"/>
          </p:cNvCxnSpPr>
          <p:nvPr/>
        </p:nvCxnSpPr>
        <p:spPr>
          <a:xfrm>
            <a:off x="2072432" y="3092564"/>
            <a:ext cx="393014" cy="17251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21" idx="0"/>
          </p:cNvCxnSpPr>
          <p:nvPr/>
        </p:nvCxnSpPr>
        <p:spPr>
          <a:xfrm>
            <a:off x="3571126" y="3064838"/>
            <a:ext cx="351650" cy="198537"/>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3009499" y="3092564"/>
            <a:ext cx="347723" cy="197173"/>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438203" y="3825764"/>
            <a:ext cx="522900"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sym typeface="Arial"/>
              </a:rPr>
              <a:t>Give </a:t>
            </a:r>
          </a:p>
        </p:txBody>
      </p:sp>
      <p:sp>
        <p:nvSpPr>
          <p:cNvPr id="31" name="TextBox 30"/>
          <p:cNvSpPr txBox="1"/>
          <p:nvPr/>
        </p:nvSpPr>
        <p:spPr>
          <a:xfrm>
            <a:off x="2257239" y="3810694"/>
            <a:ext cx="832279"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sym typeface="Arial"/>
              </a:rPr>
              <a:t>obeisance </a:t>
            </a:r>
          </a:p>
        </p:txBody>
      </p:sp>
      <p:sp>
        <p:nvSpPr>
          <p:cNvPr id="32" name="TextBox 31"/>
          <p:cNvSpPr txBox="1"/>
          <p:nvPr/>
        </p:nvSpPr>
        <p:spPr>
          <a:xfrm>
            <a:off x="2959600" y="3835135"/>
            <a:ext cx="333746"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sym typeface="Arial"/>
              </a:rPr>
              <a:t>to</a:t>
            </a:r>
            <a:r>
              <a:rPr kumimoji="0" lang="en-US" sz="9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 </a:t>
            </a:r>
          </a:p>
        </p:txBody>
      </p:sp>
      <p:sp>
        <p:nvSpPr>
          <p:cNvPr id="33" name="TextBox 32"/>
          <p:cNvSpPr txBox="1"/>
          <p:nvPr/>
        </p:nvSpPr>
        <p:spPr>
          <a:xfrm>
            <a:off x="3775358" y="3810694"/>
            <a:ext cx="776175"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0000FF"/>
                </a:solidFill>
                <a:effectLst/>
                <a:uLnTx/>
                <a:uFillTx/>
                <a:latin typeface="Times New Roman" panose="02020603050405020304" pitchFamily="18" charset="0"/>
                <a:ea typeface="+mn-ea"/>
                <a:cs typeface="Times New Roman" panose="02020603050405020304" pitchFamily="18" charset="0"/>
                <a:sym typeface="Arial"/>
              </a:rPr>
              <a:t>The king </a:t>
            </a:r>
          </a:p>
        </p:txBody>
      </p:sp>
      <p:cxnSp>
        <p:nvCxnSpPr>
          <p:cNvPr id="34" name="Straight Connector 33"/>
          <p:cNvCxnSpPr>
            <a:endCxn id="30" idx="0"/>
          </p:cNvCxnSpPr>
          <p:nvPr/>
        </p:nvCxnSpPr>
        <p:spPr>
          <a:xfrm>
            <a:off x="1601504" y="3651540"/>
            <a:ext cx="98149" cy="17422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2465445" y="3662823"/>
            <a:ext cx="3709" cy="17422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125033" y="3660076"/>
            <a:ext cx="3709" cy="17422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960541" y="3635617"/>
            <a:ext cx="3709" cy="174224"/>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Content Placeholder 2"/>
          <p:cNvSpPr txBox="1">
            <a:spLocks/>
          </p:cNvSpPr>
          <p:nvPr/>
        </p:nvSpPr>
        <p:spPr bwMode="auto">
          <a:xfrm>
            <a:off x="4323238" y="666930"/>
            <a:ext cx="3527744" cy="3846135"/>
          </a:xfrm>
          <a:prstGeom prst="rect">
            <a:avLst/>
          </a:prstGeom>
          <a:noFill/>
          <a:ln w="9525">
            <a:solidFill>
              <a:schemeClr val="accent1"/>
            </a:solidFill>
            <a:miter lim="800000"/>
            <a:headEnd/>
            <a:tailEnd/>
          </a:ln>
          <a:effectLst/>
        </p:spPr>
        <p:txBody>
          <a:bodyPr vert="horz" wrap="square" lIns="68580" tIns="34290" rIns="68580" bIns="34290" numCol="1" anchor="t" anchorCtr="0" compatLnSpc="1">
            <a:prstTxWarp prst="textNoShape">
              <a:avLst/>
            </a:prstTxWarp>
          </a:bodyPr>
          <a:lstStyle>
            <a:lvl1pPr marL="342900" indent="-342900" algn="l" rtl="0" fontAlgn="base">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fontAlgn="base">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folHlink"/>
              </a:buClr>
              <a:buSzPct val="50000"/>
              <a:buFont typeface="Wingdings" pitchFamily="2" charset="2"/>
              <a:buChar char="n"/>
              <a:defRPr sz="2400">
                <a:solidFill>
                  <a:schemeClr val="tx1"/>
                </a:solidFill>
                <a:latin typeface="+mn-lt"/>
              </a:defRPr>
            </a:lvl3pPr>
            <a:lvl4pPr marL="1600200" indent="-228600" algn="l" rtl="0" fontAlgn="base">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marL="0" marR="0" lvl="0" indent="0" algn="l" defTabSz="685800" rtl="0" eaLnBrk="1" fontAlgn="base" latinLnBrk="0" hangingPunct="1">
              <a:lnSpc>
                <a:spcPct val="100000"/>
              </a:lnSpc>
              <a:spcBef>
                <a:spcPct val="20000"/>
              </a:spcBef>
              <a:spcAft>
                <a:spcPct val="0"/>
              </a:spcAft>
              <a:buClr>
                <a:srgbClr val="99CC00"/>
              </a:buClr>
              <a:buSzPct val="60000"/>
              <a:buFont typeface="Wingdings" pitchFamily="2" charset="2"/>
              <a:buNone/>
              <a:tabLst/>
              <a:defRPr/>
            </a:pPr>
            <a:r>
              <a:rPr kumimoji="0" lang="en-US" sz="2100" b="0" i="1" u="none" strike="noStrike" kern="0" cap="none" spc="0" normalizeH="0" baseline="0" noProof="0" dirty="0">
                <a:ln>
                  <a:noFill/>
                </a:ln>
                <a:solidFill>
                  <a:srgbClr val="000000"/>
                </a:solidFill>
                <a:effectLst/>
                <a:uLnTx/>
                <a:uFillTx/>
                <a:latin typeface="Arial"/>
                <a:ea typeface="+mn-ea"/>
                <a:cs typeface="Arial"/>
                <a:sym typeface="Arial"/>
              </a:rPr>
              <a:t>Transfer rules:</a:t>
            </a: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0" cap="none" spc="0" normalizeH="0" baseline="0" noProof="0" dirty="0">
                <a:ln>
                  <a:noFill/>
                </a:ln>
                <a:solidFill>
                  <a:srgbClr val="000000"/>
                </a:solidFill>
                <a:effectLst/>
                <a:uLnTx/>
                <a:uFillTx/>
                <a:latin typeface="Arial"/>
                <a:ea typeface="+mn-ea"/>
                <a:cs typeface="Arial"/>
                <a:sym typeface="Arial"/>
              </a:rPr>
              <a:t>VC-PP inversion (all languages)</a:t>
            </a:r>
          </a:p>
          <a:p>
            <a:pPr marL="0" marR="0" lvl="0" indent="0" algn="l" defTabSz="685800" rtl="0" eaLnBrk="1" fontAlgn="base" latinLnBrk="0" hangingPunct="1">
              <a:lnSpc>
                <a:spcPct val="100000"/>
              </a:lnSpc>
              <a:spcBef>
                <a:spcPct val="20000"/>
              </a:spcBef>
              <a:spcAft>
                <a:spcPct val="0"/>
              </a:spcAft>
              <a:buClr>
                <a:srgbClr val="99CC00"/>
              </a:buClr>
              <a:buSzPct val="60000"/>
              <a:buFont typeface="Wingdings" pitchFamily="2" charset="2"/>
              <a:buNone/>
              <a:tabLst/>
              <a:defRPr/>
            </a:pPr>
            <a:r>
              <a:rPr kumimoji="0" lang="en-US" sz="1500" b="0" i="0" u="sng" strike="noStrike" kern="0" cap="none" spc="0" normalizeH="0" baseline="0" noProof="0" dirty="0">
                <a:ln>
                  <a:noFill/>
                </a:ln>
                <a:solidFill>
                  <a:srgbClr val="000000"/>
                </a:solidFill>
                <a:effectLst/>
                <a:uLnTx/>
                <a:uFillTx/>
                <a:latin typeface="Arial"/>
                <a:ea typeface="+mn-ea"/>
                <a:cs typeface="Arial"/>
                <a:sym typeface="Arial"/>
              </a:rPr>
              <a:t>VC</a:t>
            </a:r>
            <a:endParaRPr kumimoji="0" lang="en-US" sz="1500" b="0" i="0" u="none" strike="noStrike" kern="0" cap="none" spc="0" normalizeH="0" baseline="0" noProof="0" dirty="0">
              <a:ln>
                <a:noFill/>
              </a:ln>
              <a:solidFill>
                <a:srgbClr val="000000"/>
              </a:solidFill>
              <a:effectLst/>
              <a:uLnTx/>
              <a:uFillTx/>
              <a:latin typeface="Arial"/>
              <a:ea typeface="+mn-ea"/>
              <a:cs typeface="Arial"/>
              <a:sym typeface="Arial"/>
            </a:endParaRP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0" cap="none" spc="0" normalizeH="0" baseline="0" noProof="0" dirty="0">
                <a:ln>
                  <a:noFill/>
                </a:ln>
                <a:solidFill>
                  <a:srgbClr val="000000"/>
                </a:solidFill>
                <a:effectLst/>
                <a:uLnTx/>
                <a:uFillTx/>
                <a:latin typeface="Arial"/>
                <a:ea typeface="+mn-ea"/>
                <a:cs typeface="Arial"/>
                <a:sym typeface="Arial"/>
              </a:rPr>
              <a:t>V-NI inversion (H &amp; M: </a:t>
            </a:r>
            <a:r>
              <a:rPr kumimoji="0" lang="en-US" sz="1500" b="0" i="0" u="none" strike="noStrike" kern="0" cap="none" spc="0" normalizeH="0" baseline="0" noProof="0" dirty="0" err="1">
                <a:ln>
                  <a:noFill/>
                </a:ln>
                <a:solidFill>
                  <a:srgbClr val="FF0000"/>
                </a:solidFill>
                <a:effectLst/>
                <a:uLnTx/>
                <a:uFillTx/>
                <a:latin typeface="Arial"/>
                <a:ea typeface="+mn-ea"/>
                <a:cs typeface="Arial"/>
                <a:sym typeface="Arial"/>
              </a:rPr>
              <a:t>naman</a:t>
            </a:r>
            <a:r>
              <a:rPr kumimoji="0" lang="en-US" sz="1500" b="0" i="0" u="none" strike="noStrike" kern="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0" cap="none" spc="0" normalizeH="0" baseline="0" noProof="0" dirty="0" err="1">
                <a:ln>
                  <a:noFill/>
                </a:ln>
                <a:solidFill>
                  <a:srgbClr val="FF0000"/>
                </a:solidFill>
                <a:effectLst/>
                <a:uLnTx/>
                <a:uFillTx/>
                <a:latin typeface="Arial"/>
                <a:ea typeface="+mn-ea"/>
                <a:cs typeface="Arial"/>
                <a:sym typeface="Arial"/>
              </a:rPr>
              <a:t>karo</a:t>
            </a:r>
            <a:r>
              <a:rPr kumimoji="0" lang="en-US" sz="1500" b="0" i="0" u="none" strike="noStrike" kern="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0" cap="none" spc="0" normalizeH="0" baseline="0" noProof="0" dirty="0" err="1">
                <a:ln>
                  <a:noFill/>
                </a:ln>
                <a:solidFill>
                  <a:srgbClr val="FF0000"/>
                </a:solidFill>
                <a:effectLst/>
                <a:uLnTx/>
                <a:uFillTx/>
                <a:latin typeface="Arial"/>
                <a:ea typeface="+mn-ea"/>
                <a:cs typeface="Arial"/>
                <a:sym typeface="Arial"/>
              </a:rPr>
              <a:t>naman</a:t>
            </a:r>
            <a:r>
              <a:rPr kumimoji="0" lang="en-US" sz="1500" b="0" i="0" u="none" strike="noStrike" kern="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0" cap="none" spc="0" normalizeH="0" baseline="0" noProof="0" dirty="0" err="1">
                <a:ln>
                  <a:noFill/>
                </a:ln>
                <a:solidFill>
                  <a:srgbClr val="FF0000"/>
                </a:solidFill>
                <a:effectLst/>
                <a:uLnTx/>
                <a:uFillTx/>
                <a:latin typeface="Arial"/>
                <a:ea typeface="+mn-ea"/>
                <a:cs typeface="Arial"/>
                <a:sym typeface="Arial"/>
              </a:rPr>
              <a:t>karaa</a:t>
            </a:r>
            <a:r>
              <a:rPr kumimoji="0" lang="en-US" sz="1500" b="0" i="0" u="none" strike="noStrike" kern="0" cap="none" spc="0" normalizeH="0" baseline="0" noProof="0" dirty="0">
                <a:ln>
                  <a:noFill/>
                </a:ln>
                <a:solidFill>
                  <a:srgbClr val="000000"/>
                </a:solidFill>
                <a:effectLst/>
                <a:uLnTx/>
                <a:uFillTx/>
                <a:latin typeface="Arial"/>
                <a:ea typeface="+mn-ea"/>
                <a:cs typeface="Arial"/>
                <a:sym typeface="Arial"/>
              </a:rPr>
              <a:t>)</a:t>
            </a: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V-NI combination </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Wingdings" panose="05000000000000000000" pitchFamily="2" charset="2"/>
              </a:rPr>
              <a:t></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 nominal verb with appropriate inflection (T, </a:t>
            </a:r>
            <a:r>
              <a:rPr kumimoji="0" lang="en-US" sz="1500" b="0" i="0" u="none" strike="noStrike" kern="1200" cap="none" spc="0" normalizeH="0" baseline="0" noProof="0" dirty="0" err="1">
                <a:ln>
                  <a:noFill/>
                </a:ln>
                <a:solidFill>
                  <a:srgbClr val="000000"/>
                </a:solidFill>
                <a:effectLst/>
                <a:uLnTx/>
                <a:uFillTx/>
                <a:latin typeface="Arial"/>
                <a:ea typeface="+mn-ea"/>
                <a:cs typeface="Arial"/>
                <a:sym typeface="Arial"/>
              </a:rPr>
              <a:t>Mn</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vanaNku</a:t>
            </a:r>
            <a:r>
              <a:rPr kumimoji="0" lang="en-US" sz="1500" b="0" i="0" u="none" strike="noStrike" kern="120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khoirammu</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 </a:t>
            </a:r>
          </a:p>
          <a:p>
            <a:pPr marL="0" marR="0" lvl="0" indent="0" algn="l" defTabSz="685800" rtl="0" eaLnBrk="1" fontAlgn="base" latinLnBrk="0" hangingPunct="1">
              <a:lnSpc>
                <a:spcPct val="100000"/>
              </a:lnSpc>
              <a:spcBef>
                <a:spcPct val="20000"/>
              </a:spcBef>
              <a:spcAft>
                <a:spcPct val="0"/>
              </a:spcAft>
              <a:buClr>
                <a:srgbClr val="99CC00"/>
              </a:buClr>
              <a:buSzPct val="60000"/>
              <a:buFont typeface="Wingdings" pitchFamily="2" charset="2"/>
              <a:buNone/>
              <a:tabLst/>
              <a:defRPr/>
            </a:pPr>
            <a:endParaRPr kumimoji="0" lang="en-US" sz="1500" b="0" i="0" u="sng" strike="noStrike" kern="1200" cap="none" spc="0" normalizeH="0" baseline="0" noProof="0" dirty="0">
              <a:ln>
                <a:noFill/>
              </a:ln>
              <a:solidFill>
                <a:srgbClr val="000000"/>
              </a:solidFill>
              <a:effectLst/>
              <a:uLnTx/>
              <a:uFillTx/>
              <a:latin typeface="Arial"/>
              <a:ea typeface="+mn-ea"/>
              <a:cs typeface="Arial"/>
              <a:sym typeface="Arial"/>
            </a:endParaRPr>
          </a:p>
          <a:p>
            <a:pPr marL="0" marR="0" lvl="0" indent="0" algn="l" defTabSz="685800" rtl="0" eaLnBrk="1" fontAlgn="base" latinLnBrk="0" hangingPunct="1">
              <a:lnSpc>
                <a:spcPct val="100000"/>
              </a:lnSpc>
              <a:spcBef>
                <a:spcPct val="20000"/>
              </a:spcBef>
              <a:spcAft>
                <a:spcPct val="0"/>
              </a:spcAft>
              <a:buClr>
                <a:srgbClr val="99CC00"/>
              </a:buClr>
              <a:buSzPct val="60000"/>
              <a:buFont typeface="Wingdings" pitchFamily="2" charset="2"/>
              <a:buNone/>
              <a:tabLst/>
              <a:defRPr/>
            </a:pPr>
            <a:r>
              <a:rPr kumimoji="0" lang="en-US" sz="1500" b="0" i="0" u="sng" strike="noStrike" kern="1200" cap="none" spc="0" normalizeH="0" baseline="0" noProof="0" dirty="0">
                <a:ln>
                  <a:noFill/>
                </a:ln>
                <a:solidFill>
                  <a:srgbClr val="000000"/>
                </a:solidFill>
                <a:effectLst/>
                <a:uLnTx/>
                <a:uFillTx/>
                <a:latin typeface="Arial"/>
                <a:ea typeface="+mn-ea"/>
                <a:cs typeface="Arial"/>
                <a:sym typeface="Arial"/>
              </a:rPr>
              <a:t>PP</a:t>
            </a: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PP inversion with P becoming a postposition (H: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raajaa</a:t>
            </a:r>
            <a:r>
              <a:rPr kumimoji="0" lang="en-US" sz="1500" b="0" i="0" u="none" strike="noStrike" kern="120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ko</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a:t>
            </a:r>
          </a:p>
          <a:p>
            <a:pPr marL="257175" marR="0" lvl="0" indent="-257175" algn="l" defTabSz="685800" rtl="0" eaLnBrk="1" fontAlgn="base" latinLnBrk="0" hangingPunct="1">
              <a:lnSpc>
                <a:spcPct val="100000"/>
              </a:lnSpc>
              <a:spcBef>
                <a:spcPct val="20000"/>
              </a:spcBef>
              <a:spcAft>
                <a:spcPct val="0"/>
              </a:spcAft>
              <a:buClr>
                <a:srgbClr val="99CC00"/>
              </a:buClr>
              <a:buSzPct val="60000"/>
              <a:buFont typeface="Wingdings" pitchFamily="2" charset="2"/>
              <a:buChar char="n"/>
              <a:tabLst/>
              <a:defRPr/>
            </a:pP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suffixed form of ‘king’ expressing accusative case (M, T, </a:t>
            </a:r>
            <a:r>
              <a:rPr kumimoji="0" lang="en-US" sz="1500" b="0" i="0" u="none" strike="noStrike" kern="1200" cap="none" spc="0" normalizeH="0" baseline="0" noProof="0" dirty="0" err="1">
                <a:ln>
                  <a:noFill/>
                </a:ln>
                <a:solidFill>
                  <a:srgbClr val="000000"/>
                </a:solidFill>
                <a:effectLst/>
                <a:uLnTx/>
                <a:uFillTx/>
                <a:latin typeface="Arial"/>
                <a:ea typeface="+mn-ea"/>
                <a:cs typeface="Arial"/>
                <a:sym typeface="Arial"/>
              </a:rPr>
              <a:t>Mn</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raajaalaa</a:t>
            </a:r>
            <a:r>
              <a:rPr kumimoji="0" lang="en-US" sz="1500" b="0" i="0" u="none" strike="noStrike" kern="120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aracarai</a:t>
            </a:r>
            <a:r>
              <a:rPr kumimoji="0" lang="en-US" sz="1500" b="0" i="0" u="none" strike="noStrike" kern="1200" cap="none" spc="0" normalizeH="0" baseline="0" noProof="0" dirty="0">
                <a:ln>
                  <a:noFill/>
                </a:ln>
                <a:solidFill>
                  <a:srgbClr val="FF0000"/>
                </a:solidFill>
                <a:effectLst/>
                <a:uLnTx/>
                <a:uFillTx/>
                <a:latin typeface="Arial"/>
                <a:ea typeface="+mn-ea"/>
                <a:cs typeface="Arial"/>
                <a:sym typeface="Arial"/>
              </a:rPr>
              <a:t>, </a:t>
            </a:r>
            <a:r>
              <a:rPr kumimoji="0" lang="en-US" sz="1500" b="0" i="0" u="none" strike="noStrike" kern="1200" cap="none" spc="0" normalizeH="0" baseline="0" noProof="0" dirty="0" err="1">
                <a:ln>
                  <a:noFill/>
                </a:ln>
                <a:solidFill>
                  <a:srgbClr val="FF0000"/>
                </a:solidFill>
                <a:effectLst/>
                <a:uLnTx/>
                <a:uFillTx/>
                <a:latin typeface="Arial"/>
                <a:ea typeface="+mn-ea"/>
                <a:cs typeface="Arial"/>
                <a:sym typeface="Arial"/>
              </a:rPr>
              <a:t>niNgthoubu</a:t>
            </a:r>
            <a:r>
              <a:rPr kumimoji="0" lang="en-US" sz="1500" b="0" i="0" u="none" strike="noStrike" kern="1200" cap="none" spc="0" normalizeH="0" baseline="0" noProof="0" dirty="0">
                <a:ln>
                  <a:noFill/>
                </a:ln>
                <a:solidFill>
                  <a:srgbClr val="000000"/>
                </a:solidFill>
                <a:effectLst/>
                <a:uLnTx/>
                <a:uFillTx/>
                <a:latin typeface="Arial"/>
                <a:ea typeface="+mn-ea"/>
                <a:cs typeface="Arial"/>
                <a:sym typeface="Arial"/>
              </a:rPr>
              <a:t>)</a:t>
            </a:r>
            <a:endParaRPr kumimoji="0" lang="en-US" sz="1500" b="0" i="0" u="none" strike="noStrike" kern="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37984477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8"/>
          <p:cNvSpPr txBox="1">
            <a:spLocks noGrp="1"/>
          </p:cNvSpPr>
          <p:nvPr>
            <p:ph type="title"/>
          </p:nvPr>
        </p:nvSpPr>
        <p:spPr>
          <a:xfrm>
            <a:off x="179950" y="144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Iterative Back-Translation</a:t>
            </a:r>
            <a:endParaRPr/>
          </a:p>
        </p:txBody>
      </p:sp>
      <p:sp>
        <p:nvSpPr>
          <p:cNvPr id="380" name="Google Shape;380;p38"/>
          <p:cNvSpPr/>
          <p:nvPr/>
        </p:nvSpPr>
        <p:spPr>
          <a:xfrm>
            <a:off x="179950" y="1337900"/>
            <a:ext cx="4392000" cy="49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Train MT</a:t>
            </a:r>
            <a:r>
              <a:rPr lang="en" baseline="-25000">
                <a:solidFill>
                  <a:schemeClr val="dk1"/>
                </a:solidFill>
              </a:rPr>
              <a:t>L2-&gt;L1 </a:t>
            </a:r>
            <a:r>
              <a:rPr lang="en">
                <a:solidFill>
                  <a:schemeClr val="dk1"/>
                </a:solidFill>
              </a:rPr>
              <a:t>using D</a:t>
            </a:r>
            <a:endParaRPr>
              <a:solidFill>
                <a:schemeClr val="dk1"/>
              </a:solidFill>
            </a:endParaRPr>
          </a:p>
        </p:txBody>
      </p:sp>
      <p:sp>
        <p:nvSpPr>
          <p:cNvPr id="381" name="Google Shape;381;p38"/>
          <p:cNvSpPr/>
          <p:nvPr/>
        </p:nvSpPr>
        <p:spPr>
          <a:xfrm>
            <a:off x="179950" y="2330513"/>
            <a:ext cx="43920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Generate synthetic data(SD)  for MT</a:t>
            </a:r>
            <a:r>
              <a:rPr lang="en" baseline="-25000">
                <a:solidFill>
                  <a:schemeClr val="dk1"/>
                </a:solidFill>
              </a:rPr>
              <a:t>L1-&gt;L2</a:t>
            </a:r>
            <a:r>
              <a:rPr lang="en">
                <a:solidFill>
                  <a:schemeClr val="dk1"/>
                </a:solidFill>
              </a:rPr>
              <a:t> using MT</a:t>
            </a:r>
            <a:r>
              <a:rPr lang="en" baseline="-25000">
                <a:solidFill>
                  <a:schemeClr val="dk1"/>
                </a:solidFill>
              </a:rPr>
              <a:t>L2-&gt;L1</a:t>
            </a:r>
            <a:endParaRPr baseline="-25000">
              <a:solidFill>
                <a:schemeClr val="dk1"/>
              </a:solidFill>
            </a:endParaRPr>
          </a:p>
        </p:txBody>
      </p:sp>
      <p:sp>
        <p:nvSpPr>
          <p:cNvPr id="382" name="Google Shape;382;p38"/>
          <p:cNvSpPr/>
          <p:nvPr/>
        </p:nvSpPr>
        <p:spPr>
          <a:xfrm>
            <a:off x="179950" y="3400825"/>
            <a:ext cx="4392000" cy="49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 = D U SD</a:t>
            </a:r>
            <a:endParaRPr baseline="-25000">
              <a:solidFill>
                <a:schemeClr val="dk1"/>
              </a:solidFill>
            </a:endParaRPr>
          </a:p>
        </p:txBody>
      </p:sp>
      <p:sp>
        <p:nvSpPr>
          <p:cNvPr id="383" name="Google Shape;383;p38"/>
          <p:cNvSpPr/>
          <p:nvPr/>
        </p:nvSpPr>
        <p:spPr>
          <a:xfrm>
            <a:off x="4651100" y="1337913"/>
            <a:ext cx="4392000" cy="49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D = D U SD</a:t>
            </a:r>
            <a:endParaRPr>
              <a:solidFill>
                <a:schemeClr val="dk1"/>
              </a:solidFill>
            </a:endParaRPr>
          </a:p>
        </p:txBody>
      </p:sp>
      <p:sp>
        <p:nvSpPr>
          <p:cNvPr id="384" name="Google Shape;384;p38"/>
          <p:cNvSpPr/>
          <p:nvPr/>
        </p:nvSpPr>
        <p:spPr>
          <a:xfrm>
            <a:off x="4651100" y="2330525"/>
            <a:ext cx="4392000" cy="5727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Generate synthetic data(SD)  for MT</a:t>
            </a:r>
            <a:r>
              <a:rPr lang="en" baseline="-25000">
                <a:solidFill>
                  <a:schemeClr val="dk1"/>
                </a:solidFill>
              </a:rPr>
              <a:t>L2-&gt;L1</a:t>
            </a:r>
            <a:r>
              <a:rPr lang="en">
                <a:solidFill>
                  <a:schemeClr val="dk1"/>
                </a:solidFill>
              </a:rPr>
              <a:t> using MT</a:t>
            </a:r>
            <a:r>
              <a:rPr lang="en" baseline="-25000">
                <a:solidFill>
                  <a:schemeClr val="dk1"/>
                </a:solidFill>
              </a:rPr>
              <a:t>L1-&gt;L2</a:t>
            </a:r>
            <a:endParaRPr baseline="-25000">
              <a:solidFill>
                <a:schemeClr val="dk1"/>
              </a:solidFill>
            </a:endParaRPr>
          </a:p>
        </p:txBody>
      </p:sp>
      <p:sp>
        <p:nvSpPr>
          <p:cNvPr id="385" name="Google Shape;385;p38"/>
          <p:cNvSpPr/>
          <p:nvPr/>
        </p:nvSpPr>
        <p:spPr>
          <a:xfrm>
            <a:off x="4651100" y="3400838"/>
            <a:ext cx="4392000" cy="49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Train MT</a:t>
            </a:r>
            <a:r>
              <a:rPr lang="en" baseline="-25000">
                <a:solidFill>
                  <a:schemeClr val="dk1"/>
                </a:solidFill>
              </a:rPr>
              <a:t>L1-&gt;L2 </a:t>
            </a:r>
            <a:r>
              <a:rPr lang="en">
                <a:solidFill>
                  <a:schemeClr val="dk1"/>
                </a:solidFill>
              </a:rPr>
              <a:t>using D</a:t>
            </a:r>
            <a:endParaRPr>
              <a:solidFill>
                <a:schemeClr val="dk1"/>
              </a:solidFill>
            </a:endParaRPr>
          </a:p>
          <a:p>
            <a:pPr marL="0" lvl="0" indent="0" algn="ctr" rtl="0">
              <a:spcBef>
                <a:spcPts val="0"/>
              </a:spcBef>
              <a:spcAft>
                <a:spcPts val="0"/>
              </a:spcAft>
              <a:buNone/>
            </a:pPr>
            <a:endParaRPr>
              <a:solidFill>
                <a:schemeClr val="dk1"/>
              </a:solidFill>
            </a:endParaRPr>
          </a:p>
        </p:txBody>
      </p:sp>
      <p:cxnSp>
        <p:nvCxnSpPr>
          <p:cNvPr id="386" name="Google Shape;386;p38"/>
          <p:cNvCxnSpPr>
            <a:stCxn id="380" idx="2"/>
            <a:endCxn id="381" idx="0"/>
          </p:cNvCxnSpPr>
          <p:nvPr/>
        </p:nvCxnSpPr>
        <p:spPr>
          <a:xfrm>
            <a:off x="2375950" y="1832900"/>
            <a:ext cx="0" cy="497700"/>
          </a:xfrm>
          <a:prstGeom prst="straightConnector1">
            <a:avLst/>
          </a:prstGeom>
          <a:noFill/>
          <a:ln w="19050" cap="flat" cmpd="sng">
            <a:solidFill>
              <a:schemeClr val="dk2"/>
            </a:solidFill>
            <a:prstDash val="solid"/>
            <a:round/>
            <a:headEnd type="none" w="med" len="med"/>
            <a:tailEnd type="triangle" w="med" len="med"/>
          </a:ln>
        </p:spPr>
      </p:cxnSp>
      <p:cxnSp>
        <p:nvCxnSpPr>
          <p:cNvPr id="387" name="Google Shape;387;p38"/>
          <p:cNvCxnSpPr/>
          <p:nvPr/>
        </p:nvCxnSpPr>
        <p:spPr>
          <a:xfrm>
            <a:off x="2375950" y="2903225"/>
            <a:ext cx="0" cy="497700"/>
          </a:xfrm>
          <a:prstGeom prst="straightConnector1">
            <a:avLst/>
          </a:prstGeom>
          <a:noFill/>
          <a:ln w="19050" cap="flat" cmpd="sng">
            <a:solidFill>
              <a:schemeClr val="dk2"/>
            </a:solidFill>
            <a:prstDash val="solid"/>
            <a:round/>
            <a:headEnd type="none" w="med" len="med"/>
            <a:tailEnd type="triangle" w="med" len="med"/>
          </a:ln>
        </p:spPr>
      </p:cxnSp>
      <p:cxnSp>
        <p:nvCxnSpPr>
          <p:cNvPr id="388" name="Google Shape;388;p38"/>
          <p:cNvCxnSpPr>
            <a:stCxn id="385" idx="0"/>
          </p:cNvCxnSpPr>
          <p:nvPr/>
        </p:nvCxnSpPr>
        <p:spPr>
          <a:xfrm rot="10800000">
            <a:off x="6847100" y="2901338"/>
            <a:ext cx="0" cy="499500"/>
          </a:xfrm>
          <a:prstGeom prst="straightConnector1">
            <a:avLst/>
          </a:prstGeom>
          <a:noFill/>
          <a:ln w="19050" cap="flat" cmpd="sng">
            <a:solidFill>
              <a:schemeClr val="dk2"/>
            </a:solidFill>
            <a:prstDash val="solid"/>
            <a:round/>
            <a:headEnd type="none" w="med" len="med"/>
            <a:tailEnd type="triangle" w="med" len="med"/>
          </a:ln>
        </p:spPr>
      </p:cxnSp>
      <p:cxnSp>
        <p:nvCxnSpPr>
          <p:cNvPr id="389" name="Google Shape;389;p38"/>
          <p:cNvCxnSpPr>
            <a:stCxn id="382" idx="2"/>
          </p:cNvCxnSpPr>
          <p:nvPr/>
        </p:nvCxnSpPr>
        <p:spPr>
          <a:xfrm flipH="1">
            <a:off x="2373850" y="3895825"/>
            <a:ext cx="2100" cy="566700"/>
          </a:xfrm>
          <a:prstGeom prst="straightConnector1">
            <a:avLst/>
          </a:prstGeom>
          <a:noFill/>
          <a:ln w="19050" cap="flat" cmpd="sng">
            <a:solidFill>
              <a:schemeClr val="dk2"/>
            </a:solidFill>
            <a:prstDash val="solid"/>
            <a:round/>
            <a:headEnd type="none" w="med" len="med"/>
            <a:tailEnd type="triangle" w="med" len="med"/>
          </a:ln>
        </p:spPr>
      </p:cxnSp>
      <p:cxnSp>
        <p:nvCxnSpPr>
          <p:cNvPr id="390" name="Google Shape;390;p38"/>
          <p:cNvCxnSpPr/>
          <p:nvPr/>
        </p:nvCxnSpPr>
        <p:spPr>
          <a:xfrm>
            <a:off x="2361700" y="4462525"/>
            <a:ext cx="4498800" cy="0"/>
          </a:xfrm>
          <a:prstGeom prst="straightConnector1">
            <a:avLst/>
          </a:prstGeom>
          <a:noFill/>
          <a:ln w="19050" cap="flat" cmpd="sng">
            <a:solidFill>
              <a:schemeClr val="dk2"/>
            </a:solidFill>
            <a:prstDash val="solid"/>
            <a:round/>
            <a:headEnd type="none" w="med" len="med"/>
            <a:tailEnd type="triangle" w="med" len="med"/>
          </a:ln>
        </p:spPr>
      </p:cxnSp>
      <p:cxnSp>
        <p:nvCxnSpPr>
          <p:cNvPr id="391" name="Google Shape;391;p38"/>
          <p:cNvCxnSpPr>
            <a:endCxn id="385" idx="2"/>
          </p:cNvCxnSpPr>
          <p:nvPr/>
        </p:nvCxnSpPr>
        <p:spPr>
          <a:xfrm rot="10800000">
            <a:off x="6847100" y="3895838"/>
            <a:ext cx="3900" cy="573600"/>
          </a:xfrm>
          <a:prstGeom prst="straightConnector1">
            <a:avLst/>
          </a:prstGeom>
          <a:noFill/>
          <a:ln w="19050" cap="flat" cmpd="sng">
            <a:solidFill>
              <a:schemeClr val="dk2"/>
            </a:solidFill>
            <a:prstDash val="solid"/>
            <a:round/>
            <a:headEnd type="none" w="med" len="med"/>
            <a:tailEnd type="triangle" w="med" len="med"/>
          </a:ln>
        </p:spPr>
      </p:cxnSp>
      <p:cxnSp>
        <p:nvCxnSpPr>
          <p:cNvPr id="392" name="Google Shape;392;p38"/>
          <p:cNvCxnSpPr/>
          <p:nvPr/>
        </p:nvCxnSpPr>
        <p:spPr>
          <a:xfrm rot="10800000">
            <a:off x="6847100" y="856325"/>
            <a:ext cx="0" cy="481500"/>
          </a:xfrm>
          <a:prstGeom prst="straightConnector1">
            <a:avLst/>
          </a:prstGeom>
          <a:noFill/>
          <a:ln w="19050" cap="flat" cmpd="sng">
            <a:solidFill>
              <a:schemeClr val="dk2"/>
            </a:solidFill>
            <a:prstDash val="solid"/>
            <a:round/>
            <a:headEnd type="none" w="med" len="med"/>
            <a:tailEnd type="triangle" w="med" len="med"/>
          </a:ln>
        </p:spPr>
      </p:cxnSp>
      <p:cxnSp>
        <p:nvCxnSpPr>
          <p:cNvPr id="393" name="Google Shape;393;p38"/>
          <p:cNvCxnSpPr/>
          <p:nvPr/>
        </p:nvCxnSpPr>
        <p:spPr>
          <a:xfrm>
            <a:off x="2375950" y="864125"/>
            <a:ext cx="0" cy="497700"/>
          </a:xfrm>
          <a:prstGeom prst="straightConnector1">
            <a:avLst/>
          </a:prstGeom>
          <a:noFill/>
          <a:ln w="19050" cap="flat" cmpd="sng">
            <a:solidFill>
              <a:schemeClr val="dk2"/>
            </a:solidFill>
            <a:prstDash val="solid"/>
            <a:round/>
            <a:headEnd type="none" w="med" len="med"/>
            <a:tailEnd type="triangle" w="med" len="med"/>
          </a:ln>
        </p:spPr>
      </p:cxnSp>
      <p:cxnSp>
        <p:nvCxnSpPr>
          <p:cNvPr id="394" name="Google Shape;394;p38"/>
          <p:cNvCxnSpPr/>
          <p:nvPr/>
        </p:nvCxnSpPr>
        <p:spPr>
          <a:xfrm rot="10800000">
            <a:off x="2354200" y="856225"/>
            <a:ext cx="4513800" cy="0"/>
          </a:xfrm>
          <a:prstGeom prst="straightConnector1">
            <a:avLst/>
          </a:prstGeom>
          <a:noFill/>
          <a:ln w="19050" cap="flat" cmpd="sng">
            <a:solidFill>
              <a:schemeClr val="dk2"/>
            </a:solidFill>
            <a:prstDash val="solid"/>
            <a:round/>
            <a:headEnd type="none" w="med" len="med"/>
            <a:tailEnd type="triangle" w="med" len="med"/>
          </a:ln>
        </p:spPr>
      </p:cxnSp>
      <p:sp>
        <p:nvSpPr>
          <p:cNvPr id="395" name="Google Shape;395;p38"/>
          <p:cNvSpPr txBox="1"/>
          <p:nvPr/>
        </p:nvSpPr>
        <p:spPr>
          <a:xfrm>
            <a:off x="7105675" y="700775"/>
            <a:ext cx="1699800" cy="57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D=Parallel corpus</a:t>
            </a: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SD=Synthetic data</a:t>
            </a:r>
            <a:endParaRPr>
              <a:latin typeface="Source Sans Pro"/>
              <a:ea typeface="Source Sans Pro"/>
              <a:cs typeface="Source Sans Pro"/>
              <a:sym typeface="Source Sans Pro"/>
            </a:endParaRPr>
          </a:p>
        </p:txBody>
      </p:sp>
      <p:cxnSp>
        <p:nvCxnSpPr>
          <p:cNvPr id="396" name="Google Shape;396;p38"/>
          <p:cNvCxnSpPr>
            <a:stCxn id="384" idx="0"/>
          </p:cNvCxnSpPr>
          <p:nvPr/>
        </p:nvCxnSpPr>
        <p:spPr>
          <a:xfrm rot="10800000" flipH="1">
            <a:off x="6847100" y="1842125"/>
            <a:ext cx="2100" cy="4884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Iterative Back-Translation</a:t>
            </a:r>
            <a:endParaRPr/>
          </a:p>
        </p:txBody>
      </p:sp>
      <p:sp>
        <p:nvSpPr>
          <p:cNvPr id="402" name="Google Shape;402;p39"/>
          <p:cNvSpPr txBox="1"/>
          <p:nvPr/>
        </p:nvSpPr>
        <p:spPr>
          <a:xfrm>
            <a:off x="417688" y="4284000"/>
            <a:ext cx="8199000" cy="49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222222"/>
                </a:solidFill>
                <a:highlight>
                  <a:srgbClr val="FFFFFF"/>
                </a:highlight>
              </a:rPr>
              <a:t>Image source: Hoang, Vu Cong Duy, Philipp Koehn, Gholamreza Haffari, and Trevor Cohn. "Iterative back-translation for neural machine translation." In </a:t>
            </a:r>
            <a:r>
              <a:rPr lang="en" sz="1100" i="1">
                <a:solidFill>
                  <a:srgbClr val="222222"/>
                </a:solidFill>
                <a:highlight>
                  <a:srgbClr val="FFFFFF"/>
                </a:highlight>
              </a:rPr>
              <a:t>Proceedings of the 2nd Workshop on Neural Machine Translation and Generation</a:t>
            </a:r>
            <a:r>
              <a:rPr lang="en" sz="1100">
                <a:solidFill>
                  <a:srgbClr val="222222"/>
                </a:solidFill>
                <a:highlight>
                  <a:srgbClr val="FFFFFF"/>
                </a:highlight>
              </a:rPr>
              <a:t>, pp. 18-24. 2018.</a:t>
            </a:r>
            <a:endParaRPr sz="1100">
              <a:solidFill>
                <a:srgbClr val="222222"/>
              </a:solidFill>
              <a:highlight>
                <a:srgbClr val="FFFFFF"/>
              </a:highlight>
            </a:endParaRPr>
          </a:p>
        </p:txBody>
      </p:sp>
      <p:pic>
        <p:nvPicPr>
          <p:cNvPr id="403" name="Google Shape;403;p39"/>
          <p:cNvPicPr preferRelativeResize="0"/>
          <p:nvPr/>
        </p:nvPicPr>
        <p:blipFill>
          <a:blip r:embed="rId3">
            <a:alphaModFix/>
          </a:blip>
          <a:stretch>
            <a:fillRect/>
          </a:stretch>
        </p:blipFill>
        <p:spPr>
          <a:xfrm>
            <a:off x="864350" y="1308575"/>
            <a:ext cx="7305675" cy="1590675"/>
          </a:xfrm>
          <a:prstGeom prst="rect">
            <a:avLst/>
          </a:prstGeom>
          <a:noFill/>
          <a:ln>
            <a:noFill/>
          </a:ln>
        </p:spPr>
      </p:pic>
      <p:sp>
        <p:nvSpPr>
          <p:cNvPr id="404" name="Google Shape;404;p39"/>
          <p:cNvSpPr txBox="1"/>
          <p:nvPr/>
        </p:nvSpPr>
        <p:spPr>
          <a:xfrm>
            <a:off x="799600" y="3191275"/>
            <a:ext cx="6525300" cy="800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Source Sans Pro"/>
              <a:buChar char="●"/>
            </a:pPr>
            <a:r>
              <a:rPr lang="en">
                <a:latin typeface="Source Sans Pro"/>
                <a:ea typeface="Source Sans Pro"/>
                <a:cs typeface="Source Sans Pro"/>
                <a:sym typeface="Source Sans Pro"/>
              </a:rPr>
              <a:t>Beneficial for Low resource languages also</a:t>
            </a:r>
            <a:endParaRPr>
              <a:latin typeface="Source Sans Pro"/>
              <a:ea typeface="Source Sans Pro"/>
              <a:cs typeface="Source Sans Pro"/>
              <a:sym typeface="Source Sans Pro"/>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0"/>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UMT Approaches</a:t>
            </a:r>
            <a:endParaRPr sz="4400"/>
          </a:p>
        </p:txBody>
      </p:sp>
      <p:sp>
        <p:nvSpPr>
          <p:cNvPr id="410" name="Google Shape;410;p40"/>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b="1">
                <a:solidFill>
                  <a:schemeClr val="lt1"/>
                </a:solidFill>
                <a:latin typeface="Raleway"/>
                <a:ea typeface="Raleway"/>
                <a:cs typeface="Raleway"/>
                <a:sym typeface="Raleway"/>
              </a:rPr>
              <a:t>Unsupervised NMT</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a:solidFill>
                  <a:schemeClr val="lt1"/>
                </a:solidFill>
                <a:latin typeface="Raleway"/>
                <a:ea typeface="Raleway"/>
                <a:cs typeface="Raleway"/>
                <a:sym typeface="Raleway"/>
              </a:rPr>
              <a:t>GAN for UNMT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SMT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Hybrid UMT</a:t>
            </a:r>
            <a:endParaRPr sz="2600">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411" name="Google Shape;411;p40"/>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Tamali Banerjee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1"/>
          <p:cNvSpPr txBox="1">
            <a:spLocks noGrp="1"/>
          </p:cNvSpPr>
          <p:nvPr>
            <p:ph type="title"/>
          </p:nvPr>
        </p:nvSpPr>
        <p:spPr>
          <a:xfrm>
            <a:off x="724950" y="408025"/>
            <a:ext cx="3300900" cy="69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417" name="Google Shape;417;p41"/>
          <p:cNvSpPr txBox="1">
            <a:spLocks noGrp="1"/>
          </p:cNvSpPr>
          <p:nvPr>
            <p:ph type="subTitle" idx="1"/>
          </p:nvPr>
        </p:nvSpPr>
        <p:spPr>
          <a:xfrm>
            <a:off x="724950" y="1452800"/>
            <a:ext cx="3300900" cy="24678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Char char="●"/>
            </a:pPr>
            <a:r>
              <a:rPr lang="en"/>
              <a:t>In ICLR 2018, two concurrent papers showed that it is possible to train an NMT system without using any parallel data.</a:t>
            </a:r>
            <a:endParaRPr/>
          </a:p>
        </p:txBody>
      </p:sp>
      <p:sp>
        <p:nvSpPr>
          <p:cNvPr id="418" name="Google Shape;418;p41"/>
          <p:cNvSpPr txBox="1">
            <a:spLocks noGrp="1"/>
          </p:cNvSpPr>
          <p:nvPr>
            <p:ph type="body" idx="2"/>
          </p:nvPr>
        </p:nvSpPr>
        <p:spPr>
          <a:xfrm>
            <a:off x="5174225" y="1100425"/>
            <a:ext cx="3374400" cy="32778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AutoNum type="arabicPeriod"/>
            </a:pPr>
            <a:r>
              <a:rPr lang="en" sz="1000"/>
              <a:t>Mikel Artetxe, Gorka Labaka, Eneko Agirre, and Kyunghyun Cho. 2018. Unsupervised Neural Machine Translation. In Proceedings of the Sixth International Conference on Learning Representations (ICLR 2018).</a:t>
            </a:r>
            <a:endParaRPr sz="1000"/>
          </a:p>
          <a:p>
            <a:pPr marL="457200" lvl="0" indent="-292100" algn="l" rtl="0">
              <a:spcBef>
                <a:spcPts val="0"/>
              </a:spcBef>
              <a:spcAft>
                <a:spcPts val="0"/>
              </a:spcAft>
              <a:buSzPts val="1000"/>
              <a:buAutoNum type="arabicPeriod"/>
            </a:pPr>
            <a:r>
              <a:rPr lang="en" sz="1000"/>
              <a:t>G. Lample, A. Conneau, L. Denoyer, MA. Ranzato. 2018. Unsupervised Machine Translation With Monolingual Data Only. In Proceedings of the Sixth International Conference on Learning Representations (ICLR 2018).</a:t>
            </a:r>
            <a:endParaRPr sz="1000"/>
          </a:p>
        </p:txBody>
      </p:sp>
      <p:sp>
        <p:nvSpPr>
          <p:cNvPr id="419" name="Google Shape;419;p41"/>
          <p:cNvSpPr txBox="1"/>
          <p:nvPr/>
        </p:nvSpPr>
        <p:spPr>
          <a:xfrm>
            <a:off x="5174225" y="457475"/>
            <a:ext cx="35610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ato"/>
                <a:ea typeface="Lato"/>
                <a:cs typeface="Lato"/>
                <a:sym typeface="Lato"/>
              </a:rPr>
              <a:t>List of papers</a:t>
            </a:r>
            <a:endParaRPr>
              <a:solidFill>
                <a:schemeClr val="lt1"/>
              </a:solidFill>
              <a:latin typeface="Lato"/>
              <a:ea typeface="Lato"/>
              <a:cs typeface="Lato"/>
              <a:sym typeface="Lato"/>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 of U-NMT</a:t>
            </a:r>
            <a:endParaRPr/>
          </a:p>
        </p:txBody>
      </p:sp>
      <p:sp>
        <p:nvSpPr>
          <p:cNvPr id="425" name="Google Shape;425;p42"/>
          <p:cNvSpPr txBox="1">
            <a:spLocks noGrp="1"/>
          </p:cNvSpPr>
          <p:nvPr>
            <p:ph type="body" idx="1"/>
          </p:nvPr>
        </p:nvSpPr>
        <p:spPr>
          <a:xfrm>
            <a:off x="311700" y="1152475"/>
            <a:ext cx="8520600" cy="35715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en" sz="1800">
                <a:solidFill>
                  <a:schemeClr val="dk1"/>
                </a:solidFill>
              </a:rPr>
              <a:t>Bi-lingual embedding:</a:t>
            </a:r>
            <a:r>
              <a:rPr lang="en" sz="1800"/>
              <a:t> It projects word embeddings of both languages in the same embedding space.</a:t>
            </a:r>
            <a:endParaRPr sz="1800"/>
          </a:p>
          <a:p>
            <a:pPr marL="457200" lvl="0" indent="-342900" algn="l" rtl="0">
              <a:lnSpc>
                <a:spcPct val="100000"/>
              </a:lnSpc>
              <a:spcBef>
                <a:spcPts val="1000"/>
              </a:spcBef>
              <a:spcAft>
                <a:spcPts val="0"/>
              </a:spcAft>
              <a:buClr>
                <a:srgbClr val="000000"/>
              </a:buClr>
              <a:buSzPts val="1800"/>
              <a:buChar char="●"/>
            </a:pPr>
            <a:r>
              <a:rPr lang="en" sz="1800">
                <a:solidFill>
                  <a:schemeClr val="dk1"/>
                </a:solidFill>
              </a:rPr>
              <a:t>Language modeling:</a:t>
            </a:r>
            <a:r>
              <a:rPr lang="en" sz="1800"/>
              <a:t> It helps the model to encode and generate sentences.</a:t>
            </a:r>
            <a:endParaRPr sz="1800"/>
          </a:p>
          <a:p>
            <a:pPr marL="914400" lvl="1" indent="-342900" algn="l" rtl="0">
              <a:lnSpc>
                <a:spcPct val="100000"/>
              </a:lnSpc>
              <a:spcBef>
                <a:spcPts val="1000"/>
              </a:spcBef>
              <a:spcAft>
                <a:spcPts val="0"/>
              </a:spcAft>
              <a:buClr>
                <a:srgbClr val="000000"/>
              </a:buClr>
              <a:buSzPts val="1800"/>
              <a:buChar char="○"/>
            </a:pPr>
            <a:r>
              <a:rPr lang="en" sz="1800"/>
              <a:t>Through initialization of the translation models.</a:t>
            </a:r>
            <a:endParaRPr sz="1800"/>
          </a:p>
          <a:p>
            <a:pPr marL="914400" lvl="1" indent="-342900" algn="l" rtl="0">
              <a:lnSpc>
                <a:spcPct val="100000"/>
              </a:lnSpc>
              <a:spcBef>
                <a:spcPts val="1000"/>
              </a:spcBef>
              <a:spcAft>
                <a:spcPts val="0"/>
              </a:spcAft>
              <a:buClr>
                <a:srgbClr val="000000"/>
              </a:buClr>
              <a:buSzPts val="1800"/>
              <a:buChar char="○"/>
            </a:pPr>
            <a:r>
              <a:rPr lang="en" sz="1800"/>
              <a:t>Through iterative training.</a:t>
            </a:r>
            <a:endParaRPr sz="1800"/>
          </a:p>
          <a:p>
            <a:pPr marL="457200" lvl="0" indent="-342900" algn="l" rtl="0">
              <a:lnSpc>
                <a:spcPct val="100000"/>
              </a:lnSpc>
              <a:spcBef>
                <a:spcPts val="1000"/>
              </a:spcBef>
              <a:spcAft>
                <a:spcPts val="1000"/>
              </a:spcAft>
              <a:buClr>
                <a:srgbClr val="000000"/>
              </a:buClr>
              <a:buSzPts val="1800"/>
              <a:buChar char="●"/>
            </a:pPr>
            <a:r>
              <a:rPr lang="en" sz="1800">
                <a:solidFill>
                  <a:schemeClr val="dk1"/>
                </a:solidFill>
              </a:rPr>
              <a:t>Iterative  back-translation:</a:t>
            </a:r>
            <a:r>
              <a:rPr lang="en" sz="1800"/>
              <a:t> It bridges the gap between encoder sentence representation in source and target languages.</a:t>
            </a:r>
            <a:endParaRPr sz="18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of Back-translation</a:t>
            </a:r>
            <a:endParaRPr/>
          </a:p>
        </p:txBody>
      </p:sp>
      <p:pic>
        <p:nvPicPr>
          <p:cNvPr id="431" name="Google Shape;431;p43"/>
          <p:cNvPicPr preferRelativeResize="0"/>
          <p:nvPr/>
        </p:nvPicPr>
        <p:blipFill>
          <a:blip r:embed="rId3">
            <a:alphaModFix/>
          </a:blip>
          <a:stretch>
            <a:fillRect/>
          </a:stretch>
        </p:blipFill>
        <p:spPr>
          <a:xfrm>
            <a:off x="311700" y="1386201"/>
            <a:ext cx="4204499" cy="3153374"/>
          </a:xfrm>
          <a:prstGeom prst="rect">
            <a:avLst/>
          </a:prstGeom>
          <a:noFill/>
          <a:ln>
            <a:noFill/>
          </a:ln>
        </p:spPr>
      </p:pic>
      <p:pic>
        <p:nvPicPr>
          <p:cNvPr id="432" name="Google Shape;432;p43"/>
          <p:cNvPicPr preferRelativeResize="0"/>
          <p:nvPr/>
        </p:nvPicPr>
        <p:blipFill>
          <a:blip r:embed="rId4">
            <a:alphaModFix/>
          </a:blip>
          <a:stretch>
            <a:fillRect/>
          </a:stretch>
        </p:blipFill>
        <p:spPr>
          <a:xfrm>
            <a:off x="4627800" y="1386199"/>
            <a:ext cx="4204501" cy="3153376"/>
          </a:xfrm>
          <a:prstGeom prst="rect">
            <a:avLst/>
          </a:prstGeom>
          <a:noFill/>
          <a:ln>
            <a:noFill/>
          </a:ln>
        </p:spPr>
      </p:pic>
      <p:sp>
        <p:nvSpPr>
          <p:cNvPr id="433" name="Google Shape;433;p43"/>
          <p:cNvSpPr txBox="1"/>
          <p:nvPr/>
        </p:nvSpPr>
        <p:spPr>
          <a:xfrm>
            <a:off x="2893975" y="1811775"/>
            <a:ext cx="1143000" cy="2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L1-L2 pretraining L1</a:t>
            </a:r>
            <a:endParaRPr sz="800">
              <a:latin typeface="Source Sans Pro"/>
              <a:ea typeface="Source Sans Pro"/>
              <a:cs typeface="Source Sans Pro"/>
              <a:sym typeface="Source Sans Pro"/>
            </a:endParaRPr>
          </a:p>
          <a:p>
            <a:pPr marL="0" lvl="0" indent="0" algn="l" rtl="0">
              <a:spcBef>
                <a:spcPts val="0"/>
              </a:spcBef>
              <a:spcAft>
                <a:spcPts val="0"/>
              </a:spcAft>
              <a:buNone/>
            </a:pPr>
            <a:r>
              <a:rPr lang="en" sz="800">
                <a:latin typeface="Source Sans Pro"/>
                <a:ea typeface="Source Sans Pro"/>
                <a:cs typeface="Source Sans Pro"/>
                <a:sym typeface="Source Sans Pro"/>
              </a:rPr>
              <a:t>L1-L2 pretraining L2</a:t>
            </a:r>
            <a:endParaRPr sz="800">
              <a:latin typeface="Source Sans Pro"/>
              <a:ea typeface="Source Sans Pro"/>
              <a:cs typeface="Source Sans Pro"/>
              <a:sym typeface="Source Sans Pro"/>
            </a:endParaRPr>
          </a:p>
        </p:txBody>
      </p:sp>
      <p:sp>
        <p:nvSpPr>
          <p:cNvPr id="434" name="Google Shape;434;p43"/>
          <p:cNvSpPr txBox="1"/>
          <p:nvPr/>
        </p:nvSpPr>
        <p:spPr>
          <a:xfrm>
            <a:off x="7265750" y="1811775"/>
            <a:ext cx="1143000" cy="29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Source Sans Pro"/>
                <a:ea typeface="Source Sans Pro"/>
                <a:cs typeface="Source Sans Pro"/>
                <a:sym typeface="Source Sans Pro"/>
              </a:rPr>
              <a:t>L1-L2 finetuning L1</a:t>
            </a:r>
            <a:endParaRPr sz="800">
              <a:latin typeface="Source Sans Pro"/>
              <a:ea typeface="Source Sans Pro"/>
              <a:cs typeface="Source Sans Pro"/>
              <a:sym typeface="Source Sans Pro"/>
            </a:endParaRPr>
          </a:p>
          <a:p>
            <a:pPr marL="0" lvl="0" indent="0" algn="l" rtl="0">
              <a:spcBef>
                <a:spcPts val="0"/>
              </a:spcBef>
              <a:spcAft>
                <a:spcPts val="0"/>
              </a:spcAft>
              <a:buNone/>
            </a:pPr>
            <a:r>
              <a:rPr lang="en" sz="800">
                <a:latin typeface="Source Sans Pro"/>
                <a:ea typeface="Source Sans Pro"/>
                <a:cs typeface="Source Sans Pro"/>
                <a:sym typeface="Source Sans Pro"/>
              </a:rPr>
              <a:t>L1-L2 finetuning L2</a:t>
            </a:r>
            <a:endParaRPr sz="800">
              <a:latin typeface="Source Sans Pro"/>
              <a:ea typeface="Source Sans Pro"/>
              <a:cs typeface="Source Sans Pro"/>
              <a:sym typeface="Source Sans Pro"/>
            </a:endParaRPr>
          </a:p>
        </p:txBody>
      </p:sp>
      <p:sp>
        <p:nvSpPr>
          <p:cNvPr id="435" name="Google Shape;435;p43"/>
          <p:cNvSpPr txBox="1"/>
          <p:nvPr/>
        </p:nvSpPr>
        <p:spPr>
          <a:xfrm>
            <a:off x="1389450" y="4539575"/>
            <a:ext cx="20490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Before Back-translation</a:t>
            </a:r>
            <a:endParaRPr>
              <a:solidFill>
                <a:schemeClr val="dk1"/>
              </a:solidFill>
              <a:latin typeface="Source Sans Pro"/>
              <a:ea typeface="Source Sans Pro"/>
              <a:cs typeface="Source Sans Pro"/>
              <a:sym typeface="Source Sans Pro"/>
            </a:endParaRPr>
          </a:p>
        </p:txBody>
      </p:sp>
      <p:sp>
        <p:nvSpPr>
          <p:cNvPr id="436" name="Google Shape;436;p43"/>
          <p:cNvSpPr txBox="1"/>
          <p:nvPr/>
        </p:nvSpPr>
        <p:spPr>
          <a:xfrm>
            <a:off x="5796750" y="4539575"/>
            <a:ext cx="20490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Source Sans Pro"/>
                <a:ea typeface="Source Sans Pro"/>
                <a:cs typeface="Source Sans Pro"/>
                <a:sym typeface="Source Sans Pro"/>
              </a:rPr>
              <a:t>After Back-translation</a:t>
            </a:r>
            <a:endParaRPr>
              <a:solidFill>
                <a:schemeClr val="dk1"/>
              </a:solidFill>
              <a:latin typeface="Source Sans Pro"/>
              <a:ea typeface="Source Sans Pro"/>
              <a:cs typeface="Source Sans Pro"/>
              <a:sym typeface="Source Sans Pro"/>
            </a:endParaRPr>
          </a:p>
        </p:txBody>
      </p:sp>
      <p:sp>
        <p:nvSpPr>
          <p:cNvPr id="437" name="Google Shape;437;p43"/>
          <p:cNvSpPr txBox="1"/>
          <p:nvPr/>
        </p:nvSpPr>
        <p:spPr>
          <a:xfrm>
            <a:off x="311700" y="4814800"/>
            <a:ext cx="4383600" cy="24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Source Sans Pro"/>
                <a:ea typeface="Source Sans Pro"/>
                <a:cs typeface="Source Sans Pro"/>
                <a:sym typeface="Source Sans Pro"/>
              </a:rPr>
              <a:t>Image credit: Rudra and Jyotsana</a:t>
            </a:r>
            <a:endParaRPr sz="1000">
              <a:latin typeface="Source Sans Pro"/>
              <a:ea typeface="Source Sans Pro"/>
              <a:cs typeface="Source Sans Pro"/>
              <a:sym typeface="Source Sans Pro"/>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p:txBody>
      </p:sp>
      <p:sp>
        <p:nvSpPr>
          <p:cNvPr id="443" name="Google Shape;443;p44"/>
          <p:cNvSpPr txBox="1">
            <a:spLocks noGrp="1"/>
          </p:cNvSpPr>
          <p:nvPr>
            <p:ph type="body" idx="1"/>
          </p:nvPr>
        </p:nvSpPr>
        <p:spPr>
          <a:xfrm>
            <a:off x="311700" y="1152475"/>
            <a:ext cx="38652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Char char="●"/>
            </a:pPr>
            <a:r>
              <a:rPr lang="en" sz="1800"/>
              <a:t>Bi-lingual embedding layer</a:t>
            </a:r>
            <a:endParaRPr sz="1800"/>
          </a:p>
          <a:p>
            <a:pPr marL="457200" lvl="0" indent="-342900" algn="l" rtl="0">
              <a:lnSpc>
                <a:spcPct val="115000"/>
              </a:lnSpc>
              <a:spcBef>
                <a:spcPts val="1000"/>
              </a:spcBef>
              <a:spcAft>
                <a:spcPts val="0"/>
              </a:spcAft>
              <a:buClr>
                <a:srgbClr val="000000"/>
              </a:buClr>
              <a:buSzPts val="1800"/>
              <a:buChar char="●"/>
            </a:pPr>
            <a:r>
              <a:rPr lang="en" sz="1800"/>
              <a:t>Encoder-Decoder architecture</a:t>
            </a:r>
            <a:endParaRPr sz="1800"/>
          </a:p>
          <a:p>
            <a:pPr marL="457200" lvl="0" indent="-342900" algn="l" rtl="0">
              <a:lnSpc>
                <a:spcPct val="115000"/>
              </a:lnSpc>
              <a:spcBef>
                <a:spcPts val="1000"/>
              </a:spcBef>
              <a:spcAft>
                <a:spcPts val="0"/>
              </a:spcAft>
              <a:buClr>
                <a:srgbClr val="000000"/>
              </a:buClr>
              <a:buSzPts val="1800"/>
              <a:buChar char="●"/>
            </a:pPr>
            <a:r>
              <a:rPr lang="en" sz="1800"/>
              <a:t>Dual structure</a:t>
            </a:r>
            <a:endParaRPr sz="1800"/>
          </a:p>
          <a:p>
            <a:pPr marL="457200" lvl="0" indent="-342900" algn="l" rtl="0">
              <a:lnSpc>
                <a:spcPct val="115000"/>
              </a:lnSpc>
              <a:spcBef>
                <a:spcPts val="1000"/>
              </a:spcBef>
              <a:spcAft>
                <a:spcPts val="1000"/>
              </a:spcAft>
              <a:buClr>
                <a:srgbClr val="000000"/>
              </a:buClr>
              <a:buSzPts val="1800"/>
              <a:buChar char="●"/>
            </a:pPr>
            <a:r>
              <a:rPr lang="en" sz="1800"/>
              <a:t>Sharing of modules</a:t>
            </a:r>
            <a:endParaRPr sz="1800"/>
          </a:p>
        </p:txBody>
      </p:sp>
      <p:pic>
        <p:nvPicPr>
          <p:cNvPr id="444" name="Google Shape;444;p44"/>
          <p:cNvPicPr preferRelativeResize="0"/>
          <p:nvPr/>
        </p:nvPicPr>
        <p:blipFill rotWithShape="1">
          <a:blip r:embed="rId3">
            <a:alphaModFix/>
          </a:blip>
          <a:srcRect l="25346" t="22483" r="19058" b="19508"/>
          <a:stretch/>
        </p:blipFill>
        <p:spPr>
          <a:xfrm>
            <a:off x="4274075" y="1279900"/>
            <a:ext cx="4401773" cy="2583700"/>
          </a:xfrm>
          <a:prstGeom prst="rect">
            <a:avLst/>
          </a:prstGeom>
          <a:noFill/>
          <a:ln w="9525" cap="flat" cmpd="sng">
            <a:solidFill>
              <a:schemeClr val="dk2"/>
            </a:solidFill>
            <a:prstDash val="solid"/>
            <a:round/>
            <a:headEnd type="none" w="sm" len="sm"/>
            <a:tailEnd type="none" w="sm" len="sm"/>
          </a:ln>
        </p:spPr>
      </p:pic>
      <p:sp>
        <p:nvSpPr>
          <p:cNvPr id="445" name="Google Shape;445;p44"/>
          <p:cNvSpPr txBox="1"/>
          <p:nvPr/>
        </p:nvSpPr>
        <p:spPr>
          <a:xfrm>
            <a:off x="251550" y="4352225"/>
            <a:ext cx="8640900" cy="52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Image source: Mikel Artetxe, Gorka Labaka, Eneko Agirre, and Kyunghyun Cho. 2018. Unsupervised Neural Machine Translation. In Proceedings of the Sixth International Conference on Learning Representations (ICLR 2018).</a:t>
            </a:r>
            <a:endParaRPr sz="11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5"/>
          <p:cNvSpPr txBox="1">
            <a:spLocks noGrp="1"/>
          </p:cNvSpPr>
          <p:nvPr>
            <p:ph type="title"/>
          </p:nvPr>
        </p:nvSpPr>
        <p:spPr>
          <a:xfrm>
            <a:off x="179950" y="144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Procedure</a:t>
            </a:r>
            <a:endParaRPr/>
          </a:p>
        </p:txBody>
      </p:sp>
      <p:pic>
        <p:nvPicPr>
          <p:cNvPr id="451" name="Google Shape;451;p45"/>
          <p:cNvPicPr preferRelativeResize="0"/>
          <p:nvPr/>
        </p:nvPicPr>
        <p:blipFill>
          <a:blip r:embed="rId3">
            <a:alphaModFix/>
          </a:blip>
          <a:stretch>
            <a:fillRect/>
          </a:stretch>
        </p:blipFill>
        <p:spPr>
          <a:xfrm>
            <a:off x="1070513" y="1026049"/>
            <a:ext cx="7002975" cy="2392575"/>
          </a:xfrm>
          <a:prstGeom prst="rect">
            <a:avLst/>
          </a:prstGeom>
          <a:noFill/>
          <a:ln>
            <a:noFill/>
          </a:ln>
        </p:spPr>
      </p:pic>
      <p:sp>
        <p:nvSpPr>
          <p:cNvPr id="452" name="Google Shape;452;p45"/>
          <p:cNvSpPr txBox="1"/>
          <p:nvPr/>
        </p:nvSpPr>
        <p:spPr>
          <a:xfrm>
            <a:off x="524100" y="3916500"/>
            <a:ext cx="8095800" cy="7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DAE</a:t>
            </a:r>
            <a:r>
              <a:rPr lang="en" sz="1200" baseline="-25000">
                <a:latin typeface="Lato"/>
                <a:ea typeface="Lato"/>
                <a:cs typeface="Lato"/>
                <a:sym typeface="Lato"/>
              </a:rPr>
              <a:t>src</a:t>
            </a:r>
            <a:r>
              <a:rPr lang="en" sz="1200">
                <a:latin typeface="Lato"/>
                <a:ea typeface="Lato"/>
                <a:cs typeface="Lato"/>
                <a:sym typeface="Lato"/>
              </a:rPr>
              <a:t>: Denoising of source sentences; DAE</a:t>
            </a:r>
            <a:r>
              <a:rPr lang="en" sz="1200" baseline="-25000">
                <a:latin typeface="Lato"/>
                <a:ea typeface="Lato"/>
                <a:cs typeface="Lato"/>
                <a:sym typeface="Lato"/>
              </a:rPr>
              <a:t>trg</a:t>
            </a:r>
            <a:r>
              <a:rPr lang="en" sz="1200">
                <a:latin typeface="Lato"/>
                <a:ea typeface="Lato"/>
                <a:cs typeface="Lato"/>
                <a:sym typeface="Lato"/>
              </a:rPr>
              <a:t>: Denoising of target sentences; </a:t>
            </a:r>
            <a:endParaRPr sz="1200">
              <a:latin typeface="Lato"/>
              <a:ea typeface="Lato"/>
              <a:cs typeface="Lato"/>
              <a:sym typeface="Lato"/>
            </a:endParaRPr>
          </a:p>
          <a:p>
            <a:pPr marL="0" lvl="0" indent="0" algn="l" rtl="0">
              <a:spcBef>
                <a:spcPts val="0"/>
              </a:spcBef>
              <a:spcAft>
                <a:spcPts val="0"/>
              </a:spcAft>
              <a:buNone/>
            </a:pPr>
            <a:r>
              <a:rPr lang="en" sz="1200">
                <a:latin typeface="Lato"/>
                <a:ea typeface="Lato"/>
                <a:cs typeface="Lato"/>
                <a:sym typeface="Lato"/>
              </a:rPr>
              <a:t>BTS</a:t>
            </a:r>
            <a:r>
              <a:rPr lang="en" sz="1200" baseline="-25000">
                <a:latin typeface="Lato"/>
                <a:ea typeface="Lato"/>
                <a:cs typeface="Lato"/>
                <a:sym typeface="Lato"/>
              </a:rPr>
              <a:t>src</a:t>
            </a:r>
            <a:r>
              <a:rPr lang="en" sz="1200">
                <a:latin typeface="Lato"/>
                <a:ea typeface="Lato"/>
                <a:cs typeface="Lato"/>
                <a:sym typeface="Lato"/>
              </a:rPr>
              <a:t>: Back-translation with shuffled source sentences; BTS</a:t>
            </a:r>
            <a:r>
              <a:rPr lang="en" sz="1200" baseline="-25000">
                <a:latin typeface="Lato"/>
                <a:ea typeface="Lato"/>
                <a:cs typeface="Lato"/>
                <a:sym typeface="Lato"/>
              </a:rPr>
              <a:t>trg</a:t>
            </a:r>
            <a:r>
              <a:rPr lang="en" sz="1200">
                <a:latin typeface="Lato"/>
                <a:ea typeface="Lato"/>
                <a:cs typeface="Lato"/>
                <a:sym typeface="Lato"/>
              </a:rPr>
              <a:t>: Back-translation with shuffled target sentences; </a:t>
            </a:r>
            <a:endParaRPr sz="1200">
              <a:latin typeface="Lato"/>
              <a:ea typeface="Lato"/>
              <a:cs typeface="Lato"/>
              <a:sym typeface="Lato"/>
            </a:endParaRPr>
          </a:p>
          <a:p>
            <a:pPr marL="0" lvl="0" indent="0" algn="l" rtl="0">
              <a:spcBef>
                <a:spcPts val="0"/>
              </a:spcBef>
              <a:spcAft>
                <a:spcPts val="0"/>
              </a:spcAft>
              <a:buNone/>
            </a:pPr>
            <a:r>
              <a:rPr lang="en" sz="1200" i="1">
                <a:latin typeface="Lato"/>
                <a:ea typeface="Lato"/>
                <a:cs typeface="Lato"/>
                <a:sym typeface="Lato"/>
              </a:rPr>
              <a:t>n</a:t>
            </a:r>
            <a:r>
              <a:rPr lang="en" sz="1200">
                <a:latin typeface="Lato"/>
                <a:ea typeface="Lato"/>
                <a:cs typeface="Lato"/>
                <a:sym typeface="Lato"/>
              </a:rPr>
              <a:t> : total number of iteration till it reaches stopping criterion.</a:t>
            </a:r>
            <a:endParaRPr sz="1200">
              <a:latin typeface="Lato"/>
              <a:ea typeface="Lato"/>
              <a:cs typeface="Lato"/>
              <a:sym typeface="Lato"/>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6"/>
          <p:cNvSpPr txBox="1">
            <a:spLocks noGrp="1"/>
          </p:cNvSpPr>
          <p:nvPr>
            <p:ph type="title"/>
          </p:nvPr>
        </p:nvSpPr>
        <p:spPr>
          <a:xfrm>
            <a:off x="729450" y="4704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U-NMT: Denoising of source sentences </a:t>
            </a:r>
            <a:endParaRPr/>
          </a:p>
        </p:txBody>
      </p:sp>
      <p:pic>
        <p:nvPicPr>
          <p:cNvPr id="458" name="Google Shape;458;p46"/>
          <p:cNvPicPr preferRelativeResize="0"/>
          <p:nvPr/>
        </p:nvPicPr>
        <p:blipFill>
          <a:blip r:embed="rId3">
            <a:alphaModFix/>
          </a:blip>
          <a:stretch>
            <a:fillRect/>
          </a:stretch>
        </p:blipFill>
        <p:spPr>
          <a:xfrm>
            <a:off x="3520513" y="1373350"/>
            <a:ext cx="4275700" cy="2396800"/>
          </a:xfrm>
          <a:prstGeom prst="rect">
            <a:avLst/>
          </a:prstGeom>
          <a:noFill/>
          <a:ln w="9525" cap="flat" cmpd="sng">
            <a:solidFill>
              <a:srgbClr val="000000"/>
            </a:solidFill>
            <a:prstDash val="dot"/>
            <a:round/>
            <a:headEnd type="none" w="sm" len="sm"/>
            <a:tailEnd type="none" w="sm" len="sm"/>
          </a:ln>
        </p:spPr>
      </p:pic>
      <p:sp>
        <p:nvSpPr>
          <p:cNvPr id="459" name="Google Shape;459;p46"/>
          <p:cNvSpPr/>
          <p:nvPr/>
        </p:nvSpPr>
        <p:spPr>
          <a:xfrm>
            <a:off x="174513" y="2131642"/>
            <a:ext cx="858000" cy="880200"/>
          </a:xfrm>
          <a:prstGeom prst="wave">
            <a:avLst>
              <a:gd name="adj1" fmla="val 12500"/>
              <a:gd name="adj2" fmla="val 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had been passed to the team</a:t>
            </a:r>
            <a:endParaRPr sz="800"/>
          </a:p>
        </p:txBody>
      </p:sp>
      <p:sp>
        <p:nvSpPr>
          <p:cNvPr id="460" name="Google Shape;460;p46"/>
          <p:cNvSpPr/>
          <p:nvPr/>
        </p:nvSpPr>
        <p:spPr>
          <a:xfrm>
            <a:off x="2343643" y="2131658"/>
            <a:ext cx="8580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had </a:t>
            </a:r>
            <a:r>
              <a:rPr lang="en" sz="800">
                <a:solidFill>
                  <a:srgbClr val="999999"/>
                </a:solidFill>
              </a:rPr>
              <a:t>data</a:t>
            </a:r>
            <a:r>
              <a:rPr lang="en" sz="800"/>
              <a:t> been passed to team the</a:t>
            </a:r>
            <a:endParaRPr sz="800"/>
          </a:p>
        </p:txBody>
      </p:sp>
      <p:cxnSp>
        <p:nvCxnSpPr>
          <p:cNvPr id="461" name="Google Shape;461;p46"/>
          <p:cNvCxnSpPr>
            <a:endCxn id="460" idx="1"/>
          </p:cNvCxnSpPr>
          <p:nvPr/>
        </p:nvCxnSpPr>
        <p:spPr>
          <a:xfrm>
            <a:off x="2059543" y="2571758"/>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462" name="Google Shape;462;p46"/>
          <p:cNvCxnSpPr/>
          <p:nvPr/>
        </p:nvCxnSpPr>
        <p:spPr>
          <a:xfrm>
            <a:off x="3204368" y="2571825"/>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463" name="Google Shape;463;p46"/>
          <p:cNvCxnSpPr/>
          <p:nvPr/>
        </p:nvCxnSpPr>
        <p:spPr>
          <a:xfrm>
            <a:off x="1032516" y="2571825"/>
            <a:ext cx="284100" cy="0"/>
          </a:xfrm>
          <a:prstGeom prst="straightConnector1">
            <a:avLst/>
          </a:prstGeom>
          <a:noFill/>
          <a:ln w="9525" cap="flat" cmpd="sng">
            <a:solidFill>
              <a:schemeClr val="dk2"/>
            </a:solidFill>
            <a:prstDash val="dash"/>
            <a:round/>
            <a:headEnd type="none" w="med" len="med"/>
            <a:tailEnd type="triangle" w="med" len="med"/>
          </a:ln>
        </p:spPr>
      </p:cxnSp>
      <p:sp>
        <p:nvSpPr>
          <p:cNvPr id="464" name="Google Shape;464;p46"/>
          <p:cNvSpPr/>
          <p:nvPr/>
        </p:nvSpPr>
        <p:spPr>
          <a:xfrm>
            <a:off x="8115088" y="1572317"/>
            <a:ext cx="8580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had been passed to the team</a:t>
            </a:r>
            <a:endParaRPr sz="800"/>
          </a:p>
        </p:txBody>
      </p:sp>
      <p:sp>
        <p:nvSpPr>
          <p:cNvPr id="465" name="Google Shape;465;p46"/>
          <p:cNvSpPr/>
          <p:nvPr/>
        </p:nvSpPr>
        <p:spPr>
          <a:xfrm>
            <a:off x="1325675" y="2265825"/>
            <a:ext cx="724800" cy="6120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Noise adding</a:t>
            </a:r>
            <a:r>
              <a:rPr lang="en" sz="1000"/>
              <a:t> algorithm</a:t>
            </a:r>
            <a:endParaRPr sz="1000"/>
          </a:p>
        </p:txBody>
      </p:sp>
      <p:cxnSp>
        <p:nvCxnSpPr>
          <p:cNvPr id="466" name="Google Shape;466;p46"/>
          <p:cNvCxnSpPr>
            <a:endCxn id="464" idx="1"/>
          </p:cNvCxnSpPr>
          <p:nvPr/>
        </p:nvCxnSpPr>
        <p:spPr>
          <a:xfrm rot="10800000" flipH="1">
            <a:off x="7834288" y="2012417"/>
            <a:ext cx="280800" cy="900"/>
          </a:xfrm>
          <a:prstGeom prst="straightConnector1">
            <a:avLst/>
          </a:prstGeom>
          <a:noFill/>
          <a:ln w="9525" cap="flat" cmpd="sng">
            <a:solidFill>
              <a:schemeClr val="dk2"/>
            </a:solidFill>
            <a:prstDash val="dash"/>
            <a:round/>
            <a:headEnd type="none" w="med" len="med"/>
            <a:tailEnd type="triangle" w="med" len="med"/>
          </a:ln>
        </p:spPr>
      </p:cxnSp>
      <p:sp>
        <p:nvSpPr>
          <p:cNvPr id="467" name="Google Shape;467;p46"/>
          <p:cNvSpPr txBox="1"/>
          <p:nvPr/>
        </p:nvSpPr>
        <p:spPr>
          <a:xfrm>
            <a:off x="5018475" y="100567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Trainable unit</a:t>
            </a:r>
            <a:endParaRPr>
              <a:latin typeface="Lato"/>
              <a:ea typeface="Lato"/>
              <a:cs typeface="Lato"/>
              <a:sym typeface="Lato"/>
            </a:endParaRPr>
          </a:p>
        </p:txBody>
      </p:sp>
      <p:sp>
        <p:nvSpPr>
          <p:cNvPr id="468" name="Google Shape;468;p46"/>
          <p:cNvSpPr txBox="1"/>
          <p:nvPr/>
        </p:nvSpPr>
        <p:spPr>
          <a:xfrm>
            <a:off x="105925" y="1853525"/>
            <a:ext cx="11304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src sentence</a:t>
            </a:r>
            <a:endParaRPr sz="900">
              <a:latin typeface="Lato"/>
              <a:ea typeface="Lato"/>
              <a:cs typeface="Lato"/>
              <a:sym typeface="Lato"/>
            </a:endParaRPr>
          </a:p>
        </p:txBody>
      </p:sp>
      <p:sp>
        <p:nvSpPr>
          <p:cNvPr id="469" name="Google Shape;469;p46"/>
          <p:cNvSpPr txBox="1"/>
          <p:nvPr/>
        </p:nvSpPr>
        <p:spPr>
          <a:xfrm>
            <a:off x="2202750" y="185312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Lato"/>
                <a:ea typeface="Lato"/>
                <a:cs typeface="Lato"/>
                <a:sym typeface="Lato"/>
              </a:rPr>
              <a:t>Noisy</a:t>
            </a:r>
            <a:r>
              <a:rPr lang="en" sz="900">
                <a:latin typeface="Lato"/>
                <a:ea typeface="Lato"/>
                <a:cs typeface="Lato"/>
                <a:sym typeface="Lato"/>
              </a:rPr>
              <a:t> src sentence</a:t>
            </a:r>
            <a:endParaRPr sz="900">
              <a:latin typeface="Lato"/>
              <a:ea typeface="Lato"/>
              <a:cs typeface="Lato"/>
              <a:sym typeface="Lato"/>
            </a:endParaRPr>
          </a:p>
        </p:txBody>
      </p:sp>
      <p:sp>
        <p:nvSpPr>
          <p:cNvPr id="470" name="Google Shape;470;p46"/>
          <p:cNvSpPr txBox="1"/>
          <p:nvPr/>
        </p:nvSpPr>
        <p:spPr>
          <a:xfrm>
            <a:off x="7974550" y="1281025"/>
            <a:ext cx="11391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src sentence</a:t>
            </a:r>
            <a:endParaRPr sz="900">
              <a:latin typeface="Lato"/>
              <a:ea typeface="Lato"/>
              <a:cs typeface="Lato"/>
              <a:sym typeface="Lato"/>
            </a:endParaRPr>
          </a:p>
        </p:txBody>
      </p:sp>
      <p:sp>
        <p:nvSpPr>
          <p:cNvPr id="471" name="Google Shape;471;p46"/>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Source: 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7"/>
          <p:cNvSpPr txBox="1">
            <a:spLocks noGrp="1"/>
          </p:cNvSpPr>
          <p:nvPr>
            <p:ph type="title"/>
          </p:nvPr>
        </p:nvSpPr>
        <p:spPr>
          <a:xfrm>
            <a:off x="729450" y="4704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U-NMT: Denoising of target sentences </a:t>
            </a:r>
            <a:endParaRPr/>
          </a:p>
        </p:txBody>
      </p:sp>
      <p:pic>
        <p:nvPicPr>
          <p:cNvPr id="477" name="Google Shape;477;p47"/>
          <p:cNvPicPr preferRelativeResize="0"/>
          <p:nvPr/>
        </p:nvPicPr>
        <p:blipFill>
          <a:blip r:embed="rId3">
            <a:alphaModFix/>
          </a:blip>
          <a:stretch>
            <a:fillRect/>
          </a:stretch>
        </p:blipFill>
        <p:spPr>
          <a:xfrm>
            <a:off x="3520513" y="1373350"/>
            <a:ext cx="4275700" cy="2396800"/>
          </a:xfrm>
          <a:prstGeom prst="rect">
            <a:avLst/>
          </a:prstGeom>
          <a:noFill/>
          <a:ln w="9525" cap="flat" cmpd="sng">
            <a:solidFill>
              <a:srgbClr val="000000"/>
            </a:solidFill>
            <a:prstDash val="dot"/>
            <a:round/>
            <a:headEnd type="none" w="sm" len="sm"/>
            <a:tailEnd type="none" w="sm" len="sm"/>
          </a:ln>
        </p:spPr>
      </p:pic>
      <p:sp>
        <p:nvSpPr>
          <p:cNvPr id="478" name="Google Shape;478;p47"/>
          <p:cNvSpPr/>
          <p:nvPr/>
        </p:nvSpPr>
        <p:spPr>
          <a:xfrm>
            <a:off x="105925" y="2131650"/>
            <a:ext cx="926700" cy="11139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le disque comprendra aussi deux chansons en italien </a:t>
            </a:r>
            <a:endParaRPr sz="800"/>
          </a:p>
        </p:txBody>
      </p:sp>
      <p:sp>
        <p:nvSpPr>
          <p:cNvPr id="479" name="Google Shape;479;p47"/>
          <p:cNvSpPr/>
          <p:nvPr/>
        </p:nvSpPr>
        <p:spPr>
          <a:xfrm>
            <a:off x="2274950" y="2131650"/>
            <a:ext cx="926700" cy="11139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comprendra le aussi deux disque chansons en italien </a:t>
            </a:r>
            <a:endParaRPr sz="800"/>
          </a:p>
        </p:txBody>
      </p:sp>
      <p:cxnSp>
        <p:nvCxnSpPr>
          <p:cNvPr id="480" name="Google Shape;480;p47"/>
          <p:cNvCxnSpPr>
            <a:stCxn id="481" idx="3"/>
            <a:endCxn id="479" idx="1"/>
          </p:cNvCxnSpPr>
          <p:nvPr/>
        </p:nvCxnSpPr>
        <p:spPr>
          <a:xfrm>
            <a:off x="2016188" y="2688600"/>
            <a:ext cx="258900" cy="0"/>
          </a:xfrm>
          <a:prstGeom prst="straightConnector1">
            <a:avLst/>
          </a:prstGeom>
          <a:noFill/>
          <a:ln w="9525" cap="flat" cmpd="sng">
            <a:solidFill>
              <a:schemeClr val="dk2"/>
            </a:solidFill>
            <a:prstDash val="dash"/>
            <a:round/>
            <a:headEnd type="none" w="med" len="med"/>
            <a:tailEnd type="triangle" w="med" len="med"/>
          </a:ln>
        </p:spPr>
      </p:cxnSp>
      <p:cxnSp>
        <p:nvCxnSpPr>
          <p:cNvPr id="482" name="Google Shape;482;p47"/>
          <p:cNvCxnSpPr/>
          <p:nvPr/>
        </p:nvCxnSpPr>
        <p:spPr>
          <a:xfrm>
            <a:off x="3204368" y="2571825"/>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483" name="Google Shape;483;p47"/>
          <p:cNvCxnSpPr>
            <a:stCxn id="478" idx="3"/>
            <a:endCxn id="481" idx="1"/>
          </p:cNvCxnSpPr>
          <p:nvPr/>
        </p:nvCxnSpPr>
        <p:spPr>
          <a:xfrm>
            <a:off x="1032625" y="2688600"/>
            <a:ext cx="258900" cy="0"/>
          </a:xfrm>
          <a:prstGeom prst="straightConnector1">
            <a:avLst/>
          </a:prstGeom>
          <a:noFill/>
          <a:ln w="9525" cap="flat" cmpd="sng">
            <a:solidFill>
              <a:schemeClr val="dk2"/>
            </a:solidFill>
            <a:prstDash val="dash"/>
            <a:round/>
            <a:headEnd type="none" w="med" len="med"/>
            <a:tailEnd type="triangle" w="med" len="med"/>
          </a:ln>
        </p:spPr>
      </p:cxnSp>
      <p:sp>
        <p:nvSpPr>
          <p:cNvPr id="484" name="Google Shape;484;p47"/>
          <p:cNvSpPr/>
          <p:nvPr/>
        </p:nvSpPr>
        <p:spPr>
          <a:xfrm>
            <a:off x="8073752" y="2863100"/>
            <a:ext cx="9987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le disque comprendra aussi deux chansons en italien </a:t>
            </a:r>
            <a:endParaRPr sz="800"/>
          </a:p>
          <a:p>
            <a:pPr marL="0" lvl="0" indent="0" algn="l" rtl="0">
              <a:spcBef>
                <a:spcPts val="0"/>
              </a:spcBef>
              <a:spcAft>
                <a:spcPts val="0"/>
              </a:spcAft>
              <a:buNone/>
            </a:pPr>
            <a:endParaRPr sz="800"/>
          </a:p>
        </p:txBody>
      </p:sp>
      <p:sp>
        <p:nvSpPr>
          <p:cNvPr id="481" name="Google Shape;481;p47"/>
          <p:cNvSpPr/>
          <p:nvPr/>
        </p:nvSpPr>
        <p:spPr>
          <a:xfrm>
            <a:off x="1291388" y="2382600"/>
            <a:ext cx="724800" cy="6120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Noise adding</a:t>
            </a:r>
            <a:r>
              <a:rPr lang="en" sz="1000"/>
              <a:t> algorithm</a:t>
            </a:r>
            <a:endParaRPr sz="1000"/>
          </a:p>
        </p:txBody>
      </p:sp>
      <p:cxnSp>
        <p:nvCxnSpPr>
          <p:cNvPr id="485" name="Google Shape;485;p47"/>
          <p:cNvCxnSpPr>
            <a:endCxn id="484" idx="1"/>
          </p:cNvCxnSpPr>
          <p:nvPr/>
        </p:nvCxnSpPr>
        <p:spPr>
          <a:xfrm rot="10800000" flipH="1">
            <a:off x="7792952" y="3303200"/>
            <a:ext cx="280800" cy="900"/>
          </a:xfrm>
          <a:prstGeom prst="straightConnector1">
            <a:avLst/>
          </a:prstGeom>
          <a:noFill/>
          <a:ln w="9525" cap="flat" cmpd="sng">
            <a:solidFill>
              <a:schemeClr val="dk2"/>
            </a:solidFill>
            <a:prstDash val="dash"/>
            <a:round/>
            <a:headEnd type="none" w="med" len="med"/>
            <a:tailEnd type="triangle" w="med" len="med"/>
          </a:ln>
        </p:spPr>
      </p:cxnSp>
      <p:sp>
        <p:nvSpPr>
          <p:cNvPr id="486" name="Google Shape;486;p47"/>
          <p:cNvSpPr txBox="1"/>
          <p:nvPr/>
        </p:nvSpPr>
        <p:spPr>
          <a:xfrm>
            <a:off x="5018475" y="100567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Trainable unit</a:t>
            </a:r>
            <a:endParaRPr>
              <a:latin typeface="Lato"/>
              <a:ea typeface="Lato"/>
              <a:cs typeface="Lato"/>
              <a:sym typeface="Lato"/>
            </a:endParaRPr>
          </a:p>
        </p:txBody>
      </p:sp>
      <p:sp>
        <p:nvSpPr>
          <p:cNvPr id="487" name="Google Shape;487;p47"/>
          <p:cNvSpPr txBox="1"/>
          <p:nvPr/>
        </p:nvSpPr>
        <p:spPr>
          <a:xfrm>
            <a:off x="105925" y="1853525"/>
            <a:ext cx="11304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trg sentence</a:t>
            </a:r>
            <a:endParaRPr sz="900">
              <a:latin typeface="Lato"/>
              <a:ea typeface="Lato"/>
              <a:cs typeface="Lato"/>
              <a:sym typeface="Lato"/>
            </a:endParaRPr>
          </a:p>
        </p:txBody>
      </p:sp>
      <p:sp>
        <p:nvSpPr>
          <p:cNvPr id="488" name="Google Shape;488;p47"/>
          <p:cNvSpPr txBox="1"/>
          <p:nvPr/>
        </p:nvSpPr>
        <p:spPr>
          <a:xfrm>
            <a:off x="2202750" y="185312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Lato"/>
                <a:ea typeface="Lato"/>
                <a:cs typeface="Lato"/>
                <a:sym typeface="Lato"/>
              </a:rPr>
              <a:t>Noisy </a:t>
            </a:r>
            <a:r>
              <a:rPr lang="en" sz="900">
                <a:latin typeface="Lato"/>
                <a:ea typeface="Lato"/>
                <a:cs typeface="Lato"/>
                <a:sym typeface="Lato"/>
              </a:rPr>
              <a:t>trg sentence</a:t>
            </a:r>
            <a:endParaRPr sz="900">
              <a:latin typeface="Lato"/>
              <a:ea typeface="Lato"/>
              <a:cs typeface="Lato"/>
              <a:sym typeface="Lato"/>
            </a:endParaRPr>
          </a:p>
        </p:txBody>
      </p:sp>
      <p:sp>
        <p:nvSpPr>
          <p:cNvPr id="489" name="Google Shape;489;p47"/>
          <p:cNvSpPr txBox="1"/>
          <p:nvPr/>
        </p:nvSpPr>
        <p:spPr>
          <a:xfrm>
            <a:off x="7933200" y="2571813"/>
            <a:ext cx="11391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trg sentence</a:t>
            </a:r>
            <a:endParaRPr sz="900">
              <a:latin typeface="Lato"/>
              <a:ea typeface="Lato"/>
              <a:cs typeface="Lato"/>
              <a:sym typeface="Lato"/>
            </a:endParaRPr>
          </a:p>
        </p:txBody>
      </p:sp>
      <p:sp>
        <p:nvSpPr>
          <p:cNvPr id="490" name="Google Shape;490;p47"/>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1" y="160735"/>
            <a:ext cx="6422231" cy="525065"/>
          </a:xfrm>
        </p:spPr>
        <p:txBody>
          <a:bodyPr/>
          <a:lstStyle/>
          <a:p>
            <a:r>
              <a:rPr lang="en-US" dirty="0"/>
              <a:t>Rule based MT (typical architecture)</a:t>
            </a:r>
          </a:p>
        </p:txBody>
      </p:sp>
      <p:sp>
        <p:nvSpPr>
          <p:cNvPr id="5" name="Rectangle 4"/>
          <p:cNvSpPr/>
          <p:nvPr/>
        </p:nvSpPr>
        <p:spPr>
          <a:xfrm>
            <a:off x="2857500" y="1194971"/>
            <a:ext cx="12573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Morphological</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Analyzer </a:t>
            </a:r>
          </a:p>
        </p:txBody>
      </p:sp>
      <p:sp>
        <p:nvSpPr>
          <p:cNvPr id="6" name="Down Arrow 5"/>
          <p:cNvSpPr/>
          <p:nvPr/>
        </p:nvSpPr>
        <p:spPr>
          <a:xfrm>
            <a:off x="3371850" y="794921"/>
            <a:ext cx="171450" cy="400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7" name="TextBox 6"/>
          <p:cNvSpPr txBox="1"/>
          <p:nvPr/>
        </p:nvSpPr>
        <p:spPr>
          <a:xfrm>
            <a:off x="3543300" y="852071"/>
            <a:ext cx="921342"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Source Text</a:t>
            </a:r>
          </a:p>
        </p:txBody>
      </p:sp>
      <p:sp>
        <p:nvSpPr>
          <p:cNvPr id="8" name="Rectangle 7"/>
          <p:cNvSpPr/>
          <p:nvPr/>
        </p:nvSpPr>
        <p:spPr>
          <a:xfrm>
            <a:off x="2857500" y="1880771"/>
            <a:ext cx="12573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POS Tagger</a:t>
            </a:r>
          </a:p>
        </p:txBody>
      </p:sp>
      <p:sp>
        <p:nvSpPr>
          <p:cNvPr id="9" name="Rectangle 8"/>
          <p:cNvSpPr/>
          <p:nvPr/>
        </p:nvSpPr>
        <p:spPr>
          <a:xfrm>
            <a:off x="2857500" y="2395121"/>
            <a:ext cx="12573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Chunker</a:t>
            </a:r>
          </a:p>
        </p:txBody>
      </p:sp>
      <p:sp>
        <p:nvSpPr>
          <p:cNvPr id="10" name="Rectangle 9"/>
          <p:cNvSpPr/>
          <p:nvPr/>
        </p:nvSpPr>
        <p:spPr>
          <a:xfrm>
            <a:off x="2857500" y="2909471"/>
            <a:ext cx="125730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Vibhakti</a:t>
            </a: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Computation</a:t>
            </a:r>
          </a:p>
        </p:txBody>
      </p:sp>
      <p:sp>
        <p:nvSpPr>
          <p:cNvPr id="11" name="Rectangle 10"/>
          <p:cNvSpPr/>
          <p:nvPr/>
        </p:nvSpPr>
        <p:spPr>
          <a:xfrm>
            <a:off x="2857500" y="3538121"/>
            <a:ext cx="125730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Name Entity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Recognizer</a:t>
            </a:r>
          </a:p>
        </p:txBody>
      </p:sp>
      <p:sp>
        <p:nvSpPr>
          <p:cNvPr id="12" name="Rectangle 11"/>
          <p:cNvSpPr/>
          <p:nvPr/>
        </p:nvSpPr>
        <p:spPr>
          <a:xfrm>
            <a:off x="2857500" y="4166771"/>
            <a:ext cx="125730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Word Sense Disambiguation</a:t>
            </a:r>
          </a:p>
        </p:txBody>
      </p:sp>
      <p:sp>
        <p:nvSpPr>
          <p:cNvPr id="13" name="Rectangle 12"/>
          <p:cNvSpPr/>
          <p:nvPr/>
        </p:nvSpPr>
        <p:spPr>
          <a:xfrm>
            <a:off x="5543550" y="4166771"/>
            <a:ext cx="120015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Lexical Transfer</a:t>
            </a:r>
          </a:p>
        </p:txBody>
      </p:sp>
      <p:sp>
        <p:nvSpPr>
          <p:cNvPr id="14" name="Rectangle 13"/>
          <p:cNvSpPr/>
          <p:nvPr/>
        </p:nvSpPr>
        <p:spPr>
          <a:xfrm>
            <a:off x="5543550" y="3252371"/>
            <a:ext cx="120015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Agreement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Feature</a:t>
            </a:r>
          </a:p>
        </p:txBody>
      </p:sp>
      <p:sp>
        <p:nvSpPr>
          <p:cNvPr id="15" name="Rectangle 14"/>
          <p:cNvSpPr/>
          <p:nvPr/>
        </p:nvSpPr>
        <p:spPr>
          <a:xfrm>
            <a:off x="5543550" y="1995071"/>
            <a:ext cx="12001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Interchunk</a:t>
            </a:r>
            <a:endPar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6" name="Rectangle 15"/>
          <p:cNvSpPr/>
          <p:nvPr/>
        </p:nvSpPr>
        <p:spPr>
          <a:xfrm>
            <a:off x="5543550" y="1252121"/>
            <a:ext cx="120015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Word </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Generator</a:t>
            </a:r>
          </a:p>
        </p:txBody>
      </p:sp>
      <p:sp>
        <p:nvSpPr>
          <p:cNvPr id="17" name="Rectangle 16"/>
          <p:cNvSpPr/>
          <p:nvPr/>
        </p:nvSpPr>
        <p:spPr>
          <a:xfrm>
            <a:off x="5543550" y="2623721"/>
            <a:ext cx="120015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err="1">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Intrachunk</a:t>
            </a:r>
            <a:endPar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8" name="Up Arrow 17"/>
          <p:cNvSpPr/>
          <p:nvPr/>
        </p:nvSpPr>
        <p:spPr>
          <a:xfrm>
            <a:off x="6057900" y="794921"/>
            <a:ext cx="17145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9" name="TextBox 18"/>
          <p:cNvSpPr txBox="1"/>
          <p:nvPr/>
        </p:nvSpPr>
        <p:spPr>
          <a:xfrm>
            <a:off x="5200650" y="852071"/>
            <a:ext cx="883768"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Target Text</a:t>
            </a:r>
          </a:p>
        </p:txBody>
      </p:sp>
      <p:sp>
        <p:nvSpPr>
          <p:cNvPr id="20" name="Down Arrow 19"/>
          <p:cNvSpPr/>
          <p:nvPr/>
        </p:nvSpPr>
        <p:spPr>
          <a:xfrm>
            <a:off x="3371850" y="1652171"/>
            <a:ext cx="17145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1" name="Down Arrow 20"/>
          <p:cNvSpPr/>
          <p:nvPr/>
        </p:nvSpPr>
        <p:spPr>
          <a:xfrm>
            <a:off x="3371850" y="2223671"/>
            <a:ext cx="171450" cy="171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2" name="Down Arrow 21"/>
          <p:cNvSpPr/>
          <p:nvPr/>
        </p:nvSpPr>
        <p:spPr>
          <a:xfrm>
            <a:off x="3371850" y="2738021"/>
            <a:ext cx="171450" cy="1714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3" name="Down Arrow 22"/>
          <p:cNvSpPr/>
          <p:nvPr/>
        </p:nvSpPr>
        <p:spPr>
          <a:xfrm>
            <a:off x="3371850" y="3309521"/>
            <a:ext cx="17145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4" name="Down Arrow 23"/>
          <p:cNvSpPr/>
          <p:nvPr/>
        </p:nvSpPr>
        <p:spPr>
          <a:xfrm>
            <a:off x="3371850" y="3938171"/>
            <a:ext cx="171450" cy="228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5" name="Right Arrow 24"/>
          <p:cNvSpPr/>
          <p:nvPr/>
        </p:nvSpPr>
        <p:spPr>
          <a:xfrm>
            <a:off x="4114800" y="4338221"/>
            <a:ext cx="1428750" cy="1714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6" name="Up Arrow 25"/>
          <p:cNvSpPr/>
          <p:nvPr/>
        </p:nvSpPr>
        <p:spPr>
          <a:xfrm>
            <a:off x="6057900" y="3652421"/>
            <a:ext cx="171450" cy="5143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7" name="Up Arrow 26"/>
          <p:cNvSpPr/>
          <p:nvPr/>
        </p:nvSpPr>
        <p:spPr>
          <a:xfrm>
            <a:off x="6057900" y="2966621"/>
            <a:ext cx="171450" cy="2857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8" name="Up Arrow 27"/>
          <p:cNvSpPr/>
          <p:nvPr/>
        </p:nvSpPr>
        <p:spPr>
          <a:xfrm>
            <a:off x="6057900" y="2337971"/>
            <a:ext cx="171450" cy="2857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9" name="Up Arrow 28"/>
          <p:cNvSpPr/>
          <p:nvPr/>
        </p:nvSpPr>
        <p:spPr>
          <a:xfrm>
            <a:off x="6057900" y="1652171"/>
            <a:ext cx="171450" cy="3429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30" name="Left Brace 29"/>
          <p:cNvSpPr/>
          <p:nvPr/>
        </p:nvSpPr>
        <p:spPr>
          <a:xfrm>
            <a:off x="2457451" y="1194971"/>
            <a:ext cx="262889" cy="3200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31" name="TextBox 30"/>
          <p:cNvSpPr txBox="1"/>
          <p:nvPr/>
        </p:nvSpPr>
        <p:spPr>
          <a:xfrm>
            <a:off x="1885950" y="2509421"/>
            <a:ext cx="1043876"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0" u="none" strike="noStrike" kern="1200" cap="none" spc="0" normalizeH="0" baseline="0" noProof="0" dirty="0">
                <a:ln>
                  <a:noFill/>
                </a:ln>
                <a:solidFill>
                  <a:srgbClr val="0000FF"/>
                </a:solidFill>
                <a:effectLst/>
                <a:uLnTx/>
                <a:uFillTx/>
                <a:latin typeface="Arial" charset="0"/>
                <a:ea typeface="+mn-ea"/>
                <a:cs typeface="Arial" charset="0"/>
                <a:sym typeface="Arial"/>
              </a:rPr>
              <a:t>Analysis</a:t>
            </a:r>
          </a:p>
        </p:txBody>
      </p:sp>
      <p:sp>
        <p:nvSpPr>
          <p:cNvPr id="32" name="TextBox 31"/>
          <p:cNvSpPr txBox="1"/>
          <p:nvPr/>
        </p:nvSpPr>
        <p:spPr>
          <a:xfrm>
            <a:off x="4417290" y="3939360"/>
            <a:ext cx="701859" cy="27699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rPr>
              <a:t>Transfer</a:t>
            </a:r>
          </a:p>
        </p:txBody>
      </p:sp>
      <p:sp>
        <p:nvSpPr>
          <p:cNvPr id="33" name="Right Brace 32"/>
          <p:cNvSpPr/>
          <p:nvPr/>
        </p:nvSpPr>
        <p:spPr>
          <a:xfrm>
            <a:off x="6800850" y="1252121"/>
            <a:ext cx="400050" cy="22288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0" i="0" u="none" strike="noStrike" kern="1200" cap="none" spc="0" normalizeH="0" baseline="0" noProof="0">
              <a:ln>
                <a:noFill/>
              </a:ln>
              <a:solidFill>
                <a:srgbClr val="FF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34" name="TextBox 33"/>
          <p:cNvSpPr txBox="1"/>
          <p:nvPr/>
        </p:nvSpPr>
        <p:spPr>
          <a:xfrm>
            <a:off x="6920965" y="2509421"/>
            <a:ext cx="1326004" cy="36933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0" u="none" strike="noStrike" kern="1200" cap="none" spc="0" normalizeH="0" baseline="0" noProof="0" dirty="0">
                <a:ln>
                  <a:noFill/>
                </a:ln>
                <a:solidFill>
                  <a:srgbClr val="0000FF"/>
                </a:solidFill>
                <a:effectLst/>
                <a:uLnTx/>
                <a:uFillTx/>
                <a:latin typeface="Arial" charset="0"/>
                <a:ea typeface="+mn-ea"/>
                <a:cs typeface="Arial" charset="0"/>
                <a:sym typeface="Arial"/>
              </a:rPr>
              <a:t>Generation</a:t>
            </a:r>
          </a:p>
        </p:txBody>
      </p:sp>
    </p:spTree>
    <p:extLst>
      <p:ext uri="{BB962C8B-B14F-4D97-AF65-F5344CB8AC3E}">
        <p14:creationId xmlns:p14="http://schemas.microsoft.com/office/powerpoint/2010/main" val="139525408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8"/>
          <p:cNvSpPr txBox="1">
            <a:spLocks noGrp="1"/>
          </p:cNvSpPr>
          <p:nvPr>
            <p:ph type="title"/>
          </p:nvPr>
        </p:nvSpPr>
        <p:spPr>
          <a:xfrm>
            <a:off x="729450" y="388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U-NMT: Back-translation Corpus Construction</a:t>
            </a:r>
            <a:r>
              <a:rPr lang="en"/>
              <a:t> (source to target)</a:t>
            </a:r>
            <a:endParaRPr/>
          </a:p>
          <a:p>
            <a:pPr marL="0" lvl="0" indent="0" algn="l" rtl="0">
              <a:spcBef>
                <a:spcPts val="0"/>
              </a:spcBef>
              <a:spcAft>
                <a:spcPts val="0"/>
              </a:spcAft>
              <a:buNone/>
            </a:pPr>
            <a:endParaRPr sz="2400"/>
          </a:p>
        </p:txBody>
      </p:sp>
      <p:pic>
        <p:nvPicPr>
          <p:cNvPr id="496" name="Google Shape;496;p48"/>
          <p:cNvPicPr preferRelativeResize="0"/>
          <p:nvPr/>
        </p:nvPicPr>
        <p:blipFill>
          <a:blip r:embed="rId3">
            <a:alphaModFix/>
          </a:blip>
          <a:stretch>
            <a:fillRect/>
          </a:stretch>
        </p:blipFill>
        <p:spPr>
          <a:xfrm>
            <a:off x="3520500" y="1867525"/>
            <a:ext cx="3924450" cy="2199899"/>
          </a:xfrm>
          <a:prstGeom prst="rect">
            <a:avLst/>
          </a:prstGeom>
          <a:noFill/>
          <a:ln w="9525" cap="flat" cmpd="sng">
            <a:solidFill>
              <a:srgbClr val="000000"/>
            </a:solidFill>
            <a:prstDash val="lgDash"/>
            <a:round/>
            <a:headEnd type="none" w="sm" len="sm"/>
            <a:tailEnd type="none" w="sm" len="sm"/>
          </a:ln>
        </p:spPr>
      </p:pic>
      <p:sp>
        <p:nvSpPr>
          <p:cNvPr id="497" name="Google Shape;497;p48"/>
          <p:cNvSpPr/>
          <p:nvPr/>
        </p:nvSpPr>
        <p:spPr>
          <a:xfrm>
            <a:off x="174500" y="2527292"/>
            <a:ext cx="8580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has been passed to the team</a:t>
            </a:r>
            <a:endParaRPr sz="800"/>
          </a:p>
        </p:txBody>
      </p:sp>
      <p:sp>
        <p:nvSpPr>
          <p:cNvPr id="498" name="Google Shape;498;p48"/>
          <p:cNvSpPr/>
          <p:nvPr/>
        </p:nvSpPr>
        <p:spPr>
          <a:xfrm>
            <a:off x="2343630" y="2527308"/>
            <a:ext cx="858000" cy="880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has been passed to the team</a:t>
            </a:r>
            <a:endParaRPr sz="800"/>
          </a:p>
        </p:txBody>
      </p:sp>
      <p:cxnSp>
        <p:nvCxnSpPr>
          <p:cNvPr id="499" name="Google Shape;499;p48"/>
          <p:cNvCxnSpPr>
            <a:endCxn id="498" idx="1"/>
          </p:cNvCxnSpPr>
          <p:nvPr/>
        </p:nvCxnSpPr>
        <p:spPr>
          <a:xfrm>
            <a:off x="2059530" y="2967408"/>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500" name="Google Shape;500;p48"/>
          <p:cNvCxnSpPr/>
          <p:nvPr/>
        </p:nvCxnSpPr>
        <p:spPr>
          <a:xfrm>
            <a:off x="3204355" y="2967475"/>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501" name="Google Shape;501;p48"/>
          <p:cNvCxnSpPr/>
          <p:nvPr/>
        </p:nvCxnSpPr>
        <p:spPr>
          <a:xfrm>
            <a:off x="1032503" y="2967475"/>
            <a:ext cx="284100" cy="0"/>
          </a:xfrm>
          <a:prstGeom prst="straightConnector1">
            <a:avLst/>
          </a:prstGeom>
          <a:noFill/>
          <a:ln w="9525" cap="flat" cmpd="sng">
            <a:solidFill>
              <a:schemeClr val="dk2"/>
            </a:solidFill>
            <a:prstDash val="dash"/>
            <a:round/>
            <a:headEnd type="none" w="med" len="med"/>
            <a:tailEnd type="triangle" w="med" len="med"/>
          </a:ln>
        </p:spPr>
      </p:cxnSp>
      <p:sp>
        <p:nvSpPr>
          <p:cNvPr id="502" name="Google Shape;502;p48"/>
          <p:cNvSpPr/>
          <p:nvPr/>
        </p:nvSpPr>
        <p:spPr>
          <a:xfrm>
            <a:off x="7763825" y="3041575"/>
            <a:ext cx="1114800" cy="1187100"/>
          </a:xfrm>
          <a:prstGeom prst="wave">
            <a:avLst>
              <a:gd name="adj1" fmla="val 12500"/>
              <a:gd name="adj2" fmla="val 67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des données confidentielles avaient été transmises à l’équipe</a:t>
            </a:r>
            <a:endParaRPr sz="800"/>
          </a:p>
        </p:txBody>
      </p:sp>
      <p:sp>
        <p:nvSpPr>
          <p:cNvPr id="503" name="Google Shape;503;p48"/>
          <p:cNvSpPr/>
          <p:nvPr/>
        </p:nvSpPr>
        <p:spPr>
          <a:xfrm>
            <a:off x="1325663" y="2661475"/>
            <a:ext cx="724800" cy="6120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Noise adding </a:t>
            </a:r>
            <a:r>
              <a:rPr lang="en" sz="1000"/>
              <a:t>algorithm</a:t>
            </a:r>
            <a:endParaRPr sz="1000"/>
          </a:p>
        </p:txBody>
      </p:sp>
      <p:cxnSp>
        <p:nvCxnSpPr>
          <p:cNvPr id="504" name="Google Shape;504;p48"/>
          <p:cNvCxnSpPr>
            <a:endCxn id="502" idx="1"/>
          </p:cNvCxnSpPr>
          <p:nvPr/>
        </p:nvCxnSpPr>
        <p:spPr>
          <a:xfrm rot="10800000" flipH="1">
            <a:off x="7490572" y="3635125"/>
            <a:ext cx="280800" cy="900"/>
          </a:xfrm>
          <a:prstGeom prst="straightConnector1">
            <a:avLst/>
          </a:prstGeom>
          <a:noFill/>
          <a:ln w="9525" cap="flat" cmpd="sng">
            <a:solidFill>
              <a:schemeClr val="dk2"/>
            </a:solidFill>
            <a:prstDash val="dash"/>
            <a:round/>
            <a:headEnd type="none" w="med" len="med"/>
            <a:tailEnd type="triangle" w="med" len="med"/>
          </a:ln>
        </p:spPr>
      </p:cxnSp>
      <p:sp>
        <p:nvSpPr>
          <p:cNvPr id="505" name="Google Shape;505;p48"/>
          <p:cNvSpPr txBox="1"/>
          <p:nvPr/>
        </p:nvSpPr>
        <p:spPr>
          <a:xfrm>
            <a:off x="4842813" y="143222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Non-trainable</a:t>
            </a:r>
            <a:endParaRPr>
              <a:solidFill>
                <a:schemeClr val="dk1"/>
              </a:solidFill>
              <a:latin typeface="Lato"/>
              <a:ea typeface="Lato"/>
              <a:cs typeface="Lato"/>
              <a:sym typeface="Lato"/>
            </a:endParaRPr>
          </a:p>
        </p:txBody>
      </p:sp>
      <p:cxnSp>
        <p:nvCxnSpPr>
          <p:cNvPr id="506" name="Google Shape;506;p48"/>
          <p:cNvCxnSpPr/>
          <p:nvPr/>
        </p:nvCxnSpPr>
        <p:spPr>
          <a:xfrm>
            <a:off x="1349725" y="2681175"/>
            <a:ext cx="702900" cy="583200"/>
          </a:xfrm>
          <a:prstGeom prst="straightConnector1">
            <a:avLst/>
          </a:prstGeom>
          <a:noFill/>
          <a:ln w="9525" cap="flat" cmpd="sng">
            <a:solidFill>
              <a:schemeClr val="dk1"/>
            </a:solidFill>
            <a:prstDash val="solid"/>
            <a:round/>
            <a:headEnd type="none" w="med" len="med"/>
            <a:tailEnd type="none" w="med" len="med"/>
          </a:ln>
        </p:spPr>
      </p:cxnSp>
      <p:sp>
        <p:nvSpPr>
          <p:cNvPr id="507" name="Google Shape;507;p48"/>
          <p:cNvSpPr txBox="1"/>
          <p:nvPr/>
        </p:nvSpPr>
        <p:spPr>
          <a:xfrm>
            <a:off x="124850" y="2171625"/>
            <a:ext cx="11304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real src sentence</a:t>
            </a:r>
            <a:endParaRPr sz="900">
              <a:latin typeface="Lato"/>
              <a:ea typeface="Lato"/>
              <a:cs typeface="Lato"/>
              <a:sym typeface="Lato"/>
            </a:endParaRPr>
          </a:p>
        </p:txBody>
      </p:sp>
      <p:sp>
        <p:nvSpPr>
          <p:cNvPr id="508" name="Google Shape;508;p48"/>
          <p:cNvSpPr txBox="1"/>
          <p:nvPr/>
        </p:nvSpPr>
        <p:spPr>
          <a:xfrm>
            <a:off x="7685800" y="2677525"/>
            <a:ext cx="132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Output in trg language (synthetic sentence)</a:t>
            </a:r>
            <a:endParaRPr sz="900">
              <a:latin typeface="Lato"/>
              <a:ea typeface="Lato"/>
              <a:cs typeface="Lato"/>
              <a:sym typeface="Lato"/>
            </a:endParaRPr>
          </a:p>
        </p:txBody>
      </p:sp>
      <p:sp>
        <p:nvSpPr>
          <p:cNvPr id="509" name="Google Shape;509;p48"/>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9"/>
          <p:cNvSpPr txBox="1">
            <a:spLocks noGrp="1"/>
          </p:cNvSpPr>
          <p:nvPr>
            <p:ph type="title"/>
          </p:nvPr>
        </p:nvSpPr>
        <p:spPr>
          <a:xfrm>
            <a:off x="729450" y="388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U-NMT: Back-translation Corpus Construction (target to source)</a:t>
            </a:r>
            <a:endParaRPr sz="2400"/>
          </a:p>
        </p:txBody>
      </p:sp>
      <p:pic>
        <p:nvPicPr>
          <p:cNvPr id="515" name="Google Shape;515;p49"/>
          <p:cNvPicPr preferRelativeResize="0"/>
          <p:nvPr/>
        </p:nvPicPr>
        <p:blipFill>
          <a:blip r:embed="rId3">
            <a:alphaModFix/>
          </a:blip>
          <a:stretch>
            <a:fillRect/>
          </a:stretch>
        </p:blipFill>
        <p:spPr>
          <a:xfrm>
            <a:off x="3520500" y="1867525"/>
            <a:ext cx="3924450" cy="2199899"/>
          </a:xfrm>
          <a:prstGeom prst="rect">
            <a:avLst/>
          </a:prstGeom>
          <a:noFill/>
          <a:ln w="9525" cap="flat" cmpd="sng">
            <a:solidFill>
              <a:srgbClr val="000000"/>
            </a:solidFill>
            <a:prstDash val="lgDash"/>
            <a:round/>
            <a:headEnd type="none" w="sm" len="sm"/>
            <a:tailEnd type="none" w="sm" len="sm"/>
          </a:ln>
        </p:spPr>
      </p:pic>
      <p:sp>
        <p:nvSpPr>
          <p:cNvPr id="516" name="Google Shape;516;p49"/>
          <p:cNvSpPr/>
          <p:nvPr/>
        </p:nvSpPr>
        <p:spPr>
          <a:xfrm>
            <a:off x="74175" y="2527301"/>
            <a:ext cx="958200" cy="10026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1000"/>
              </a:spcBef>
              <a:spcAft>
                <a:spcPts val="0"/>
              </a:spcAft>
              <a:buNone/>
            </a:pPr>
            <a:r>
              <a:rPr lang="en" sz="800"/>
              <a:t>le disque comprendra aussi deux chansons en italien</a:t>
            </a:r>
            <a:endParaRPr sz="800"/>
          </a:p>
          <a:p>
            <a:pPr marL="0" lvl="0" indent="0" algn="l" rtl="0">
              <a:spcBef>
                <a:spcPts val="0"/>
              </a:spcBef>
              <a:spcAft>
                <a:spcPts val="0"/>
              </a:spcAft>
              <a:buNone/>
            </a:pPr>
            <a:endParaRPr sz="800"/>
          </a:p>
          <a:p>
            <a:pPr marL="0" lvl="0" indent="0" algn="l" rtl="0">
              <a:spcBef>
                <a:spcPts val="0"/>
              </a:spcBef>
              <a:spcAft>
                <a:spcPts val="0"/>
              </a:spcAft>
              <a:buNone/>
            </a:pPr>
            <a:endParaRPr sz="800"/>
          </a:p>
        </p:txBody>
      </p:sp>
      <p:sp>
        <p:nvSpPr>
          <p:cNvPr id="517" name="Google Shape;517;p49"/>
          <p:cNvSpPr/>
          <p:nvPr/>
        </p:nvSpPr>
        <p:spPr>
          <a:xfrm>
            <a:off x="2321375" y="2484100"/>
            <a:ext cx="958200" cy="10458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le disque comprendra aussi deux chansons en italien</a:t>
            </a:r>
            <a:endParaRPr sz="800"/>
          </a:p>
        </p:txBody>
      </p:sp>
      <p:cxnSp>
        <p:nvCxnSpPr>
          <p:cNvPr id="518" name="Google Shape;518;p49"/>
          <p:cNvCxnSpPr>
            <a:stCxn id="519" idx="3"/>
            <a:endCxn id="517" idx="1"/>
          </p:cNvCxnSpPr>
          <p:nvPr/>
        </p:nvCxnSpPr>
        <p:spPr>
          <a:xfrm>
            <a:off x="2039263" y="3007000"/>
            <a:ext cx="282000" cy="0"/>
          </a:xfrm>
          <a:prstGeom prst="straightConnector1">
            <a:avLst/>
          </a:prstGeom>
          <a:noFill/>
          <a:ln w="9525" cap="flat" cmpd="sng">
            <a:solidFill>
              <a:schemeClr val="dk2"/>
            </a:solidFill>
            <a:prstDash val="dash"/>
            <a:round/>
            <a:headEnd type="none" w="med" len="med"/>
            <a:tailEnd type="triangle" w="med" len="med"/>
          </a:ln>
        </p:spPr>
      </p:cxnSp>
      <p:cxnSp>
        <p:nvCxnSpPr>
          <p:cNvPr id="520" name="Google Shape;520;p49"/>
          <p:cNvCxnSpPr>
            <a:stCxn id="517" idx="3"/>
          </p:cNvCxnSpPr>
          <p:nvPr/>
        </p:nvCxnSpPr>
        <p:spPr>
          <a:xfrm rot="10800000" flipH="1">
            <a:off x="3279575" y="2995300"/>
            <a:ext cx="208800" cy="11700"/>
          </a:xfrm>
          <a:prstGeom prst="straightConnector1">
            <a:avLst/>
          </a:prstGeom>
          <a:noFill/>
          <a:ln w="9525" cap="flat" cmpd="sng">
            <a:solidFill>
              <a:schemeClr val="dk2"/>
            </a:solidFill>
            <a:prstDash val="dash"/>
            <a:round/>
            <a:headEnd type="none" w="med" len="med"/>
            <a:tailEnd type="triangle" w="med" len="med"/>
          </a:ln>
        </p:spPr>
      </p:cxnSp>
      <p:cxnSp>
        <p:nvCxnSpPr>
          <p:cNvPr id="521" name="Google Shape;521;p49"/>
          <p:cNvCxnSpPr/>
          <p:nvPr/>
        </p:nvCxnSpPr>
        <p:spPr>
          <a:xfrm>
            <a:off x="1038703" y="3001150"/>
            <a:ext cx="284100" cy="0"/>
          </a:xfrm>
          <a:prstGeom prst="straightConnector1">
            <a:avLst/>
          </a:prstGeom>
          <a:noFill/>
          <a:ln w="9525" cap="flat" cmpd="sng">
            <a:solidFill>
              <a:schemeClr val="dk2"/>
            </a:solidFill>
            <a:prstDash val="dash"/>
            <a:round/>
            <a:headEnd type="none" w="med" len="med"/>
            <a:tailEnd type="triangle" w="med" len="med"/>
          </a:ln>
        </p:spPr>
      </p:cxnSp>
      <p:sp>
        <p:nvSpPr>
          <p:cNvPr id="522" name="Google Shape;522;p49"/>
          <p:cNvSpPr/>
          <p:nvPr/>
        </p:nvSpPr>
        <p:spPr>
          <a:xfrm>
            <a:off x="7708829" y="1839025"/>
            <a:ext cx="1076700" cy="1187100"/>
          </a:xfrm>
          <a:prstGeom prst="wave">
            <a:avLst>
              <a:gd name="adj1" fmla="val 12500"/>
              <a:gd name="adj2" fmla="val 67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the disc will also include two songs in Italian</a:t>
            </a:r>
            <a:endParaRPr sz="800"/>
          </a:p>
        </p:txBody>
      </p:sp>
      <p:sp>
        <p:nvSpPr>
          <p:cNvPr id="519" name="Google Shape;519;p49"/>
          <p:cNvSpPr/>
          <p:nvPr/>
        </p:nvSpPr>
        <p:spPr>
          <a:xfrm>
            <a:off x="1314463" y="2701000"/>
            <a:ext cx="724800" cy="6120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2"/>
                </a:solidFill>
              </a:rPr>
              <a:t>Noise adding </a:t>
            </a:r>
            <a:r>
              <a:rPr lang="en" sz="1000"/>
              <a:t>algorithm</a:t>
            </a:r>
            <a:endParaRPr sz="1000"/>
          </a:p>
        </p:txBody>
      </p:sp>
      <p:cxnSp>
        <p:nvCxnSpPr>
          <p:cNvPr id="523" name="Google Shape;523;p49"/>
          <p:cNvCxnSpPr>
            <a:endCxn id="522" idx="1"/>
          </p:cNvCxnSpPr>
          <p:nvPr/>
        </p:nvCxnSpPr>
        <p:spPr>
          <a:xfrm rot="10800000" flipH="1">
            <a:off x="7444919" y="2432575"/>
            <a:ext cx="271200" cy="900"/>
          </a:xfrm>
          <a:prstGeom prst="straightConnector1">
            <a:avLst/>
          </a:prstGeom>
          <a:noFill/>
          <a:ln w="9525" cap="flat" cmpd="sng">
            <a:solidFill>
              <a:schemeClr val="dk2"/>
            </a:solidFill>
            <a:prstDash val="dash"/>
            <a:round/>
            <a:headEnd type="none" w="med" len="med"/>
            <a:tailEnd type="triangle" w="med" len="med"/>
          </a:ln>
        </p:spPr>
      </p:cxnSp>
      <p:sp>
        <p:nvSpPr>
          <p:cNvPr id="524" name="Google Shape;524;p49"/>
          <p:cNvSpPr txBox="1"/>
          <p:nvPr/>
        </p:nvSpPr>
        <p:spPr>
          <a:xfrm>
            <a:off x="4842813" y="1432225"/>
            <a:ext cx="12798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Non-trainable</a:t>
            </a:r>
            <a:endParaRPr>
              <a:solidFill>
                <a:schemeClr val="dk1"/>
              </a:solidFill>
              <a:latin typeface="Lato"/>
              <a:ea typeface="Lato"/>
              <a:cs typeface="Lato"/>
              <a:sym typeface="Lato"/>
            </a:endParaRPr>
          </a:p>
        </p:txBody>
      </p:sp>
      <p:cxnSp>
        <p:nvCxnSpPr>
          <p:cNvPr id="525" name="Google Shape;525;p49"/>
          <p:cNvCxnSpPr/>
          <p:nvPr/>
        </p:nvCxnSpPr>
        <p:spPr>
          <a:xfrm>
            <a:off x="1301075" y="2705500"/>
            <a:ext cx="723600" cy="614100"/>
          </a:xfrm>
          <a:prstGeom prst="straightConnector1">
            <a:avLst/>
          </a:prstGeom>
          <a:noFill/>
          <a:ln w="9525" cap="flat" cmpd="sng">
            <a:solidFill>
              <a:schemeClr val="dk1"/>
            </a:solidFill>
            <a:prstDash val="solid"/>
            <a:round/>
            <a:headEnd type="none" w="med" len="med"/>
            <a:tailEnd type="none" w="med" len="med"/>
          </a:ln>
        </p:spPr>
      </p:cxnSp>
      <p:sp>
        <p:nvSpPr>
          <p:cNvPr id="526" name="Google Shape;526;p49"/>
          <p:cNvSpPr txBox="1"/>
          <p:nvPr/>
        </p:nvSpPr>
        <p:spPr>
          <a:xfrm>
            <a:off x="124850" y="2096575"/>
            <a:ext cx="1130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real trg sentence</a:t>
            </a:r>
            <a:endParaRPr sz="900">
              <a:latin typeface="Lato"/>
              <a:ea typeface="Lato"/>
              <a:cs typeface="Lato"/>
              <a:sym typeface="Lato"/>
            </a:endParaRPr>
          </a:p>
        </p:txBody>
      </p:sp>
      <p:sp>
        <p:nvSpPr>
          <p:cNvPr id="527" name="Google Shape;527;p49"/>
          <p:cNvSpPr txBox="1"/>
          <p:nvPr/>
        </p:nvSpPr>
        <p:spPr>
          <a:xfrm>
            <a:off x="7639649" y="1432225"/>
            <a:ext cx="1404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Output in src language (synthetic sentence)</a:t>
            </a:r>
            <a:endParaRPr sz="900">
              <a:latin typeface="Lato"/>
              <a:ea typeface="Lato"/>
              <a:cs typeface="Lato"/>
              <a:sym typeface="Lato"/>
            </a:endParaRPr>
          </a:p>
        </p:txBody>
      </p:sp>
      <p:sp>
        <p:nvSpPr>
          <p:cNvPr id="528" name="Google Shape;528;p49"/>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0"/>
          <p:cNvSpPr txBox="1">
            <a:spLocks noGrp="1"/>
          </p:cNvSpPr>
          <p:nvPr>
            <p:ph type="title"/>
          </p:nvPr>
        </p:nvSpPr>
        <p:spPr>
          <a:xfrm>
            <a:off x="408300" y="329525"/>
            <a:ext cx="8327400" cy="71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U-NMT: Training with Back-translated data (source to target)</a:t>
            </a:r>
            <a:endParaRPr sz="2400"/>
          </a:p>
        </p:txBody>
      </p:sp>
      <p:pic>
        <p:nvPicPr>
          <p:cNvPr id="534" name="Google Shape;534;p50"/>
          <p:cNvPicPr preferRelativeResize="0"/>
          <p:nvPr/>
        </p:nvPicPr>
        <p:blipFill>
          <a:blip r:embed="rId3">
            <a:alphaModFix/>
          </a:blip>
          <a:stretch>
            <a:fillRect/>
          </a:stretch>
        </p:blipFill>
        <p:spPr>
          <a:xfrm>
            <a:off x="3520525" y="1591063"/>
            <a:ext cx="4275700" cy="2674587"/>
          </a:xfrm>
          <a:prstGeom prst="rect">
            <a:avLst/>
          </a:prstGeom>
          <a:noFill/>
          <a:ln w="9525" cap="flat" cmpd="sng">
            <a:solidFill>
              <a:srgbClr val="000000"/>
            </a:solidFill>
            <a:prstDash val="dot"/>
            <a:round/>
            <a:headEnd type="none" w="sm" len="sm"/>
            <a:tailEnd type="none" w="sm" len="sm"/>
          </a:ln>
        </p:spPr>
      </p:pic>
      <p:sp>
        <p:nvSpPr>
          <p:cNvPr id="535" name="Google Shape;535;p50"/>
          <p:cNvSpPr/>
          <p:nvPr/>
        </p:nvSpPr>
        <p:spPr>
          <a:xfrm>
            <a:off x="123650" y="2437250"/>
            <a:ext cx="908700" cy="11421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the disc will also include two songs in Italian</a:t>
            </a:r>
            <a:endParaRPr sz="800"/>
          </a:p>
        </p:txBody>
      </p:sp>
      <p:sp>
        <p:nvSpPr>
          <p:cNvPr id="536" name="Google Shape;536;p50"/>
          <p:cNvSpPr/>
          <p:nvPr/>
        </p:nvSpPr>
        <p:spPr>
          <a:xfrm>
            <a:off x="2263625" y="2357313"/>
            <a:ext cx="908700" cy="11421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the will also disc two include songs italian in</a:t>
            </a:r>
            <a:endParaRPr sz="800"/>
          </a:p>
        </p:txBody>
      </p:sp>
      <p:cxnSp>
        <p:nvCxnSpPr>
          <p:cNvPr id="537" name="Google Shape;537;p50"/>
          <p:cNvCxnSpPr>
            <a:stCxn id="538" idx="3"/>
            <a:endCxn id="536" idx="1"/>
          </p:cNvCxnSpPr>
          <p:nvPr/>
        </p:nvCxnSpPr>
        <p:spPr>
          <a:xfrm rot="10800000" flipH="1">
            <a:off x="2050488" y="2928225"/>
            <a:ext cx="213000" cy="300"/>
          </a:xfrm>
          <a:prstGeom prst="straightConnector1">
            <a:avLst/>
          </a:prstGeom>
          <a:noFill/>
          <a:ln w="9525" cap="flat" cmpd="sng">
            <a:solidFill>
              <a:schemeClr val="dk2"/>
            </a:solidFill>
            <a:prstDash val="dash"/>
            <a:round/>
            <a:headEnd type="none" w="med" len="med"/>
            <a:tailEnd type="triangle" w="med" len="med"/>
          </a:ln>
        </p:spPr>
      </p:cxnSp>
      <p:cxnSp>
        <p:nvCxnSpPr>
          <p:cNvPr id="539" name="Google Shape;539;p50"/>
          <p:cNvCxnSpPr/>
          <p:nvPr/>
        </p:nvCxnSpPr>
        <p:spPr>
          <a:xfrm>
            <a:off x="3204380" y="2928440"/>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540" name="Google Shape;540;p50"/>
          <p:cNvCxnSpPr/>
          <p:nvPr/>
        </p:nvCxnSpPr>
        <p:spPr>
          <a:xfrm>
            <a:off x="1032528" y="2928440"/>
            <a:ext cx="284100" cy="0"/>
          </a:xfrm>
          <a:prstGeom prst="straightConnector1">
            <a:avLst/>
          </a:prstGeom>
          <a:noFill/>
          <a:ln w="9525" cap="flat" cmpd="sng">
            <a:solidFill>
              <a:schemeClr val="dk2"/>
            </a:solidFill>
            <a:prstDash val="dash"/>
            <a:round/>
            <a:headEnd type="none" w="med" len="med"/>
            <a:tailEnd type="triangle" w="med" len="med"/>
          </a:ln>
        </p:spPr>
      </p:cxnSp>
      <p:sp>
        <p:nvSpPr>
          <p:cNvPr id="541" name="Google Shape;541;p50"/>
          <p:cNvSpPr/>
          <p:nvPr/>
        </p:nvSpPr>
        <p:spPr>
          <a:xfrm>
            <a:off x="8077025" y="3270065"/>
            <a:ext cx="858000" cy="982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le disque comprendra aussi deux chansons en italien</a:t>
            </a:r>
            <a:endParaRPr sz="800"/>
          </a:p>
          <a:p>
            <a:pPr marL="0" lvl="0" indent="0" algn="l" rtl="0">
              <a:spcBef>
                <a:spcPts val="0"/>
              </a:spcBef>
              <a:spcAft>
                <a:spcPts val="0"/>
              </a:spcAft>
              <a:buNone/>
            </a:pPr>
            <a:endParaRPr sz="800"/>
          </a:p>
        </p:txBody>
      </p:sp>
      <p:sp>
        <p:nvSpPr>
          <p:cNvPr id="538" name="Google Shape;538;p50"/>
          <p:cNvSpPr/>
          <p:nvPr/>
        </p:nvSpPr>
        <p:spPr>
          <a:xfrm>
            <a:off x="1325688" y="2586975"/>
            <a:ext cx="724800" cy="6831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Noise adding</a:t>
            </a:r>
            <a:r>
              <a:rPr lang="en" sz="1000"/>
              <a:t> algorithm</a:t>
            </a:r>
            <a:endParaRPr sz="1000"/>
          </a:p>
        </p:txBody>
      </p:sp>
      <p:cxnSp>
        <p:nvCxnSpPr>
          <p:cNvPr id="542" name="Google Shape;542;p50"/>
          <p:cNvCxnSpPr>
            <a:endCxn id="541" idx="1"/>
          </p:cNvCxnSpPr>
          <p:nvPr/>
        </p:nvCxnSpPr>
        <p:spPr>
          <a:xfrm rot="10800000" flipH="1">
            <a:off x="7796225" y="3761165"/>
            <a:ext cx="280800" cy="1200"/>
          </a:xfrm>
          <a:prstGeom prst="straightConnector1">
            <a:avLst/>
          </a:prstGeom>
          <a:noFill/>
          <a:ln w="9525" cap="flat" cmpd="sng">
            <a:solidFill>
              <a:schemeClr val="dk2"/>
            </a:solidFill>
            <a:prstDash val="dash"/>
            <a:round/>
            <a:headEnd type="none" w="med" len="med"/>
            <a:tailEnd type="triangle" w="med" len="med"/>
          </a:ln>
        </p:spPr>
      </p:cxnSp>
      <p:sp>
        <p:nvSpPr>
          <p:cNvPr id="543" name="Google Shape;543;p50"/>
          <p:cNvSpPr txBox="1"/>
          <p:nvPr/>
        </p:nvSpPr>
        <p:spPr>
          <a:xfrm>
            <a:off x="5018488" y="1180775"/>
            <a:ext cx="12798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Trainable unit</a:t>
            </a:r>
            <a:endParaRPr>
              <a:solidFill>
                <a:schemeClr val="dk1"/>
              </a:solidFill>
              <a:latin typeface="Lato"/>
              <a:ea typeface="Lato"/>
              <a:cs typeface="Lato"/>
              <a:sym typeface="Lato"/>
            </a:endParaRPr>
          </a:p>
        </p:txBody>
      </p:sp>
      <p:sp>
        <p:nvSpPr>
          <p:cNvPr id="544" name="Google Shape;544;p50"/>
          <p:cNvSpPr txBox="1"/>
          <p:nvPr/>
        </p:nvSpPr>
        <p:spPr>
          <a:xfrm>
            <a:off x="37100" y="2057125"/>
            <a:ext cx="144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a:t>
            </a:r>
            <a:r>
              <a:rPr lang="en" sz="900">
                <a:solidFill>
                  <a:schemeClr val="dk1"/>
                </a:solidFill>
                <a:latin typeface="Lato"/>
                <a:ea typeface="Lato"/>
                <a:cs typeface="Lato"/>
                <a:sym typeface="Lato"/>
              </a:rPr>
              <a:t>synthetic</a:t>
            </a:r>
            <a:r>
              <a:rPr lang="en" sz="900">
                <a:latin typeface="Lato"/>
                <a:ea typeface="Lato"/>
                <a:cs typeface="Lato"/>
                <a:sym typeface="Lato"/>
              </a:rPr>
              <a:t> sentence</a:t>
            </a:r>
            <a:endParaRPr sz="900">
              <a:latin typeface="Lato"/>
              <a:ea typeface="Lato"/>
              <a:cs typeface="Lato"/>
              <a:sym typeface="Lato"/>
            </a:endParaRPr>
          </a:p>
          <a:p>
            <a:pPr marL="0" lvl="0" indent="0" algn="l" rtl="0">
              <a:spcBef>
                <a:spcPts val="0"/>
              </a:spcBef>
              <a:spcAft>
                <a:spcPts val="0"/>
              </a:spcAft>
              <a:buNone/>
            </a:pPr>
            <a:r>
              <a:rPr lang="en" sz="900">
                <a:latin typeface="Lato"/>
                <a:ea typeface="Lato"/>
                <a:cs typeface="Lato"/>
                <a:sym typeface="Lato"/>
              </a:rPr>
              <a:t>In src language</a:t>
            </a:r>
            <a:endParaRPr sz="900">
              <a:latin typeface="Lato"/>
              <a:ea typeface="Lato"/>
              <a:cs typeface="Lato"/>
              <a:sym typeface="Lato"/>
            </a:endParaRPr>
          </a:p>
        </p:txBody>
      </p:sp>
      <p:sp>
        <p:nvSpPr>
          <p:cNvPr id="545" name="Google Shape;545;p50"/>
          <p:cNvSpPr txBox="1"/>
          <p:nvPr/>
        </p:nvSpPr>
        <p:spPr>
          <a:xfrm>
            <a:off x="2101900" y="2143675"/>
            <a:ext cx="13983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Lato"/>
                <a:ea typeface="Lato"/>
                <a:cs typeface="Lato"/>
                <a:sym typeface="Lato"/>
              </a:rPr>
              <a:t>Noisy</a:t>
            </a:r>
            <a:r>
              <a:rPr lang="en" sz="900">
                <a:latin typeface="Lato"/>
                <a:ea typeface="Lato"/>
                <a:cs typeface="Lato"/>
                <a:sym typeface="Lato"/>
              </a:rPr>
              <a:t> input sentence</a:t>
            </a:r>
            <a:endParaRPr sz="900">
              <a:latin typeface="Lato"/>
              <a:ea typeface="Lato"/>
              <a:cs typeface="Lato"/>
              <a:sym typeface="Lato"/>
            </a:endParaRPr>
          </a:p>
        </p:txBody>
      </p:sp>
      <p:sp>
        <p:nvSpPr>
          <p:cNvPr id="546" name="Google Shape;546;p50"/>
          <p:cNvSpPr txBox="1"/>
          <p:nvPr/>
        </p:nvSpPr>
        <p:spPr>
          <a:xfrm>
            <a:off x="7985200" y="2742625"/>
            <a:ext cx="10998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Output </a:t>
            </a:r>
            <a:r>
              <a:rPr lang="en" sz="900">
                <a:solidFill>
                  <a:schemeClr val="dk1"/>
                </a:solidFill>
                <a:latin typeface="Lato"/>
                <a:ea typeface="Lato"/>
                <a:cs typeface="Lato"/>
                <a:sym typeface="Lato"/>
              </a:rPr>
              <a:t>real </a:t>
            </a:r>
            <a:r>
              <a:rPr lang="en" sz="900">
                <a:latin typeface="Lato"/>
                <a:ea typeface="Lato"/>
                <a:cs typeface="Lato"/>
                <a:sym typeface="Lato"/>
              </a:rPr>
              <a:t>sentence</a:t>
            </a:r>
            <a:endParaRPr sz="900">
              <a:latin typeface="Lato"/>
              <a:ea typeface="Lato"/>
              <a:cs typeface="Lato"/>
              <a:sym typeface="Lato"/>
            </a:endParaRPr>
          </a:p>
          <a:p>
            <a:pPr marL="0" lvl="0" indent="0" algn="l" rtl="0">
              <a:spcBef>
                <a:spcPts val="0"/>
              </a:spcBef>
              <a:spcAft>
                <a:spcPts val="0"/>
              </a:spcAft>
              <a:buNone/>
            </a:pPr>
            <a:r>
              <a:rPr lang="en" sz="900">
                <a:latin typeface="Lato"/>
                <a:ea typeface="Lato"/>
                <a:cs typeface="Lato"/>
                <a:sym typeface="Lato"/>
              </a:rPr>
              <a:t>in trg language</a:t>
            </a:r>
            <a:endParaRPr sz="900">
              <a:latin typeface="Lato"/>
              <a:ea typeface="Lato"/>
              <a:cs typeface="Lato"/>
              <a:sym typeface="Lato"/>
            </a:endParaRPr>
          </a:p>
        </p:txBody>
      </p:sp>
      <p:sp>
        <p:nvSpPr>
          <p:cNvPr id="547" name="Google Shape;547;p50"/>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1"/>
          <p:cNvSpPr txBox="1">
            <a:spLocks noGrp="1"/>
          </p:cNvSpPr>
          <p:nvPr>
            <p:ph type="title"/>
          </p:nvPr>
        </p:nvSpPr>
        <p:spPr>
          <a:xfrm>
            <a:off x="488700" y="349025"/>
            <a:ext cx="8166600" cy="87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U-NMT: Training with Back-translated data</a:t>
            </a:r>
            <a:r>
              <a:rPr lang="en"/>
              <a:t> </a:t>
            </a:r>
            <a:r>
              <a:rPr lang="en" sz="2400"/>
              <a:t>(target to source)</a:t>
            </a:r>
            <a:endParaRPr sz="1800"/>
          </a:p>
        </p:txBody>
      </p:sp>
      <p:pic>
        <p:nvPicPr>
          <p:cNvPr id="553" name="Google Shape;553;p51"/>
          <p:cNvPicPr preferRelativeResize="0"/>
          <p:nvPr/>
        </p:nvPicPr>
        <p:blipFill>
          <a:blip r:embed="rId3">
            <a:alphaModFix/>
          </a:blip>
          <a:stretch>
            <a:fillRect/>
          </a:stretch>
        </p:blipFill>
        <p:spPr>
          <a:xfrm>
            <a:off x="3520525" y="1591063"/>
            <a:ext cx="4275700" cy="2674587"/>
          </a:xfrm>
          <a:prstGeom prst="rect">
            <a:avLst/>
          </a:prstGeom>
          <a:noFill/>
          <a:ln w="9525" cap="flat" cmpd="sng">
            <a:solidFill>
              <a:srgbClr val="000000"/>
            </a:solidFill>
            <a:prstDash val="dot"/>
            <a:round/>
            <a:headEnd type="none" w="sm" len="sm"/>
            <a:tailEnd type="none" w="sm" len="sm"/>
          </a:ln>
        </p:spPr>
      </p:pic>
      <p:sp>
        <p:nvSpPr>
          <p:cNvPr id="554" name="Google Shape;554;p51"/>
          <p:cNvSpPr/>
          <p:nvPr/>
        </p:nvSpPr>
        <p:spPr>
          <a:xfrm>
            <a:off x="123650" y="2437250"/>
            <a:ext cx="908700" cy="11421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des données confidentielles avaient été transmises à l’équipe</a:t>
            </a:r>
            <a:endParaRPr sz="800"/>
          </a:p>
        </p:txBody>
      </p:sp>
      <p:sp>
        <p:nvSpPr>
          <p:cNvPr id="555" name="Google Shape;555;p51"/>
          <p:cNvSpPr/>
          <p:nvPr/>
        </p:nvSpPr>
        <p:spPr>
          <a:xfrm>
            <a:off x="2293000" y="2357475"/>
            <a:ext cx="908700" cy="11421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données avaient des été confidentielles transmises l’équipe à</a:t>
            </a:r>
            <a:endParaRPr sz="800"/>
          </a:p>
        </p:txBody>
      </p:sp>
      <p:cxnSp>
        <p:nvCxnSpPr>
          <p:cNvPr id="556" name="Google Shape;556;p51"/>
          <p:cNvCxnSpPr>
            <a:stCxn id="557" idx="3"/>
            <a:endCxn id="555" idx="1"/>
          </p:cNvCxnSpPr>
          <p:nvPr/>
        </p:nvCxnSpPr>
        <p:spPr>
          <a:xfrm>
            <a:off x="2050488" y="2928525"/>
            <a:ext cx="242400" cy="0"/>
          </a:xfrm>
          <a:prstGeom prst="straightConnector1">
            <a:avLst/>
          </a:prstGeom>
          <a:noFill/>
          <a:ln w="9525" cap="flat" cmpd="sng">
            <a:solidFill>
              <a:schemeClr val="dk2"/>
            </a:solidFill>
            <a:prstDash val="dash"/>
            <a:round/>
            <a:headEnd type="none" w="med" len="med"/>
            <a:tailEnd type="triangle" w="med" len="med"/>
          </a:ln>
        </p:spPr>
      </p:cxnSp>
      <p:cxnSp>
        <p:nvCxnSpPr>
          <p:cNvPr id="558" name="Google Shape;558;p51"/>
          <p:cNvCxnSpPr/>
          <p:nvPr/>
        </p:nvCxnSpPr>
        <p:spPr>
          <a:xfrm>
            <a:off x="3204380" y="2928440"/>
            <a:ext cx="284100" cy="0"/>
          </a:xfrm>
          <a:prstGeom prst="straightConnector1">
            <a:avLst/>
          </a:prstGeom>
          <a:noFill/>
          <a:ln w="9525" cap="flat" cmpd="sng">
            <a:solidFill>
              <a:schemeClr val="dk2"/>
            </a:solidFill>
            <a:prstDash val="dash"/>
            <a:round/>
            <a:headEnd type="none" w="med" len="med"/>
            <a:tailEnd type="triangle" w="med" len="med"/>
          </a:ln>
        </p:spPr>
      </p:cxnSp>
      <p:cxnSp>
        <p:nvCxnSpPr>
          <p:cNvPr id="559" name="Google Shape;559;p51"/>
          <p:cNvCxnSpPr/>
          <p:nvPr/>
        </p:nvCxnSpPr>
        <p:spPr>
          <a:xfrm>
            <a:off x="1032528" y="2928440"/>
            <a:ext cx="284100" cy="0"/>
          </a:xfrm>
          <a:prstGeom prst="straightConnector1">
            <a:avLst/>
          </a:prstGeom>
          <a:noFill/>
          <a:ln w="9525" cap="flat" cmpd="sng">
            <a:solidFill>
              <a:schemeClr val="dk2"/>
            </a:solidFill>
            <a:prstDash val="dash"/>
            <a:round/>
            <a:headEnd type="none" w="med" len="med"/>
            <a:tailEnd type="triangle" w="med" len="med"/>
          </a:ln>
        </p:spPr>
      </p:cxnSp>
      <p:sp>
        <p:nvSpPr>
          <p:cNvPr id="560" name="Google Shape;560;p51"/>
          <p:cNvSpPr/>
          <p:nvPr/>
        </p:nvSpPr>
        <p:spPr>
          <a:xfrm>
            <a:off x="8077025" y="1829765"/>
            <a:ext cx="858000" cy="982200"/>
          </a:xfrm>
          <a:prstGeom prst="wave">
            <a:avLst>
              <a:gd name="adj1" fmla="val 12500"/>
              <a:gd name="adj2" fmla="val 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confidential data had been passed to the team </a:t>
            </a:r>
            <a:endParaRPr sz="800"/>
          </a:p>
        </p:txBody>
      </p:sp>
      <p:sp>
        <p:nvSpPr>
          <p:cNvPr id="557" name="Google Shape;557;p51"/>
          <p:cNvSpPr/>
          <p:nvPr/>
        </p:nvSpPr>
        <p:spPr>
          <a:xfrm>
            <a:off x="1325688" y="2586975"/>
            <a:ext cx="724800" cy="683100"/>
          </a:xfrm>
          <a:prstGeom prst="rect">
            <a:avLst/>
          </a:prstGeom>
          <a:noFill/>
          <a:ln w="9525" cap="flat" cmpd="sng">
            <a:solidFill>
              <a:schemeClr val="dk2"/>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Noise adding</a:t>
            </a:r>
            <a:r>
              <a:rPr lang="en" sz="1000"/>
              <a:t> algorithm</a:t>
            </a:r>
            <a:endParaRPr sz="1000"/>
          </a:p>
        </p:txBody>
      </p:sp>
      <p:cxnSp>
        <p:nvCxnSpPr>
          <p:cNvPr id="561" name="Google Shape;561;p51"/>
          <p:cNvCxnSpPr>
            <a:endCxn id="560" idx="1"/>
          </p:cNvCxnSpPr>
          <p:nvPr/>
        </p:nvCxnSpPr>
        <p:spPr>
          <a:xfrm rot="10800000" flipH="1">
            <a:off x="7796225" y="2320865"/>
            <a:ext cx="280800" cy="1200"/>
          </a:xfrm>
          <a:prstGeom prst="straightConnector1">
            <a:avLst/>
          </a:prstGeom>
          <a:noFill/>
          <a:ln w="9525" cap="flat" cmpd="sng">
            <a:solidFill>
              <a:schemeClr val="dk2"/>
            </a:solidFill>
            <a:prstDash val="dash"/>
            <a:round/>
            <a:headEnd type="none" w="med" len="med"/>
            <a:tailEnd type="triangle" w="med" len="med"/>
          </a:ln>
        </p:spPr>
      </p:cxnSp>
      <p:sp>
        <p:nvSpPr>
          <p:cNvPr id="562" name="Google Shape;562;p51"/>
          <p:cNvSpPr txBox="1"/>
          <p:nvPr/>
        </p:nvSpPr>
        <p:spPr>
          <a:xfrm>
            <a:off x="5018488" y="1180775"/>
            <a:ext cx="12798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Lato"/>
                <a:ea typeface="Lato"/>
                <a:cs typeface="Lato"/>
                <a:sym typeface="Lato"/>
              </a:rPr>
              <a:t>Trainable unit</a:t>
            </a:r>
            <a:endParaRPr>
              <a:solidFill>
                <a:schemeClr val="dk1"/>
              </a:solidFill>
              <a:latin typeface="Lato"/>
              <a:ea typeface="Lato"/>
              <a:cs typeface="Lato"/>
              <a:sym typeface="Lato"/>
            </a:endParaRPr>
          </a:p>
        </p:txBody>
      </p:sp>
      <p:sp>
        <p:nvSpPr>
          <p:cNvPr id="563" name="Google Shape;563;p51"/>
          <p:cNvSpPr txBox="1"/>
          <p:nvPr/>
        </p:nvSpPr>
        <p:spPr>
          <a:xfrm>
            <a:off x="37100" y="2057125"/>
            <a:ext cx="1446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Input </a:t>
            </a:r>
            <a:r>
              <a:rPr lang="en" sz="900">
                <a:solidFill>
                  <a:schemeClr val="dk1"/>
                </a:solidFill>
                <a:latin typeface="Lato"/>
                <a:ea typeface="Lato"/>
                <a:cs typeface="Lato"/>
                <a:sym typeface="Lato"/>
              </a:rPr>
              <a:t>synthetic</a:t>
            </a:r>
            <a:r>
              <a:rPr lang="en" sz="900">
                <a:latin typeface="Lato"/>
                <a:ea typeface="Lato"/>
                <a:cs typeface="Lato"/>
                <a:sym typeface="Lato"/>
              </a:rPr>
              <a:t> sentence</a:t>
            </a:r>
            <a:endParaRPr sz="900">
              <a:latin typeface="Lato"/>
              <a:ea typeface="Lato"/>
              <a:cs typeface="Lato"/>
              <a:sym typeface="Lato"/>
            </a:endParaRPr>
          </a:p>
          <a:p>
            <a:pPr marL="0" lvl="0" indent="0" algn="l" rtl="0">
              <a:spcBef>
                <a:spcPts val="0"/>
              </a:spcBef>
              <a:spcAft>
                <a:spcPts val="0"/>
              </a:spcAft>
              <a:buNone/>
            </a:pPr>
            <a:r>
              <a:rPr lang="en" sz="900">
                <a:latin typeface="Lato"/>
                <a:ea typeface="Lato"/>
                <a:cs typeface="Lato"/>
                <a:sym typeface="Lato"/>
              </a:rPr>
              <a:t>In tgt language</a:t>
            </a:r>
            <a:endParaRPr sz="900">
              <a:latin typeface="Lato"/>
              <a:ea typeface="Lato"/>
              <a:cs typeface="Lato"/>
              <a:sym typeface="Lato"/>
            </a:endParaRPr>
          </a:p>
        </p:txBody>
      </p:sp>
      <p:sp>
        <p:nvSpPr>
          <p:cNvPr id="564" name="Google Shape;564;p51"/>
          <p:cNvSpPr txBox="1"/>
          <p:nvPr/>
        </p:nvSpPr>
        <p:spPr>
          <a:xfrm>
            <a:off x="2122225" y="2094625"/>
            <a:ext cx="1398300" cy="3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Lato"/>
                <a:ea typeface="Lato"/>
                <a:cs typeface="Lato"/>
                <a:sym typeface="Lato"/>
              </a:rPr>
              <a:t>Noisy</a:t>
            </a:r>
            <a:r>
              <a:rPr lang="en" sz="900">
                <a:latin typeface="Lato"/>
                <a:ea typeface="Lato"/>
                <a:cs typeface="Lato"/>
                <a:sym typeface="Lato"/>
              </a:rPr>
              <a:t> input sentence</a:t>
            </a:r>
            <a:endParaRPr sz="900">
              <a:latin typeface="Lato"/>
              <a:ea typeface="Lato"/>
              <a:cs typeface="Lato"/>
              <a:sym typeface="Lato"/>
            </a:endParaRPr>
          </a:p>
        </p:txBody>
      </p:sp>
      <p:sp>
        <p:nvSpPr>
          <p:cNvPr id="565" name="Google Shape;565;p51"/>
          <p:cNvSpPr txBox="1"/>
          <p:nvPr/>
        </p:nvSpPr>
        <p:spPr>
          <a:xfrm>
            <a:off x="7985200" y="1302325"/>
            <a:ext cx="10998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Lato"/>
                <a:ea typeface="Lato"/>
                <a:cs typeface="Lato"/>
                <a:sym typeface="Lato"/>
              </a:rPr>
              <a:t>Output real sentence</a:t>
            </a:r>
            <a:endParaRPr sz="900">
              <a:latin typeface="Lato"/>
              <a:ea typeface="Lato"/>
              <a:cs typeface="Lato"/>
              <a:sym typeface="Lato"/>
            </a:endParaRPr>
          </a:p>
          <a:p>
            <a:pPr marL="0" lvl="0" indent="0" algn="l" rtl="0">
              <a:spcBef>
                <a:spcPts val="0"/>
              </a:spcBef>
              <a:spcAft>
                <a:spcPts val="0"/>
              </a:spcAft>
              <a:buNone/>
            </a:pPr>
            <a:r>
              <a:rPr lang="en" sz="900">
                <a:latin typeface="Lato"/>
                <a:ea typeface="Lato"/>
                <a:cs typeface="Lato"/>
                <a:sym typeface="Lato"/>
              </a:rPr>
              <a:t>in src language</a:t>
            </a:r>
            <a:endParaRPr sz="900">
              <a:latin typeface="Lato"/>
              <a:ea typeface="Lato"/>
              <a:cs typeface="Lato"/>
              <a:sym typeface="Lato"/>
            </a:endParaRPr>
          </a:p>
        </p:txBody>
      </p:sp>
      <p:sp>
        <p:nvSpPr>
          <p:cNvPr id="566" name="Google Shape;566;p51"/>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a:t>
            </a:r>
            <a:r>
              <a:rPr lang="en" sz="1200"/>
              <a:t>Mikel Artetxe, Gorka Labaka, Eneko Agirre, and Kyunghyun Cho. 2018. Unsupervised Neural Machine Translation. In Proceedings of the Sixth International Conference on Learning Representations (ICLR 2018).</a:t>
            </a:r>
            <a:endParaRPr sz="12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 between two approaches</a:t>
            </a:r>
            <a:endParaRPr/>
          </a:p>
        </p:txBody>
      </p:sp>
      <p:sp>
        <p:nvSpPr>
          <p:cNvPr id="572" name="Google Shape;572;p52"/>
          <p:cNvSpPr txBox="1">
            <a:spLocks noGrp="1"/>
          </p:cNvSpPr>
          <p:nvPr>
            <p:ph type="body" idx="1"/>
          </p:nvPr>
        </p:nvSpPr>
        <p:spPr>
          <a:xfrm>
            <a:off x="311700" y="3319025"/>
            <a:ext cx="8443200" cy="1745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en" sz="1800"/>
              <a:t>Decoders are non-shared for Artexte et al. and shared for Lample et al.</a:t>
            </a:r>
            <a:endParaRPr sz="1800"/>
          </a:p>
          <a:p>
            <a:pPr marL="457200" lvl="0" indent="-342900" algn="l" rtl="0">
              <a:lnSpc>
                <a:spcPct val="100000"/>
              </a:lnSpc>
              <a:spcBef>
                <a:spcPts val="1000"/>
              </a:spcBef>
              <a:spcAft>
                <a:spcPts val="0"/>
              </a:spcAft>
              <a:buClr>
                <a:srgbClr val="000000"/>
              </a:buClr>
              <a:buSzPts val="1800"/>
              <a:buChar char="●"/>
            </a:pPr>
            <a:r>
              <a:rPr lang="en" sz="1800"/>
              <a:t>Lample et al. initialises training with word-by-word translation. </a:t>
            </a:r>
            <a:r>
              <a:rPr lang="en" sz="1800">
                <a:solidFill>
                  <a:schemeClr val="dk1"/>
                </a:solidFill>
              </a:rPr>
              <a:t>[Next few slides]</a:t>
            </a:r>
            <a:endParaRPr sz="1800">
              <a:solidFill>
                <a:schemeClr val="dk1"/>
              </a:solidFill>
            </a:endParaRPr>
          </a:p>
          <a:p>
            <a:pPr marL="457200" lvl="0" indent="-342900" algn="l" rtl="0">
              <a:lnSpc>
                <a:spcPct val="100000"/>
              </a:lnSpc>
              <a:spcBef>
                <a:spcPts val="1000"/>
              </a:spcBef>
              <a:spcAft>
                <a:spcPts val="1000"/>
              </a:spcAft>
              <a:buClr>
                <a:srgbClr val="000000"/>
              </a:buClr>
              <a:buSzPts val="1800"/>
              <a:buChar char="●"/>
            </a:pPr>
            <a:r>
              <a:rPr lang="en" sz="1800"/>
              <a:t>Lample et al. uses a language discriminator for encoder representation. It challenges the language invariance nature of encoder representations. </a:t>
            </a:r>
            <a:r>
              <a:rPr lang="en" sz="1800">
                <a:solidFill>
                  <a:schemeClr val="dk1"/>
                </a:solidFill>
              </a:rPr>
              <a:t>[Next subsection]</a:t>
            </a:r>
            <a:endParaRPr sz="1800">
              <a:solidFill>
                <a:schemeClr val="dk1"/>
              </a:solidFill>
            </a:endParaRPr>
          </a:p>
        </p:txBody>
      </p:sp>
      <p:sp>
        <p:nvSpPr>
          <p:cNvPr id="573" name="Google Shape;573;p52"/>
          <p:cNvSpPr/>
          <p:nvPr/>
        </p:nvSpPr>
        <p:spPr>
          <a:xfrm>
            <a:off x="2431900" y="2269487"/>
            <a:ext cx="977100" cy="4116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Encoder</a:t>
            </a:r>
            <a:endParaRPr/>
          </a:p>
        </p:txBody>
      </p:sp>
      <p:sp>
        <p:nvSpPr>
          <p:cNvPr id="574" name="Google Shape;574;p52"/>
          <p:cNvSpPr/>
          <p:nvPr/>
        </p:nvSpPr>
        <p:spPr>
          <a:xfrm>
            <a:off x="1667016" y="1406676"/>
            <a:ext cx="954900" cy="38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575" name="Google Shape;575;p52"/>
          <p:cNvSpPr/>
          <p:nvPr/>
        </p:nvSpPr>
        <p:spPr>
          <a:xfrm>
            <a:off x="3152592" y="1406676"/>
            <a:ext cx="954900" cy="3825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576" name="Google Shape;576;p52"/>
          <p:cNvCxnSpPr>
            <a:endCxn id="574" idx="2"/>
          </p:cNvCxnSpPr>
          <p:nvPr/>
        </p:nvCxnSpPr>
        <p:spPr>
          <a:xfrm rot="10800000" flipH="1">
            <a:off x="2142366" y="1789176"/>
            <a:ext cx="2100" cy="256500"/>
          </a:xfrm>
          <a:prstGeom prst="straightConnector1">
            <a:avLst/>
          </a:prstGeom>
          <a:noFill/>
          <a:ln w="9525" cap="flat" cmpd="sng">
            <a:solidFill>
              <a:srgbClr val="000000"/>
            </a:solidFill>
            <a:prstDash val="solid"/>
            <a:round/>
            <a:headEnd type="none" w="med" len="med"/>
            <a:tailEnd type="triangle" w="med" len="med"/>
          </a:ln>
        </p:spPr>
      </p:cxnSp>
      <p:cxnSp>
        <p:nvCxnSpPr>
          <p:cNvPr id="577" name="Google Shape;577;p52"/>
          <p:cNvCxnSpPr/>
          <p:nvPr/>
        </p:nvCxnSpPr>
        <p:spPr>
          <a:xfrm rot="10800000" flipH="1">
            <a:off x="2953590" y="2071489"/>
            <a:ext cx="679500" cy="198000"/>
          </a:xfrm>
          <a:prstGeom prst="straightConnector1">
            <a:avLst/>
          </a:prstGeom>
          <a:noFill/>
          <a:ln w="9525" cap="flat" cmpd="sng">
            <a:solidFill>
              <a:srgbClr val="000000"/>
            </a:solidFill>
            <a:prstDash val="dash"/>
            <a:round/>
            <a:headEnd type="none" w="med" len="med"/>
            <a:tailEnd type="none" w="med" len="med"/>
          </a:ln>
        </p:spPr>
      </p:cxnSp>
      <p:cxnSp>
        <p:nvCxnSpPr>
          <p:cNvPr id="578" name="Google Shape;578;p52"/>
          <p:cNvCxnSpPr/>
          <p:nvPr/>
        </p:nvCxnSpPr>
        <p:spPr>
          <a:xfrm rot="10800000">
            <a:off x="2147184" y="2041189"/>
            <a:ext cx="715800" cy="228300"/>
          </a:xfrm>
          <a:prstGeom prst="straightConnector1">
            <a:avLst/>
          </a:prstGeom>
          <a:noFill/>
          <a:ln w="9525" cap="flat" cmpd="sng">
            <a:solidFill>
              <a:srgbClr val="000000"/>
            </a:solidFill>
            <a:prstDash val="solid"/>
            <a:round/>
            <a:headEnd type="none" w="med" len="med"/>
            <a:tailEnd type="none" w="med" len="med"/>
          </a:ln>
        </p:spPr>
      </p:cxnSp>
      <p:cxnSp>
        <p:nvCxnSpPr>
          <p:cNvPr id="579" name="Google Shape;579;p52"/>
          <p:cNvCxnSpPr/>
          <p:nvPr/>
        </p:nvCxnSpPr>
        <p:spPr>
          <a:xfrm rot="10800000" flipH="1">
            <a:off x="2900643" y="2681095"/>
            <a:ext cx="600" cy="263700"/>
          </a:xfrm>
          <a:prstGeom prst="straightConnector1">
            <a:avLst/>
          </a:prstGeom>
          <a:noFill/>
          <a:ln w="9525" cap="flat" cmpd="sng">
            <a:solidFill>
              <a:srgbClr val="000000"/>
            </a:solidFill>
            <a:prstDash val="dashDot"/>
            <a:round/>
            <a:headEnd type="none" w="med" len="med"/>
            <a:tailEnd type="triangle" w="med" len="med"/>
          </a:ln>
        </p:spPr>
      </p:cxnSp>
      <p:cxnSp>
        <p:nvCxnSpPr>
          <p:cNvPr id="580" name="Google Shape;580;p52"/>
          <p:cNvCxnSpPr/>
          <p:nvPr/>
        </p:nvCxnSpPr>
        <p:spPr>
          <a:xfrm rot="10800000" flipH="1">
            <a:off x="2131355" y="1252768"/>
            <a:ext cx="1800" cy="153900"/>
          </a:xfrm>
          <a:prstGeom prst="straightConnector1">
            <a:avLst/>
          </a:prstGeom>
          <a:noFill/>
          <a:ln w="9525" cap="flat" cmpd="sng">
            <a:solidFill>
              <a:srgbClr val="000000"/>
            </a:solidFill>
            <a:prstDash val="solid"/>
            <a:round/>
            <a:headEnd type="none" w="med" len="med"/>
            <a:tailEnd type="triangle" w="med" len="med"/>
          </a:ln>
        </p:spPr>
      </p:cxnSp>
      <p:cxnSp>
        <p:nvCxnSpPr>
          <p:cNvPr id="581" name="Google Shape;581;p52"/>
          <p:cNvCxnSpPr/>
          <p:nvPr/>
        </p:nvCxnSpPr>
        <p:spPr>
          <a:xfrm rot="10800000">
            <a:off x="3622671" y="1222417"/>
            <a:ext cx="7200" cy="171600"/>
          </a:xfrm>
          <a:prstGeom prst="straightConnector1">
            <a:avLst/>
          </a:prstGeom>
          <a:noFill/>
          <a:ln w="9525" cap="flat" cmpd="sng">
            <a:solidFill>
              <a:srgbClr val="000000"/>
            </a:solidFill>
            <a:prstDash val="dash"/>
            <a:round/>
            <a:headEnd type="none" w="med" len="med"/>
            <a:tailEnd type="triangle" w="med" len="med"/>
          </a:ln>
        </p:spPr>
      </p:cxnSp>
      <p:cxnSp>
        <p:nvCxnSpPr>
          <p:cNvPr id="582" name="Google Shape;582;p52"/>
          <p:cNvCxnSpPr>
            <a:endCxn id="575" idx="2"/>
          </p:cNvCxnSpPr>
          <p:nvPr/>
        </p:nvCxnSpPr>
        <p:spPr>
          <a:xfrm rot="10800000" flipH="1">
            <a:off x="3629442" y="1789176"/>
            <a:ext cx="600" cy="278400"/>
          </a:xfrm>
          <a:prstGeom prst="straightConnector1">
            <a:avLst/>
          </a:prstGeom>
          <a:noFill/>
          <a:ln w="9525" cap="flat" cmpd="sng">
            <a:solidFill>
              <a:srgbClr val="000000"/>
            </a:solidFill>
            <a:prstDash val="dash"/>
            <a:round/>
            <a:headEnd type="none" w="med" len="med"/>
            <a:tailEnd type="triangle" w="med" len="med"/>
          </a:ln>
        </p:spPr>
      </p:cxnSp>
      <p:sp>
        <p:nvSpPr>
          <p:cNvPr id="583" name="Google Shape;583;p52"/>
          <p:cNvSpPr/>
          <p:nvPr/>
        </p:nvSpPr>
        <p:spPr>
          <a:xfrm>
            <a:off x="5571538" y="2179436"/>
            <a:ext cx="1074600" cy="4116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Encoder</a:t>
            </a:r>
            <a:endParaRPr/>
          </a:p>
        </p:txBody>
      </p:sp>
      <p:sp>
        <p:nvSpPr>
          <p:cNvPr id="584" name="Google Shape;584;p52"/>
          <p:cNvSpPr/>
          <p:nvPr/>
        </p:nvSpPr>
        <p:spPr>
          <a:xfrm>
            <a:off x="5583831" y="1428763"/>
            <a:ext cx="1050000" cy="4425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Decoder</a:t>
            </a:r>
            <a:endParaRPr/>
          </a:p>
        </p:txBody>
      </p:sp>
      <p:cxnSp>
        <p:nvCxnSpPr>
          <p:cNvPr id="585" name="Google Shape;585;p52"/>
          <p:cNvCxnSpPr>
            <a:endCxn id="584" idx="2"/>
          </p:cNvCxnSpPr>
          <p:nvPr/>
        </p:nvCxnSpPr>
        <p:spPr>
          <a:xfrm rot="10800000" flipH="1">
            <a:off x="6106731" y="1871263"/>
            <a:ext cx="2100" cy="296400"/>
          </a:xfrm>
          <a:prstGeom prst="straightConnector1">
            <a:avLst/>
          </a:prstGeom>
          <a:noFill/>
          <a:ln w="9525" cap="flat" cmpd="sng">
            <a:solidFill>
              <a:srgbClr val="000000"/>
            </a:solidFill>
            <a:prstDash val="dashDot"/>
            <a:round/>
            <a:headEnd type="none" w="med" len="med"/>
            <a:tailEnd type="triangle" w="med" len="med"/>
          </a:ln>
        </p:spPr>
      </p:cxnSp>
      <p:cxnSp>
        <p:nvCxnSpPr>
          <p:cNvPr id="586" name="Google Shape;586;p52"/>
          <p:cNvCxnSpPr/>
          <p:nvPr/>
        </p:nvCxnSpPr>
        <p:spPr>
          <a:xfrm rot="10800000" flipH="1">
            <a:off x="6108522" y="2590940"/>
            <a:ext cx="600" cy="304800"/>
          </a:xfrm>
          <a:prstGeom prst="straightConnector1">
            <a:avLst/>
          </a:prstGeom>
          <a:noFill/>
          <a:ln w="9525" cap="flat" cmpd="sng">
            <a:solidFill>
              <a:srgbClr val="000000"/>
            </a:solidFill>
            <a:prstDash val="dashDot"/>
            <a:round/>
            <a:headEnd type="none" w="med" len="med"/>
            <a:tailEnd type="triangle" w="med" len="med"/>
          </a:ln>
        </p:spPr>
      </p:cxnSp>
      <p:cxnSp>
        <p:nvCxnSpPr>
          <p:cNvPr id="587" name="Google Shape;587;p52"/>
          <p:cNvCxnSpPr/>
          <p:nvPr/>
        </p:nvCxnSpPr>
        <p:spPr>
          <a:xfrm rot="10800000" flipH="1">
            <a:off x="6094340" y="1123953"/>
            <a:ext cx="600" cy="304800"/>
          </a:xfrm>
          <a:prstGeom prst="straightConnector1">
            <a:avLst/>
          </a:prstGeom>
          <a:noFill/>
          <a:ln w="9525" cap="flat" cmpd="sng">
            <a:solidFill>
              <a:srgbClr val="000000"/>
            </a:solidFill>
            <a:prstDash val="dashDot"/>
            <a:round/>
            <a:headEnd type="none" w="med" len="med"/>
            <a:tailEnd type="triangle" w="med" len="med"/>
          </a:ln>
        </p:spPr>
      </p:cxnSp>
      <p:sp>
        <p:nvSpPr>
          <p:cNvPr id="588" name="Google Shape;588;p52"/>
          <p:cNvSpPr/>
          <p:nvPr/>
        </p:nvSpPr>
        <p:spPr>
          <a:xfrm>
            <a:off x="1636900" y="1154213"/>
            <a:ext cx="2520300" cy="178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2"/>
          <p:cNvSpPr/>
          <p:nvPr/>
        </p:nvSpPr>
        <p:spPr>
          <a:xfrm>
            <a:off x="4848688" y="1128314"/>
            <a:ext cx="2520300" cy="178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2"/>
          <p:cNvSpPr/>
          <p:nvPr/>
        </p:nvSpPr>
        <p:spPr>
          <a:xfrm>
            <a:off x="7709111" y="2042629"/>
            <a:ext cx="1082400" cy="821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800"/>
              <a:t>Path for L1</a:t>
            </a:r>
            <a:endParaRPr sz="800"/>
          </a:p>
          <a:p>
            <a:pPr marL="0" lvl="0" indent="0" algn="l" rtl="0">
              <a:spcBef>
                <a:spcPts val="0"/>
              </a:spcBef>
              <a:spcAft>
                <a:spcPts val="0"/>
              </a:spcAft>
              <a:buNone/>
            </a:pPr>
            <a:r>
              <a:rPr lang="en" sz="1100"/>
              <a:t>        </a:t>
            </a:r>
            <a:r>
              <a:rPr lang="en" sz="800"/>
              <a:t>Path for L2</a:t>
            </a:r>
            <a:endParaRPr sz="800"/>
          </a:p>
          <a:p>
            <a:pPr marL="0" lvl="0" indent="0" algn="l" rtl="0">
              <a:spcBef>
                <a:spcPts val="0"/>
              </a:spcBef>
              <a:spcAft>
                <a:spcPts val="0"/>
              </a:spcAft>
              <a:buNone/>
            </a:pPr>
            <a:r>
              <a:rPr lang="en" sz="1100"/>
              <a:t>        </a:t>
            </a:r>
            <a:r>
              <a:rPr lang="en" sz="800"/>
              <a:t>Shared path</a:t>
            </a:r>
            <a:endParaRPr sz="800"/>
          </a:p>
        </p:txBody>
      </p:sp>
      <p:cxnSp>
        <p:nvCxnSpPr>
          <p:cNvPr id="591" name="Google Shape;591;p52"/>
          <p:cNvCxnSpPr/>
          <p:nvPr/>
        </p:nvCxnSpPr>
        <p:spPr>
          <a:xfrm rot="10800000" flipH="1">
            <a:off x="7845396" y="2489490"/>
            <a:ext cx="195600" cy="600"/>
          </a:xfrm>
          <a:prstGeom prst="straightConnector1">
            <a:avLst/>
          </a:prstGeom>
          <a:noFill/>
          <a:ln w="9525" cap="flat" cmpd="sng">
            <a:solidFill>
              <a:srgbClr val="000000"/>
            </a:solidFill>
            <a:prstDash val="dash"/>
            <a:round/>
            <a:headEnd type="none" w="med" len="med"/>
            <a:tailEnd type="none" w="med" len="med"/>
          </a:ln>
        </p:spPr>
      </p:cxnSp>
      <p:cxnSp>
        <p:nvCxnSpPr>
          <p:cNvPr id="592" name="Google Shape;592;p52"/>
          <p:cNvCxnSpPr/>
          <p:nvPr/>
        </p:nvCxnSpPr>
        <p:spPr>
          <a:xfrm rot="10800000" flipH="1">
            <a:off x="7845406" y="2652892"/>
            <a:ext cx="195600" cy="600"/>
          </a:xfrm>
          <a:prstGeom prst="straightConnector1">
            <a:avLst/>
          </a:prstGeom>
          <a:noFill/>
          <a:ln w="9525" cap="flat" cmpd="sng">
            <a:solidFill>
              <a:srgbClr val="000000"/>
            </a:solidFill>
            <a:prstDash val="dashDot"/>
            <a:round/>
            <a:headEnd type="none" w="med" len="med"/>
            <a:tailEnd type="none" w="med" len="med"/>
          </a:ln>
        </p:spPr>
      </p:cxnSp>
      <p:cxnSp>
        <p:nvCxnSpPr>
          <p:cNvPr id="593" name="Google Shape;593;p52"/>
          <p:cNvCxnSpPr/>
          <p:nvPr/>
        </p:nvCxnSpPr>
        <p:spPr>
          <a:xfrm rot="10800000" flipH="1">
            <a:off x="7837621" y="2326112"/>
            <a:ext cx="195600" cy="600"/>
          </a:xfrm>
          <a:prstGeom prst="straightConnector1">
            <a:avLst/>
          </a:prstGeom>
          <a:noFill/>
          <a:ln w="9525" cap="flat" cmpd="sng">
            <a:solidFill>
              <a:srgbClr val="000000"/>
            </a:solidFill>
            <a:prstDash val="solid"/>
            <a:round/>
            <a:headEnd type="none" w="med" len="med"/>
            <a:tailEnd type="none" w="med" len="med"/>
          </a:ln>
        </p:spPr>
      </p:cxnSp>
      <p:sp>
        <p:nvSpPr>
          <p:cNvPr id="594" name="Google Shape;594;p52"/>
          <p:cNvSpPr txBox="1"/>
          <p:nvPr/>
        </p:nvSpPr>
        <p:spPr>
          <a:xfrm>
            <a:off x="2334700" y="3022325"/>
            <a:ext cx="11247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Artexte et al.</a:t>
            </a:r>
            <a:endParaRPr>
              <a:latin typeface="Source Sans Pro"/>
              <a:ea typeface="Source Sans Pro"/>
              <a:cs typeface="Source Sans Pro"/>
              <a:sym typeface="Source Sans Pro"/>
            </a:endParaRPr>
          </a:p>
        </p:txBody>
      </p:sp>
      <p:sp>
        <p:nvSpPr>
          <p:cNvPr id="595" name="Google Shape;595;p52"/>
          <p:cNvSpPr txBox="1"/>
          <p:nvPr/>
        </p:nvSpPr>
        <p:spPr>
          <a:xfrm>
            <a:off x="5486850" y="2997813"/>
            <a:ext cx="12156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Lample et al.</a:t>
            </a:r>
            <a:endParaRPr>
              <a:latin typeface="Source Sans Pro"/>
              <a:ea typeface="Source Sans Pro"/>
              <a:cs typeface="Source Sans Pro"/>
              <a:sym typeface="Source Sans Pro"/>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3"/>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with word-by-word translation</a:t>
            </a:r>
            <a:endParaRPr/>
          </a:p>
        </p:txBody>
      </p:sp>
      <p:sp>
        <p:nvSpPr>
          <p:cNvPr id="601" name="Google Shape;601;p53"/>
          <p:cNvSpPr/>
          <p:nvPr/>
        </p:nvSpPr>
        <p:spPr>
          <a:xfrm>
            <a:off x="2823550" y="214110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sp>
        <p:nvSpPr>
          <p:cNvPr id="602" name="Google Shape;602;p53"/>
          <p:cNvSpPr txBox="1"/>
          <p:nvPr/>
        </p:nvSpPr>
        <p:spPr>
          <a:xfrm>
            <a:off x="466838" y="2087250"/>
            <a:ext cx="14997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सुरक्षित</a:t>
            </a:r>
            <a:endParaRPr b="1"/>
          </a:p>
          <a:p>
            <a:pPr marL="0" lvl="0" indent="0" algn="ctr" rtl="0">
              <a:spcBef>
                <a:spcPts val="0"/>
              </a:spcBef>
              <a:spcAft>
                <a:spcPts val="0"/>
              </a:spcAft>
              <a:buNone/>
            </a:pPr>
            <a:r>
              <a:rPr lang="en"/>
              <a:t>(surakshit)</a:t>
            </a:r>
            <a:endParaRPr/>
          </a:p>
        </p:txBody>
      </p:sp>
      <p:sp>
        <p:nvSpPr>
          <p:cNvPr id="603" name="Google Shape;603;p53"/>
          <p:cNvSpPr txBox="1"/>
          <p:nvPr/>
        </p:nvSpPr>
        <p:spPr>
          <a:xfrm>
            <a:off x="5624313" y="2105400"/>
            <a:ext cx="14997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t>સલામત</a:t>
            </a:r>
            <a:endParaRPr b="1"/>
          </a:p>
          <a:p>
            <a:pPr marL="0" lvl="0" indent="0" algn="l" rtl="0">
              <a:spcBef>
                <a:spcPts val="0"/>
              </a:spcBef>
              <a:spcAft>
                <a:spcPts val="0"/>
              </a:spcAft>
              <a:buNone/>
            </a:pPr>
            <a:r>
              <a:rPr lang="en"/>
              <a:t>(salāmata)</a:t>
            </a:r>
            <a:endParaRPr/>
          </a:p>
        </p:txBody>
      </p:sp>
      <p:cxnSp>
        <p:nvCxnSpPr>
          <p:cNvPr id="604" name="Google Shape;604;p53"/>
          <p:cNvCxnSpPr/>
          <p:nvPr/>
        </p:nvCxnSpPr>
        <p:spPr>
          <a:xfrm>
            <a:off x="1890338" y="237360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05" name="Google Shape;605;p53"/>
          <p:cNvCxnSpPr/>
          <p:nvPr/>
        </p:nvCxnSpPr>
        <p:spPr>
          <a:xfrm>
            <a:off x="4805250" y="2373600"/>
            <a:ext cx="794700" cy="0"/>
          </a:xfrm>
          <a:prstGeom prst="straightConnector1">
            <a:avLst/>
          </a:prstGeom>
          <a:noFill/>
          <a:ln w="9525" cap="flat" cmpd="sng">
            <a:solidFill>
              <a:schemeClr val="dk2"/>
            </a:solidFill>
            <a:prstDash val="solid"/>
            <a:round/>
            <a:headEnd type="none" w="med" len="med"/>
            <a:tailEnd type="triangle" w="med" len="med"/>
          </a:ln>
        </p:spPr>
      </p:cxnSp>
      <p:sp>
        <p:nvSpPr>
          <p:cNvPr id="606" name="Google Shape;606;p53"/>
          <p:cNvSpPr/>
          <p:nvPr/>
        </p:nvSpPr>
        <p:spPr>
          <a:xfrm>
            <a:off x="2847875" y="296810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sp>
        <p:nvSpPr>
          <p:cNvPr id="607" name="Google Shape;607;p53"/>
          <p:cNvSpPr txBox="1"/>
          <p:nvPr/>
        </p:nvSpPr>
        <p:spPr>
          <a:xfrm>
            <a:off x="396488" y="2770875"/>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cxnSp>
        <p:nvCxnSpPr>
          <p:cNvPr id="608" name="Google Shape;608;p53"/>
          <p:cNvCxnSpPr/>
          <p:nvPr/>
        </p:nvCxnSpPr>
        <p:spPr>
          <a:xfrm>
            <a:off x="1914663" y="320060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09" name="Google Shape;609;p53"/>
          <p:cNvCxnSpPr/>
          <p:nvPr/>
        </p:nvCxnSpPr>
        <p:spPr>
          <a:xfrm>
            <a:off x="4829575" y="3200600"/>
            <a:ext cx="794700" cy="0"/>
          </a:xfrm>
          <a:prstGeom prst="straightConnector1">
            <a:avLst/>
          </a:prstGeom>
          <a:noFill/>
          <a:ln w="9525" cap="flat" cmpd="sng">
            <a:solidFill>
              <a:schemeClr val="dk2"/>
            </a:solidFill>
            <a:prstDash val="solid"/>
            <a:round/>
            <a:headEnd type="none" w="med" len="med"/>
            <a:tailEnd type="triangle" w="med" len="med"/>
          </a:ln>
        </p:spPr>
      </p:cxnSp>
      <p:sp>
        <p:nvSpPr>
          <p:cNvPr id="610" name="Google Shape;610;p53"/>
          <p:cNvSpPr/>
          <p:nvPr/>
        </p:nvSpPr>
        <p:spPr>
          <a:xfrm>
            <a:off x="7148377" y="1938125"/>
            <a:ext cx="1898400" cy="1074600"/>
          </a:xfrm>
          <a:prstGeom prst="wedgeEllipseCallout">
            <a:avLst>
              <a:gd name="adj1" fmla="val -20833"/>
              <a:gd name="adj2" fmla="val 62500"/>
            </a:avLst>
          </a:prstGeom>
          <a:solidFill>
            <a:srgbClr val="FFFF00"/>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Generation of word-translated sentence</a:t>
            </a:r>
            <a:endParaRPr/>
          </a:p>
        </p:txBody>
      </p:sp>
      <p:sp>
        <p:nvSpPr>
          <p:cNvPr id="611" name="Google Shape;611;p53"/>
          <p:cNvSpPr txBox="1"/>
          <p:nvPr/>
        </p:nvSpPr>
        <p:spPr>
          <a:xfrm>
            <a:off x="5686588" y="2743575"/>
            <a:ext cx="164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ઘર ચાલુ સલામત રહેવું</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(Ghar Cālu salāmata rahēvuṁ)</a:t>
            </a:r>
            <a:endParaRPr b="1"/>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with word-by-word translation</a:t>
            </a:r>
            <a:endParaRPr/>
          </a:p>
        </p:txBody>
      </p:sp>
      <p:sp>
        <p:nvSpPr>
          <p:cNvPr id="617" name="Google Shape;617;p54"/>
          <p:cNvSpPr/>
          <p:nvPr/>
        </p:nvSpPr>
        <p:spPr>
          <a:xfrm>
            <a:off x="2847875" y="228230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sp>
        <p:nvSpPr>
          <p:cNvPr id="618" name="Google Shape;618;p54"/>
          <p:cNvSpPr txBox="1"/>
          <p:nvPr/>
        </p:nvSpPr>
        <p:spPr>
          <a:xfrm>
            <a:off x="396488" y="2085075"/>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cxnSp>
        <p:nvCxnSpPr>
          <p:cNvPr id="619" name="Google Shape;619;p54"/>
          <p:cNvCxnSpPr/>
          <p:nvPr/>
        </p:nvCxnSpPr>
        <p:spPr>
          <a:xfrm>
            <a:off x="1914663" y="251480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20" name="Google Shape;620;p54"/>
          <p:cNvCxnSpPr/>
          <p:nvPr/>
        </p:nvCxnSpPr>
        <p:spPr>
          <a:xfrm>
            <a:off x="4829575" y="2514800"/>
            <a:ext cx="794700" cy="0"/>
          </a:xfrm>
          <a:prstGeom prst="straightConnector1">
            <a:avLst/>
          </a:prstGeom>
          <a:noFill/>
          <a:ln w="9525" cap="flat" cmpd="sng">
            <a:solidFill>
              <a:schemeClr val="dk2"/>
            </a:solidFill>
            <a:prstDash val="solid"/>
            <a:round/>
            <a:headEnd type="none" w="med" len="med"/>
            <a:tailEnd type="triangle" w="med" len="med"/>
          </a:ln>
        </p:spPr>
      </p:cxnSp>
      <p:sp>
        <p:nvSpPr>
          <p:cNvPr id="621" name="Google Shape;621;p54"/>
          <p:cNvSpPr/>
          <p:nvPr/>
        </p:nvSpPr>
        <p:spPr>
          <a:xfrm>
            <a:off x="7148377" y="2657775"/>
            <a:ext cx="1919400" cy="1074600"/>
          </a:xfrm>
          <a:prstGeom prst="wedgeEllipseCallout">
            <a:avLst>
              <a:gd name="adj1" fmla="val -20833"/>
              <a:gd name="adj2" fmla="val 62500"/>
            </a:avLst>
          </a:prstGeom>
          <a:solidFill>
            <a:srgbClr val="FFFF00"/>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Generation of synthetic parallel corpus</a:t>
            </a:r>
            <a:endParaRPr/>
          </a:p>
        </p:txBody>
      </p:sp>
      <p:sp>
        <p:nvSpPr>
          <p:cNvPr id="622" name="Google Shape;622;p54"/>
          <p:cNvSpPr txBox="1"/>
          <p:nvPr/>
        </p:nvSpPr>
        <p:spPr>
          <a:xfrm>
            <a:off x="5686588" y="2057775"/>
            <a:ext cx="164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ઘર ચાલુ સલામત રહેવું</a:t>
            </a:r>
            <a:endParaRPr b="1"/>
          </a:p>
          <a:p>
            <a:pPr marL="0" lvl="0" indent="0" algn="l" rtl="0">
              <a:spcBef>
                <a:spcPts val="0"/>
              </a:spcBef>
              <a:spcAft>
                <a:spcPts val="0"/>
              </a:spcAft>
              <a:buClr>
                <a:schemeClr val="dk1"/>
              </a:buClr>
              <a:buSzPts val="1100"/>
              <a:buFont typeface="Arial"/>
              <a:buNone/>
            </a:pPr>
            <a:r>
              <a:rPr lang="en"/>
              <a:t>(Ghar Cālu salāmata rahēvuṁ)</a:t>
            </a:r>
            <a:endParaRPr b="1"/>
          </a:p>
        </p:txBody>
      </p:sp>
      <p:sp>
        <p:nvSpPr>
          <p:cNvPr id="623" name="Google Shape;623;p54"/>
          <p:cNvSpPr/>
          <p:nvPr/>
        </p:nvSpPr>
        <p:spPr>
          <a:xfrm>
            <a:off x="425325" y="3429000"/>
            <a:ext cx="1489350" cy="1190475"/>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Hindi monolingual corpus</a:t>
            </a:r>
            <a:endParaRPr/>
          </a:p>
        </p:txBody>
      </p:sp>
      <p:sp>
        <p:nvSpPr>
          <p:cNvPr id="624" name="Google Shape;624;p54"/>
          <p:cNvSpPr/>
          <p:nvPr/>
        </p:nvSpPr>
        <p:spPr>
          <a:xfrm>
            <a:off x="2885975" y="3791738"/>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cxnSp>
        <p:nvCxnSpPr>
          <p:cNvPr id="625" name="Google Shape;625;p54"/>
          <p:cNvCxnSpPr/>
          <p:nvPr/>
        </p:nvCxnSpPr>
        <p:spPr>
          <a:xfrm>
            <a:off x="1952763" y="4024238"/>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26" name="Google Shape;626;p54"/>
          <p:cNvCxnSpPr/>
          <p:nvPr/>
        </p:nvCxnSpPr>
        <p:spPr>
          <a:xfrm>
            <a:off x="4867675" y="4024238"/>
            <a:ext cx="794700" cy="0"/>
          </a:xfrm>
          <a:prstGeom prst="straightConnector1">
            <a:avLst/>
          </a:prstGeom>
          <a:noFill/>
          <a:ln w="9525" cap="flat" cmpd="sng">
            <a:solidFill>
              <a:schemeClr val="dk2"/>
            </a:solidFill>
            <a:prstDash val="solid"/>
            <a:round/>
            <a:headEnd type="none" w="med" len="med"/>
            <a:tailEnd type="triangle" w="med" len="med"/>
          </a:ln>
        </p:spPr>
      </p:cxnSp>
      <p:sp>
        <p:nvSpPr>
          <p:cNvPr id="627" name="Google Shape;627;p54"/>
          <p:cNvSpPr/>
          <p:nvPr/>
        </p:nvSpPr>
        <p:spPr>
          <a:xfrm>
            <a:off x="5724675" y="3429000"/>
            <a:ext cx="1489350" cy="1190475"/>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Synthetic Gujarati translations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5"/>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with word-by-word translation</a:t>
            </a:r>
            <a:endParaRPr/>
          </a:p>
        </p:txBody>
      </p:sp>
      <p:sp>
        <p:nvSpPr>
          <p:cNvPr id="633" name="Google Shape;633;p55"/>
          <p:cNvSpPr/>
          <p:nvPr/>
        </p:nvSpPr>
        <p:spPr>
          <a:xfrm>
            <a:off x="2847875" y="2282300"/>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Unsupervised dictionary induction</a:t>
            </a:r>
            <a:endParaRPr b="1"/>
          </a:p>
        </p:txBody>
      </p:sp>
      <p:sp>
        <p:nvSpPr>
          <p:cNvPr id="634" name="Google Shape;634;p55"/>
          <p:cNvSpPr txBox="1"/>
          <p:nvPr/>
        </p:nvSpPr>
        <p:spPr>
          <a:xfrm>
            <a:off x="396488" y="2085075"/>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cxnSp>
        <p:nvCxnSpPr>
          <p:cNvPr id="635" name="Google Shape;635;p55"/>
          <p:cNvCxnSpPr/>
          <p:nvPr/>
        </p:nvCxnSpPr>
        <p:spPr>
          <a:xfrm>
            <a:off x="1914663" y="2514800"/>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36" name="Google Shape;636;p55"/>
          <p:cNvCxnSpPr/>
          <p:nvPr/>
        </p:nvCxnSpPr>
        <p:spPr>
          <a:xfrm>
            <a:off x="4829575" y="2514800"/>
            <a:ext cx="794700" cy="0"/>
          </a:xfrm>
          <a:prstGeom prst="straightConnector1">
            <a:avLst/>
          </a:prstGeom>
          <a:noFill/>
          <a:ln w="9525" cap="flat" cmpd="sng">
            <a:solidFill>
              <a:schemeClr val="dk2"/>
            </a:solidFill>
            <a:prstDash val="solid"/>
            <a:round/>
            <a:headEnd type="none" w="med" len="med"/>
            <a:tailEnd type="triangle" w="med" len="med"/>
          </a:ln>
        </p:spPr>
      </p:cxnSp>
      <p:sp>
        <p:nvSpPr>
          <p:cNvPr id="637" name="Google Shape;637;p55"/>
          <p:cNvSpPr txBox="1"/>
          <p:nvPr/>
        </p:nvSpPr>
        <p:spPr>
          <a:xfrm>
            <a:off x="5686588" y="2057775"/>
            <a:ext cx="164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ઘર ચાલુ સલામત રહેવું</a:t>
            </a:r>
            <a:endParaRPr b="1"/>
          </a:p>
          <a:p>
            <a:pPr marL="0" lvl="0" indent="0" algn="l" rtl="0">
              <a:spcBef>
                <a:spcPts val="0"/>
              </a:spcBef>
              <a:spcAft>
                <a:spcPts val="0"/>
              </a:spcAft>
              <a:buClr>
                <a:schemeClr val="dk1"/>
              </a:buClr>
              <a:buSzPts val="1100"/>
              <a:buFont typeface="Arial"/>
              <a:buNone/>
            </a:pPr>
            <a:r>
              <a:rPr lang="en"/>
              <a:t>(Ghar Cālu salāmata rahēvuṁ)</a:t>
            </a:r>
            <a:endParaRPr b="1"/>
          </a:p>
        </p:txBody>
      </p:sp>
      <p:sp>
        <p:nvSpPr>
          <p:cNvPr id="638" name="Google Shape;638;p55"/>
          <p:cNvSpPr/>
          <p:nvPr/>
        </p:nvSpPr>
        <p:spPr>
          <a:xfrm>
            <a:off x="425325" y="3544875"/>
            <a:ext cx="1230075" cy="1143900"/>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Hindi monolingual corpus</a:t>
            </a:r>
            <a:endParaRPr sz="1100"/>
          </a:p>
        </p:txBody>
      </p:sp>
      <p:sp>
        <p:nvSpPr>
          <p:cNvPr id="639" name="Google Shape;639;p55"/>
          <p:cNvSpPr/>
          <p:nvPr/>
        </p:nvSpPr>
        <p:spPr>
          <a:xfrm>
            <a:off x="2491562" y="3850724"/>
            <a:ext cx="1461300" cy="5322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t>Unsupervised dictionary induction</a:t>
            </a:r>
            <a:endParaRPr sz="1100" b="1"/>
          </a:p>
        </p:txBody>
      </p:sp>
      <p:cxnSp>
        <p:nvCxnSpPr>
          <p:cNvPr id="640" name="Google Shape;640;p55"/>
          <p:cNvCxnSpPr/>
          <p:nvPr/>
        </p:nvCxnSpPr>
        <p:spPr>
          <a:xfrm>
            <a:off x="1811185" y="4082175"/>
            <a:ext cx="606600" cy="0"/>
          </a:xfrm>
          <a:prstGeom prst="straightConnector1">
            <a:avLst/>
          </a:prstGeom>
          <a:noFill/>
          <a:ln w="9525" cap="flat" cmpd="sng">
            <a:solidFill>
              <a:schemeClr val="dk2"/>
            </a:solidFill>
            <a:prstDash val="solid"/>
            <a:round/>
            <a:headEnd type="none" w="med" len="med"/>
            <a:tailEnd type="triangle" w="med" len="med"/>
          </a:ln>
        </p:spPr>
      </p:cxnSp>
      <p:cxnSp>
        <p:nvCxnSpPr>
          <p:cNvPr id="641" name="Google Shape;641;p55"/>
          <p:cNvCxnSpPr/>
          <p:nvPr/>
        </p:nvCxnSpPr>
        <p:spPr>
          <a:xfrm>
            <a:off x="4026646" y="4082175"/>
            <a:ext cx="562500" cy="0"/>
          </a:xfrm>
          <a:prstGeom prst="straightConnector1">
            <a:avLst/>
          </a:prstGeom>
          <a:noFill/>
          <a:ln w="9525" cap="flat" cmpd="sng">
            <a:solidFill>
              <a:schemeClr val="dk2"/>
            </a:solidFill>
            <a:prstDash val="solid"/>
            <a:round/>
            <a:headEnd type="none" w="med" len="med"/>
            <a:tailEnd type="triangle" w="med" len="med"/>
          </a:ln>
        </p:spPr>
      </p:cxnSp>
      <p:sp>
        <p:nvSpPr>
          <p:cNvPr id="642" name="Google Shape;642;p55"/>
          <p:cNvSpPr/>
          <p:nvPr/>
        </p:nvSpPr>
        <p:spPr>
          <a:xfrm>
            <a:off x="4635276" y="3510225"/>
            <a:ext cx="1230075" cy="1143900"/>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Synthetic Gujarati translations</a:t>
            </a:r>
            <a:endParaRPr sz="1100"/>
          </a:p>
        </p:txBody>
      </p:sp>
      <p:sp>
        <p:nvSpPr>
          <p:cNvPr id="643" name="Google Shape;643;p55"/>
          <p:cNvSpPr/>
          <p:nvPr/>
        </p:nvSpPr>
        <p:spPr>
          <a:xfrm>
            <a:off x="6035375" y="3884075"/>
            <a:ext cx="548700" cy="303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6754100" y="3498275"/>
            <a:ext cx="1853064" cy="1074600"/>
          </a:xfrm>
          <a:prstGeom prst="flowChartDocumen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Synthetic Gujarati - Gold Hindi parallel corpus</a:t>
            </a:r>
            <a:endParaRPr sz="1200"/>
          </a:p>
        </p:txBody>
      </p:sp>
      <p:sp>
        <p:nvSpPr>
          <p:cNvPr id="645" name="Google Shape;645;p55"/>
          <p:cNvSpPr/>
          <p:nvPr/>
        </p:nvSpPr>
        <p:spPr>
          <a:xfrm>
            <a:off x="7060102" y="2307800"/>
            <a:ext cx="1919400" cy="1074600"/>
          </a:xfrm>
          <a:prstGeom prst="wedgeEllipseCallout">
            <a:avLst>
              <a:gd name="adj1" fmla="val -20833"/>
              <a:gd name="adj2" fmla="val 62500"/>
            </a:avLst>
          </a:prstGeom>
          <a:solidFill>
            <a:srgbClr val="FFFF00"/>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b="1">
                <a:solidFill>
                  <a:schemeClr val="dk1"/>
                </a:solidFill>
              </a:rPr>
              <a:t>Can we use this synthetic parallel corpus to train a NMT model?</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Google Shape;650;p56"/>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Training with word-by-word translation</a:t>
            </a:r>
            <a:endParaRPr/>
          </a:p>
        </p:txBody>
      </p:sp>
      <p:sp>
        <p:nvSpPr>
          <p:cNvPr id="651" name="Google Shape;651;p56"/>
          <p:cNvSpPr txBox="1"/>
          <p:nvPr/>
        </p:nvSpPr>
        <p:spPr>
          <a:xfrm>
            <a:off x="5851888" y="3460750"/>
            <a:ext cx="14997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ઘરે સલામત રહેવું</a:t>
            </a:r>
            <a:endParaRPr b="1">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(Gharē salāmata rahēvuṁ)</a:t>
            </a:r>
            <a:endParaRPr b="1"/>
          </a:p>
        </p:txBody>
      </p:sp>
      <p:cxnSp>
        <p:nvCxnSpPr>
          <p:cNvPr id="652" name="Google Shape;652;p56"/>
          <p:cNvCxnSpPr/>
          <p:nvPr/>
        </p:nvCxnSpPr>
        <p:spPr>
          <a:xfrm>
            <a:off x="2106355" y="3919802"/>
            <a:ext cx="1123500" cy="0"/>
          </a:xfrm>
          <a:prstGeom prst="straightConnector1">
            <a:avLst/>
          </a:prstGeom>
          <a:noFill/>
          <a:ln w="9525" cap="flat" cmpd="sng">
            <a:solidFill>
              <a:schemeClr val="dk2"/>
            </a:solidFill>
            <a:prstDash val="solid"/>
            <a:round/>
            <a:headEnd type="none" w="med" len="med"/>
            <a:tailEnd type="triangle" w="med" len="med"/>
          </a:ln>
        </p:spPr>
      </p:cxnSp>
      <p:cxnSp>
        <p:nvCxnSpPr>
          <p:cNvPr id="653" name="Google Shape;653;p56"/>
          <p:cNvCxnSpPr/>
          <p:nvPr/>
        </p:nvCxnSpPr>
        <p:spPr>
          <a:xfrm>
            <a:off x="4723641" y="3919802"/>
            <a:ext cx="1092300" cy="0"/>
          </a:xfrm>
          <a:prstGeom prst="straightConnector1">
            <a:avLst/>
          </a:prstGeom>
          <a:noFill/>
          <a:ln w="9525" cap="flat" cmpd="sng">
            <a:solidFill>
              <a:schemeClr val="dk2"/>
            </a:solidFill>
            <a:prstDash val="solid"/>
            <a:round/>
            <a:headEnd type="none" w="med" len="med"/>
            <a:tailEnd type="triangle" w="med" len="med"/>
          </a:ln>
        </p:spPr>
      </p:cxnSp>
      <p:sp>
        <p:nvSpPr>
          <p:cNvPr id="654" name="Google Shape;654;p56"/>
          <p:cNvSpPr/>
          <p:nvPr/>
        </p:nvSpPr>
        <p:spPr>
          <a:xfrm>
            <a:off x="3001438" y="2269288"/>
            <a:ext cx="19194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t>Unsupervised dictionary induction</a:t>
            </a:r>
            <a:endParaRPr b="1"/>
          </a:p>
        </p:txBody>
      </p:sp>
      <p:sp>
        <p:nvSpPr>
          <p:cNvPr id="655" name="Google Shape;655;p56"/>
          <p:cNvSpPr txBox="1"/>
          <p:nvPr/>
        </p:nvSpPr>
        <p:spPr>
          <a:xfrm>
            <a:off x="550050" y="2072063"/>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cxnSp>
        <p:nvCxnSpPr>
          <p:cNvPr id="656" name="Google Shape;656;p56"/>
          <p:cNvCxnSpPr/>
          <p:nvPr/>
        </p:nvCxnSpPr>
        <p:spPr>
          <a:xfrm>
            <a:off x="2068225" y="2501788"/>
            <a:ext cx="857100" cy="0"/>
          </a:xfrm>
          <a:prstGeom prst="straightConnector1">
            <a:avLst/>
          </a:prstGeom>
          <a:noFill/>
          <a:ln w="9525" cap="flat" cmpd="sng">
            <a:solidFill>
              <a:schemeClr val="dk2"/>
            </a:solidFill>
            <a:prstDash val="solid"/>
            <a:round/>
            <a:headEnd type="none" w="med" len="med"/>
            <a:tailEnd type="triangle" w="med" len="med"/>
          </a:ln>
        </p:spPr>
      </p:cxnSp>
      <p:cxnSp>
        <p:nvCxnSpPr>
          <p:cNvPr id="657" name="Google Shape;657;p56"/>
          <p:cNvCxnSpPr/>
          <p:nvPr/>
        </p:nvCxnSpPr>
        <p:spPr>
          <a:xfrm>
            <a:off x="4983138" y="2501788"/>
            <a:ext cx="794700" cy="0"/>
          </a:xfrm>
          <a:prstGeom prst="straightConnector1">
            <a:avLst/>
          </a:prstGeom>
          <a:noFill/>
          <a:ln w="9525" cap="flat" cmpd="sng">
            <a:solidFill>
              <a:schemeClr val="dk2"/>
            </a:solidFill>
            <a:prstDash val="solid"/>
            <a:round/>
            <a:headEnd type="none" w="med" len="med"/>
            <a:tailEnd type="triangle" w="med" len="med"/>
          </a:ln>
        </p:spPr>
      </p:cxnSp>
      <p:sp>
        <p:nvSpPr>
          <p:cNvPr id="658" name="Google Shape;658;p56"/>
          <p:cNvSpPr/>
          <p:nvPr/>
        </p:nvSpPr>
        <p:spPr>
          <a:xfrm>
            <a:off x="7306150" y="2953150"/>
            <a:ext cx="1640400" cy="1074600"/>
          </a:xfrm>
          <a:prstGeom prst="wedgeEllipseCallout">
            <a:avLst>
              <a:gd name="adj1" fmla="val -20833"/>
              <a:gd name="adj2" fmla="val 62500"/>
            </a:avLst>
          </a:prstGeom>
          <a:solidFill>
            <a:srgbClr val="00FF00"/>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dk1"/>
                </a:solidFill>
              </a:rPr>
              <a:t>Generation of sentence translation</a:t>
            </a:r>
            <a:endParaRPr/>
          </a:p>
        </p:txBody>
      </p:sp>
      <p:sp>
        <p:nvSpPr>
          <p:cNvPr id="659" name="Google Shape;659;p56"/>
          <p:cNvSpPr txBox="1"/>
          <p:nvPr/>
        </p:nvSpPr>
        <p:spPr>
          <a:xfrm>
            <a:off x="570713" y="3460750"/>
            <a:ext cx="164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t>घर पर सुरक्षित  रहें</a:t>
            </a:r>
            <a:endParaRPr b="1"/>
          </a:p>
          <a:p>
            <a:pPr marL="0" lvl="0" indent="0" algn="ctr" rtl="0">
              <a:spcBef>
                <a:spcPts val="0"/>
              </a:spcBef>
              <a:spcAft>
                <a:spcPts val="0"/>
              </a:spcAft>
              <a:buNone/>
            </a:pPr>
            <a:r>
              <a:rPr lang="en"/>
              <a:t>(ghar par surakshit rahen)</a:t>
            </a:r>
            <a:endParaRPr/>
          </a:p>
        </p:txBody>
      </p:sp>
      <p:sp>
        <p:nvSpPr>
          <p:cNvPr id="660" name="Google Shape;660;p56"/>
          <p:cNvSpPr txBox="1"/>
          <p:nvPr/>
        </p:nvSpPr>
        <p:spPr>
          <a:xfrm>
            <a:off x="5840150" y="2044763"/>
            <a:ext cx="16404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t>ઘર ચાલુ સલામત રહેવું</a:t>
            </a:r>
            <a:endParaRPr b="1"/>
          </a:p>
          <a:p>
            <a:pPr marL="0" lvl="0" indent="0" algn="l" rtl="0">
              <a:spcBef>
                <a:spcPts val="0"/>
              </a:spcBef>
              <a:spcAft>
                <a:spcPts val="0"/>
              </a:spcAft>
              <a:buClr>
                <a:schemeClr val="dk1"/>
              </a:buClr>
              <a:buSzPts val="1100"/>
              <a:buFont typeface="Arial"/>
              <a:buNone/>
            </a:pPr>
            <a:r>
              <a:rPr lang="en"/>
              <a:t>(Ghar Cālu salāmata rahēvuṁ)</a:t>
            </a:r>
            <a:endParaRPr b="1"/>
          </a:p>
        </p:txBody>
      </p:sp>
      <p:sp>
        <p:nvSpPr>
          <p:cNvPr id="661" name="Google Shape;661;p56"/>
          <p:cNvSpPr/>
          <p:nvPr/>
        </p:nvSpPr>
        <p:spPr>
          <a:xfrm>
            <a:off x="3224075" y="3687300"/>
            <a:ext cx="1499700" cy="4650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UNMT</a:t>
            </a:r>
            <a:endParaRPr b="1"/>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7"/>
          <p:cNvSpPr txBox="1">
            <a:spLocks noGrp="1"/>
          </p:cNvSpPr>
          <p:nvPr>
            <p:ph type="title"/>
          </p:nvPr>
        </p:nvSpPr>
        <p:spPr>
          <a:xfrm>
            <a:off x="311700" y="39637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Effect of DAE and BT</a:t>
            </a:r>
            <a:endParaRPr/>
          </a:p>
        </p:txBody>
      </p:sp>
      <p:sp>
        <p:nvSpPr>
          <p:cNvPr id="667" name="Google Shape;667;p57"/>
          <p:cNvSpPr txBox="1">
            <a:spLocks noGrp="1"/>
          </p:cNvSpPr>
          <p:nvPr>
            <p:ph type="body" idx="1"/>
          </p:nvPr>
        </p:nvSpPr>
        <p:spPr>
          <a:xfrm>
            <a:off x="311700" y="4154350"/>
            <a:ext cx="8520600" cy="79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00000"/>
                </a:solidFill>
              </a:rPr>
              <a:t>Mikel Artetxe, Gorka Labaka, Eneko Agirre, and Kyunghyun Cho. 2018. Unsupervised Neural Machine Translation. In Proceedings of the Sixth International Conference on Learning Representations (ICLR 2018).</a:t>
            </a:r>
            <a:endParaRPr sz="1000">
              <a:solidFill>
                <a:srgbClr val="000000"/>
              </a:solidFill>
            </a:endParaRPr>
          </a:p>
          <a:p>
            <a:pPr marL="0" lvl="0" indent="0" algn="l" rtl="0">
              <a:spcBef>
                <a:spcPts val="0"/>
              </a:spcBef>
              <a:spcAft>
                <a:spcPts val="0"/>
              </a:spcAft>
              <a:buNone/>
            </a:pPr>
            <a:r>
              <a:rPr lang="en" sz="1000">
                <a:solidFill>
                  <a:srgbClr val="000000"/>
                </a:solidFill>
              </a:rPr>
              <a:t>G. Lample, A. Conneau, L. Denoyer, MA. Ranzato. 2018. Unsupervised Machine Translation With Monolingual Data Only. In Proceedings of the Sixth International Conference on Learning Representations (ICLR 2018).</a:t>
            </a:r>
            <a:endParaRPr sz="1000">
              <a:solidFill>
                <a:srgbClr val="000000"/>
              </a:solidFill>
            </a:endParaRPr>
          </a:p>
        </p:txBody>
      </p:sp>
      <p:graphicFrame>
        <p:nvGraphicFramePr>
          <p:cNvPr id="668" name="Google Shape;668;p57"/>
          <p:cNvGraphicFramePr/>
          <p:nvPr/>
        </p:nvGraphicFramePr>
        <p:xfrm>
          <a:off x="671325" y="1095100"/>
          <a:ext cx="3000000" cy="3000000"/>
        </p:xfrm>
        <a:graphic>
          <a:graphicData uri="http://schemas.openxmlformats.org/drawingml/2006/table">
            <a:tbl>
              <a:tblPr>
                <a:noFill/>
                <a:tableStyleId>{A471E60E-75AE-4761-BC76-D14E039592C1}</a:tableStyleId>
              </a:tblPr>
              <a:tblGrid>
                <a:gridCol w="1189775">
                  <a:extLst>
                    <a:ext uri="{9D8B030D-6E8A-4147-A177-3AD203B41FA5}">
                      <a16:colId xmlns:a16="http://schemas.microsoft.com/office/drawing/2014/main" val="20000"/>
                    </a:ext>
                  </a:extLst>
                </a:gridCol>
                <a:gridCol w="612200">
                  <a:extLst>
                    <a:ext uri="{9D8B030D-6E8A-4147-A177-3AD203B41FA5}">
                      <a16:colId xmlns:a16="http://schemas.microsoft.com/office/drawing/2014/main" val="20001"/>
                    </a:ext>
                  </a:extLst>
                </a:gridCol>
                <a:gridCol w="1630425">
                  <a:extLst>
                    <a:ext uri="{9D8B030D-6E8A-4147-A177-3AD203B41FA5}">
                      <a16:colId xmlns:a16="http://schemas.microsoft.com/office/drawing/2014/main" val="20002"/>
                    </a:ext>
                  </a:extLst>
                </a:gridCol>
                <a:gridCol w="906800">
                  <a:extLst>
                    <a:ext uri="{9D8B030D-6E8A-4147-A177-3AD203B41FA5}">
                      <a16:colId xmlns:a16="http://schemas.microsoft.com/office/drawing/2014/main" val="20003"/>
                    </a:ext>
                  </a:extLst>
                </a:gridCol>
                <a:gridCol w="906800">
                  <a:extLst>
                    <a:ext uri="{9D8B030D-6E8A-4147-A177-3AD203B41FA5}">
                      <a16:colId xmlns:a16="http://schemas.microsoft.com/office/drawing/2014/main" val="20004"/>
                    </a:ext>
                  </a:extLst>
                </a:gridCol>
                <a:gridCol w="906800">
                  <a:extLst>
                    <a:ext uri="{9D8B030D-6E8A-4147-A177-3AD203B41FA5}">
                      <a16:colId xmlns:a16="http://schemas.microsoft.com/office/drawing/2014/main" val="20005"/>
                    </a:ext>
                  </a:extLst>
                </a:gridCol>
                <a:gridCol w="906800">
                  <a:extLst>
                    <a:ext uri="{9D8B030D-6E8A-4147-A177-3AD203B41FA5}">
                      <a16:colId xmlns:a16="http://schemas.microsoft.com/office/drawing/2014/main" val="20006"/>
                    </a:ext>
                  </a:extLst>
                </a:gridCol>
              </a:tblGrid>
              <a:tr h="336650">
                <a:tc gridSpan="2">
                  <a:txBody>
                    <a:bodyPr/>
                    <a:lstStyle/>
                    <a:p>
                      <a:pPr marL="0" lvl="0" indent="0" algn="ctr" rtl="0">
                        <a:spcBef>
                          <a:spcPts val="0"/>
                        </a:spcBef>
                        <a:spcAft>
                          <a:spcPts val="0"/>
                        </a:spcAft>
                        <a:buNone/>
                      </a:pPr>
                      <a:r>
                        <a:rPr lang="en">
                          <a:solidFill>
                            <a:schemeClr val="dk1"/>
                          </a:solidFill>
                        </a:rPr>
                        <a:t>Author</a:t>
                      </a:r>
                      <a:endParaRPr>
                        <a:solidFill>
                          <a:schemeClr val="dk1"/>
                        </a:solidFill>
                      </a:endParaRPr>
                    </a:p>
                  </a:txBody>
                  <a:tcPr marL="91425" marR="91425" marT="91425" marB="91425"/>
                </a:tc>
                <a:tc hMerge="1">
                  <a:txBody>
                    <a:bodyPr/>
                    <a:lstStyle/>
                    <a:p>
                      <a:endParaRPr lang="en-US"/>
                    </a:p>
                  </a:txBody>
                  <a:tcPr/>
                </a:tc>
                <a:tc>
                  <a:txBody>
                    <a:bodyPr/>
                    <a:lstStyle/>
                    <a:p>
                      <a:pPr marL="0" lvl="0" indent="0" algn="ctr" rtl="0">
                        <a:spcBef>
                          <a:spcPts val="0"/>
                        </a:spcBef>
                        <a:spcAft>
                          <a:spcPts val="0"/>
                        </a:spcAft>
                        <a:buNone/>
                      </a:pPr>
                      <a:r>
                        <a:rPr lang="en">
                          <a:solidFill>
                            <a:schemeClr val="dk1"/>
                          </a:solidFill>
                        </a:rPr>
                        <a:t>Approach</a:t>
                      </a:r>
                      <a:endParaRPr>
                        <a:solidFill>
                          <a:schemeClr val="dk1"/>
                        </a:solidFill>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Fr → En</a:t>
                      </a:r>
                      <a:endParaRPr/>
                    </a:p>
                  </a:txBody>
                  <a:tcPr marL="91425" marR="91425" marT="91425" marB="91425"/>
                </a:tc>
                <a:tc>
                  <a:txBody>
                    <a:bodyPr/>
                    <a:lstStyle/>
                    <a:p>
                      <a:pPr marL="0" lvl="0" indent="0" algn="ctr" rtl="0">
                        <a:spcBef>
                          <a:spcPts val="0"/>
                        </a:spcBef>
                        <a:spcAft>
                          <a:spcPts val="0"/>
                        </a:spcAft>
                        <a:buNone/>
                      </a:pPr>
                      <a:r>
                        <a:rPr lang="en">
                          <a:solidFill>
                            <a:schemeClr val="dk1"/>
                          </a:solidFill>
                        </a:rPr>
                        <a:t>En→ Fr</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De → En</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En → De</a:t>
                      </a:r>
                      <a:endParaRPr/>
                    </a:p>
                  </a:txBody>
                  <a:tcPr marL="91425" marR="91425" marT="91425" marB="91425"/>
                </a:tc>
                <a:extLst>
                  <a:ext uri="{0D108BD9-81ED-4DB2-BD59-A6C34878D82A}">
                    <a16:rowId xmlns:a16="http://schemas.microsoft.com/office/drawing/2014/main" val="10000"/>
                  </a:ext>
                </a:extLst>
              </a:tr>
              <a:tr h="451050">
                <a:tc rowSpan="3" gridSpan="2">
                  <a:txBody>
                    <a:bodyPr/>
                    <a:lstStyle/>
                    <a:p>
                      <a:pPr marL="0" lvl="0" indent="0" algn="ctr" rtl="0">
                        <a:spcBef>
                          <a:spcPts val="0"/>
                        </a:spcBef>
                        <a:spcAft>
                          <a:spcPts val="0"/>
                        </a:spcAft>
                        <a:buNone/>
                      </a:pPr>
                      <a:r>
                        <a:rPr lang="en">
                          <a:solidFill>
                            <a:schemeClr val="dk1"/>
                          </a:solidFill>
                        </a:rPr>
                        <a:t>Artexte et al.</a:t>
                      </a:r>
                      <a:endParaRPr>
                        <a:solidFill>
                          <a:schemeClr val="dk1"/>
                        </a:solidFill>
                      </a:endParaRPr>
                    </a:p>
                    <a:p>
                      <a:pPr marL="0" lvl="0" indent="0" algn="ctr" rtl="0">
                        <a:spcBef>
                          <a:spcPts val="0"/>
                        </a:spcBef>
                        <a:spcAft>
                          <a:spcPts val="0"/>
                        </a:spcAft>
                        <a:buNone/>
                      </a:pPr>
                      <a:r>
                        <a:rPr lang="en">
                          <a:solidFill>
                            <a:schemeClr val="dk1"/>
                          </a:solidFill>
                        </a:rPr>
                        <a:t>(tested on WMT14)</a:t>
                      </a:r>
                      <a:endParaRPr>
                        <a:solidFill>
                          <a:schemeClr val="dk1"/>
                        </a:solidFill>
                      </a:endParaRPr>
                    </a:p>
                  </a:txBody>
                  <a:tcPr marL="91425" marR="91425" marT="91425" marB="91425"/>
                </a:tc>
                <a:tc rowSpan="3" hMerge="1">
                  <a:txBody>
                    <a:bodyPr/>
                    <a:lstStyle/>
                    <a:p>
                      <a:endParaRPr lang="en-US"/>
                    </a:p>
                  </a:txBody>
                  <a:tcPr/>
                </a:tc>
                <a:tc>
                  <a:txBody>
                    <a:bodyPr/>
                    <a:lstStyle/>
                    <a:p>
                      <a:pPr marL="0" lvl="0" indent="0" algn="ctr" rtl="0">
                        <a:spcBef>
                          <a:spcPts val="0"/>
                        </a:spcBef>
                        <a:spcAft>
                          <a:spcPts val="0"/>
                        </a:spcAft>
                        <a:buNone/>
                      </a:pPr>
                      <a:r>
                        <a:rPr lang="en" sz="1100"/>
                        <a:t>Emb. nearest neighbour</a:t>
                      </a:r>
                      <a:endParaRPr sz="1100"/>
                    </a:p>
                  </a:txBody>
                  <a:tcPr marL="91425" marR="91425" marT="91425" marB="91425"/>
                </a:tc>
                <a:tc>
                  <a:txBody>
                    <a:bodyPr/>
                    <a:lstStyle/>
                    <a:p>
                      <a:pPr marL="0" lvl="0" indent="0" algn="ctr" rtl="0">
                        <a:spcBef>
                          <a:spcPts val="0"/>
                        </a:spcBef>
                        <a:spcAft>
                          <a:spcPts val="0"/>
                        </a:spcAft>
                        <a:buNone/>
                      </a:pPr>
                      <a:r>
                        <a:rPr lang="en"/>
                        <a:t>9.98</a:t>
                      </a:r>
                      <a:endParaRPr/>
                    </a:p>
                  </a:txBody>
                  <a:tcPr marL="91425" marR="91425" marT="91425" marB="91425"/>
                </a:tc>
                <a:tc>
                  <a:txBody>
                    <a:bodyPr/>
                    <a:lstStyle/>
                    <a:p>
                      <a:pPr marL="0" lvl="0" indent="0" algn="ctr" rtl="0">
                        <a:spcBef>
                          <a:spcPts val="0"/>
                        </a:spcBef>
                        <a:spcAft>
                          <a:spcPts val="0"/>
                        </a:spcAft>
                        <a:buNone/>
                      </a:pPr>
                      <a:r>
                        <a:rPr lang="en"/>
                        <a:t>6.25</a:t>
                      </a:r>
                      <a:endParaRPr/>
                    </a:p>
                  </a:txBody>
                  <a:tcPr marL="91425" marR="91425" marT="91425" marB="91425"/>
                </a:tc>
                <a:tc>
                  <a:txBody>
                    <a:bodyPr/>
                    <a:lstStyle/>
                    <a:p>
                      <a:pPr marL="0" lvl="0" indent="0" algn="ctr" rtl="0">
                        <a:spcBef>
                          <a:spcPts val="0"/>
                        </a:spcBef>
                        <a:spcAft>
                          <a:spcPts val="0"/>
                        </a:spcAft>
                        <a:buNone/>
                      </a:pPr>
                      <a:r>
                        <a:rPr lang="en"/>
                        <a:t>7.07</a:t>
                      </a:r>
                      <a:endParaRPr/>
                    </a:p>
                  </a:txBody>
                  <a:tcPr marL="91425" marR="91425" marT="91425" marB="91425"/>
                </a:tc>
                <a:tc>
                  <a:txBody>
                    <a:bodyPr/>
                    <a:lstStyle/>
                    <a:p>
                      <a:pPr marL="0" lvl="0" indent="0" algn="ctr" rtl="0">
                        <a:spcBef>
                          <a:spcPts val="0"/>
                        </a:spcBef>
                        <a:spcAft>
                          <a:spcPts val="0"/>
                        </a:spcAft>
                        <a:buNone/>
                      </a:pPr>
                      <a:r>
                        <a:rPr lang="en"/>
                        <a:t>4.39</a:t>
                      </a:r>
                      <a:endParaRPr/>
                    </a:p>
                  </a:txBody>
                  <a:tcPr marL="91425" marR="91425" marT="91425" marB="91425"/>
                </a:tc>
                <a:extLst>
                  <a:ext uri="{0D108BD9-81ED-4DB2-BD59-A6C34878D82A}">
                    <a16:rowId xmlns:a16="http://schemas.microsoft.com/office/drawing/2014/main" val="10001"/>
                  </a:ext>
                </a:extLst>
              </a:tr>
              <a:tr h="33665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100"/>
                        <a:t>Denoising</a:t>
                      </a:r>
                      <a:endParaRPr sz="1100"/>
                    </a:p>
                  </a:txBody>
                  <a:tcPr marL="91425" marR="91425" marT="91425" marB="91425"/>
                </a:tc>
                <a:tc>
                  <a:txBody>
                    <a:bodyPr/>
                    <a:lstStyle/>
                    <a:p>
                      <a:pPr marL="0" lvl="0" indent="0" algn="ctr" rtl="0">
                        <a:spcBef>
                          <a:spcPts val="0"/>
                        </a:spcBef>
                        <a:spcAft>
                          <a:spcPts val="0"/>
                        </a:spcAft>
                        <a:buNone/>
                      </a:pPr>
                      <a:r>
                        <a:rPr lang="en"/>
                        <a:t>7.28</a:t>
                      </a:r>
                      <a:endParaRPr/>
                    </a:p>
                  </a:txBody>
                  <a:tcPr marL="91425" marR="91425" marT="91425" marB="91425"/>
                </a:tc>
                <a:tc>
                  <a:txBody>
                    <a:bodyPr/>
                    <a:lstStyle/>
                    <a:p>
                      <a:pPr marL="0" lvl="0" indent="0" algn="ctr" rtl="0">
                        <a:spcBef>
                          <a:spcPts val="0"/>
                        </a:spcBef>
                        <a:spcAft>
                          <a:spcPts val="0"/>
                        </a:spcAft>
                        <a:buNone/>
                      </a:pPr>
                      <a:r>
                        <a:rPr lang="en"/>
                        <a:t>5.33</a:t>
                      </a:r>
                      <a:endParaRPr/>
                    </a:p>
                  </a:txBody>
                  <a:tcPr marL="91425" marR="91425" marT="91425" marB="91425"/>
                </a:tc>
                <a:tc>
                  <a:txBody>
                    <a:bodyPr/>
                    <a:lstStyle/>
                    <a:p>
                      <a:pPr marL="0" lvl="0" indent="0" algn="ctr" rtl="0">
                        <a:spcBef>
                          <a:spcPts val="0"/>
                        </a:spcBef>
                        <a:spcAft>
                          <a:spcPts val="0"/>
                        </a:spcAft>
                        <a:buNone/>
                      </a:pPr>
                      <a:r>
                        <a:rPr lang="en"/>
                        <a:t>3.64</a:t>
                      </a:r>
                      <a:endParaRPr/>
                    </a:p>
                  </a:txBody>
                  <a:tcPr marL="91425" marR="91425" marT="91425" marB="91425"/>
                </a:tc>
                <a:tc>
                  <a:txBody>
                    <a:bodyPr/>
                    <a:lstStyle/>
                    <a:p>
                      <a:pPr marL="0" lvl="0" indent="0" algn="ctr" rtl="0">
                        <a:spcBef>
                          <a:spcPts val="0"/>
                        </a:spcBef>
                        <a:spcAft>
                          <a:spcPts val="0"/>
                        </a:spcAft>
                        <a:buNone/>
                      </a:pPr>
                      <a:r>
                        <a:rPr lang="en"/>
                        <a:t>2.40</a:t>
                      </a:r>
                      <a:endParaRPr/>
                    </a:p>
                  </a:txBody>
                  <a:tcPr marL="91425" marR="91425" marT="91425" marB="91425"/>
                </a:tc>
                <a:extLst>
                  <a:ext uri="{0D108BD9-81ED-4DB2-BD59-A6C34878D82A}">
                    <a16:rowId xmlns:a16="http://schemas.microsoft.com/office/drawing/2014/main" val="10002"/>
                  </a:ext>
                </a:extLst>
              </a:tr>
              <a:tr h="451050">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Clr>
                          <a:schemeClr val="dk1"/>
                        </a:buClr>
                        <a:buSzPts val="1100"/>
                        <a:buFont typeface="Arial"/>
                        <a:buNone/>
                      </a:pPr>
                      <a:r>
                        <a:rPr lang="en" sz="1100">
                          <a:highlight>
                            <a:srgbClr val="D9D2E9"/>
                          </a:highlight>
                        </a:rPr>
                        <a:t>Denoising </a:t>
                      </a:r>
                      <a:endParaRPr sz="1100">
                        <a:highlight>
                          <a:srgbClr val="D9D2E9"/>
                        </a:highlight>
                      </a:endParaRPr>
                    </a:p>
                    <a:p>
                      <a:pPr marL="0" lvl="0" indent="0" algn="ctr" rtl="0">
                        <a:spcBef>
                          <a:spcPts val="0"/>
                        </a:spcBef>
                        <a:spcAft>
                          <a:spcPts val="0"/>
                        </a:spcAft>
                        <a:buClr>
                          <a:schemeClr val="dk1"/>
                        </a:buClr>
                        <a:buSzPts val="1100"/>
                        <a:buFont typeface="Arial"/>
                        <a:buNone/>
                      </a:pPr>
                      <a:r>
                        <a:rPr lang="en" sz="1100">
                          <a:highlight>
                            <a:srgbClr val="D9D2E9"/>
                          </a:highlight>
                        </a:rPr>
                        <a:t>+ Back-translation</a:t>
                      </a:r>
                      <a:endParaRPr sz="1100">
                        <a:highlight>
                          <a:srgbClr val="D9D2E9"/>
                        </a:highlight>
                      </a:endParaRPr>
                    </a:p>
                  </a:txBody>
                  <a:tcPr marL="91425" marR="91425" marT="91425" marB="91425"/>
                </a:tc>
                <a:tc>
                  <a:txBody>
                    <a:bodyPr/>
                    <a:lstStyle/>
                    <a:p>
                      <a:pPr marL="0" lvl="0" indent="0" algn="ctr" rtl="0">
                        <a:spcBef>
                          <a:spcPts val="0"/>
                        </a:spcBef>
                        <a:spcAft>
                          <a:spcPts val="0"/>
                        </a:spcAft>
                        <a:buNone/>
                      </a:pPr>
                      <a:r>
                        <a:rPr lang="en" b="1"/>
                        <a:t>15.56</a:t>
                      </a:r>
                      <a:endParaRPr b="1"/>
                    </a:p>
                  </a:txBody>
                  <a:tcPr marL="91425" marR="91425" marT="91425" marB="91425"/>
                </a:tc>
                <a:tc>
                  <a:txBody>
                    <a:bodyPr/>
                    <a:lstStyle/>
                    <a:p>
                      <a:pPr marL="0" lvl="0" indent="0" algn="ctr" rtl="0">
                        <a:spcBef>
                          <a:spcPts val="0"/>
                        </a:spcBef>
                        <a:spcAft>
                          <a:spcPts val="0"/>
                        </a:spcAft>
                        <a:buNone/>
                      </a:pPr>
                      <a:r>
                        <a:rPr lang="en" b="1"/>
                        <a:t>15.13</a:t>
                      </a:r>
                      <a:endParaRPr b="1"/>
                    </a:p>
                  </a:txBody>
                  <a:tcPr marL="91425" marR="91425" marT="91425" marB="91425"/>
                </a:tc>
                <a:tc>
                  <a:txBody>
                    <a:bodyPr/>
                    <a:lstStyle/>
                    <a:p>
                      <a:pPr marL="0" lvl="0" indent="0" algn="ctr" rtl="0">
                        <a:spcBef>
                          <a:spcPts val="0"/>
                        </a:spcBef>
                        <a:spcAft>
                          <a:spcPts val="0"/>
                        </a:spcAft>
                        <a:buNone/>
                      </a:pPr>
                      <a:r>
                        <a:rPr lang="en" b="1"/>
                        <a:t>10.21</a:t>
                      </a:r>
                      <a:endParaRPr b="1"/>
                    </a:p>
                  </a:txBody>
                  <a:tcPr marL="91425" marR="91425" marT="91425" marB="91425"/>
                </a:tc>
                <a:tc>
                  <a:txBody>
                    <a:bodyPr/>
                    <a:lstStyle/>
                    <a:p>
                      <a:pPr marL="0" lvl="0" indent="0" algn="ctr" rtl="0">
                        <a:spcBef>
                          <a:spcPts val="0"/>
                        </a:spcBef>
                        <a:spcAft>
                          <a:spcPts val="0"/>
                        </a:spcAft>
                        <a:buNone/>
                      </a:pPr>
                      <a:r>
                        <a:rPr lang="en" b="1"/>
                        <a:t>6.55</a:t>
                      </a:r>
                      <a:endParaRPr b="1"/>
                    </a:p>
                  </a:txBody>
                  <a:tcPr marL="91425" marR="91425" marT="91425" marB="91425"/>
                </a:tc>
                <a:extLst>
                  <a:ext uri="{0D108BD9-81ED-4DB2-BD59-A6C34878D82A}">
                    <a16:rowId xmlns:a16="http://schemas.microsoft.com/office/drawing/2014/main" val="10003"/>
                  </a:ext>
                </a:extLst>
              </a:tr>
              <a:tr h="451050">
                <a:tc rowSpan="2" gridSpan="2">
                  <a:txBody>
                    <a:bodyPr/>
                    <a:lstStyle/>
                    <a:p>
                      <a:pPr marL="0" lvl="0" indent="0" algn="ctr" rtl="0">
                        <a:spcBef>
                          <a:spcPts val="0"/>
                        </a:spcBef>
                        <a:spcAft>
                          <a:spcPts val="0"/>
                        </a:spcAft>
                        <a:buNone/>
                      </a:pPr>
                      <a:r>
                        <a:rPr lang="en">
                          <a:solidFill>
                            <a:schemeClr val="dk1"/>
                          </a:solidFill>
                        </a:rPr>
                        <a:t>Lample et al.</a:t>
                      </a:r>
                      <a:endParaRPr>
                        <a:solidFill>
                          <a:schemeClr val="dk1"/>
                        </a:solidFill>
                      </a:endParaRPr>
                    </a:p>
                    <a:p>
                      <a:pPr marL="0" lvl="0" indent="0" algn="ctr" rtl="0">
                        <a:spcBef>
                          <a:spcPts val="0"/>
                        </a:spcBef>
                        <a:spcAft>
                          <a:spcPts val="0"/>
                        </a:spcAft>
                        <a:buNone/>
                      </a:pPr>
                      <a:r>
                        <a:rPr lang="en">
                          <a:solidFill>
                            <a:schemeClr val="dk1"/>
                          </a:solidFill>
                        </a:rPr>
                        <a:t>(tested on WMT14 en-fr and WMT16 en-de)</a:t>
                      </a:r>
                      <a:endParaRPr>
                        <a:solidFill>
                          <a:schemeClr val="dk1"/>
                        </a:solidFill>
                      </a:endParaRPr>
                    </a:p>
                  </a:txBody>
                  <a:tcPr marL="91425" marR="91425" marT="91425" marB="91425"/>
                </a:tc>
                <a:tc rowSpan="2" hMerge="1">
                  <a:txBody>
                    <a:bodyPr/>
                    <a:lstStyle/>
                    <a:p>
                      <a:endParaRPr lang="en-US"/>
                    </a:p>
                  </a:txBody>
                  <a:tcPr/>
                </a:tc>
                <a:tc>
                  <a:txBody>
                    <a:bodyPr/>
                    <a:lstStyle/>
                    <a:p>
                      <a:pPr marL="0" lvl="0" indent="0" algn="ctr" rtl="0">
                        <a:spcBef>
                          <a:spcPts val="0"/>
                        </a:spcBef>
                        <a:spcAft>
                          <a:spcPts val="0"/>
                        </a:spcAft>
                        <a:buClr>
                          <a:schemeClr val="dk2"/>
                        </a:buClr>
                        <a:buSzPts val="1100"/>
                        <a:buFont typeface="Arial"/>
                        <a:buNone/>
                      </a:pPr>
                      <a:r>
                        <a:rPr lang="en" sz="1100">
                          <a:solidFill>
                            <a:schemeClr val="dk2"/>
                          </a:solidFill>
                        </a:rPr>
                        <a:t>Emb. nearest neighbour</a:t>
                      </a:r>
                      <a:endParaRPr sz="1100">
                        <a:highlight>
                          <a:srgbClr val="D9D2E9"/>
                        </a:highlight>
                      </a:endParaRPr>
                    </a:p>
                  </a:txBody>
                  <a:tcPr marL="91425" marR="91425" marT="91425" marB="91425"/>
                </a:tc>
                <a:tc>
                  <a:txBody>
                    <a:bodyPr/>
                    <a:lstStyle/>
                    <a:p>
                      <a:pPr marL="0" lvl="0" indent="0" algn="ctr" rtl="0">
                        <a:spcBef>
                          <a:spcPts val="0"/>
                        </a:spcBef>
                        <a:spcAft>
                          <a:spcPts val="0"/>
                        </a:spcAft>
                        <a:buNone/>
                      </a:pPr>
                      <a:r>
                        <a:rPr lang="en"/>
                        <a:t>10.09</a:t>
                      </a:r>
                      <a:endParaRPr/>
                    </a:p>
                  </a:txBody>
                  <a:tcPr marL="91425" marR="91425" marT="91425" marB="91425"/>
                </a:tc>
                <a:tc>
                  <a:txBody>
                    <a:bodyPr/>
                    <a:lstStyle/>
                    <a:p>
                      <a:pPr marL="0" lvl="0" indent="0" algn="ctr" rtl="0">
                        <a:spcBef>
                          <a:spcPts val="0"/>
                        </a:spcBef>
                        <a:spcAft>
                          <a:spcPts val="0"/>
                        </a:spcAft>
                        <a:buNone/>
                      </a:pPr>
                      <a:r>
                        <a:rPr lang="en"/>
                        <a:t>6.28</a:t>
                      </a:r>
                      <a:endParaRPr/>
                    </a:p>
                  </a:txBody>
                  <a:tcPr marL="91425" marR="91425" marT="91425" marB="91425"/>
                </a:tc>
                <a:tc>
                  <a:txBody>
                    <a:bodyPr/>
                    <a:lstStyle/>
                    <a:p>
                      <a:pPr marL="0" lvl="0" indent="0" algn="ctr" rtl="0">
                        <a:spcBef>
                          <a:spcPts val="0"/>
                        </a:spcBef>
                        <a:spcAft>
                          <a:spcPts val="0"/>
                        </a:spcAft>
                        <a:buNone/>
                      </a:pPr>
                      <a:r>
                        <a:rPr lang="en"/>
                        <a:t>10.77</a:t>
                      </a:r>
                      <a:endParaRPr/>
                    </a:p>
                  </a:txBody>
                  <a:tcPr marL="91425" marR="91425" marT="91425" marB="91425"/>
                </a:tc>
                <a:tc>
                  <a:txBody>
                    <a:bodyPr/>
                    <a:lstStyle/>
                    <a:p>
                      <a:pPr marL="0" lvl="0" indent="0" algn="ctr" rtl="0">
                        <a:spcBef>
                          <a:spcPts val="0"/>
                        </a:spcBef>
                        <a:spcAft>
                          <a:spcPts val="0"/>
                        </a:spcAft>
                        <a:buNone/>
                      </a:pPr>
                      <a:r>
                        <a:rPr lang="en"/>
                        <a:t>7.06</a:t>
                      </a:r>
                      <a:endParaRPr/>
                    </a:p>
                  </a:txBody>
                  <a:tcPr marL="91425" marR="91425" marT="91425" marB="91425"/>
                </a:tc>
                <a:extLst>
                  <a:ext uri="{0D108BD9-81ED-4DB2-BD59-A6C34878D82A}">
                    <a16:rowId xmlns:a16="http://schemas.microsoft.com/office/drawing/2014/main" val="10004"/>
                  </a:ext>
                </a:extLst>
              </a:tr>
              <a:tr h="598125">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Clr>
                          <a:schemeClr val="dk1"/>
                        </a:buClr>
                        <a:buSzPts val="1100"/>
                        <a:buFont typeface="Arial"/>
                        <a:buNone/>
                      </a:pPr>
                      <a:r>
                        <a:rPr lang="en" sz="1100">
                          <a:highlight>
                            <a:srgbClr val="D9D2E9"/>
                          </a:highlight>
                        </a:rPr>
                        <a:t>Word2word pretraining + Denoising </a:t>
                      </a:r>
                      <a:endParaRPr sz="1100">
                        <a:highlight>
                          <a:srgbClr val="D9D2E9"/>
                        </a:highlight>
                      </a:endParaRPr>
                    </a:p>
                    <a:p>
                      <a:pPr marL="0" lvl="0" indent="0" algn="ctr" rtl="0">
                        <a:spcBef>
                          <a:spcPts val="0"/>
                        </a:spcBef>
                        <a:spcAft>
                          <a:spcPts val="0"/>
                        </a:spcAft>
                        <a:buClr>
                          <a:schemeClr val="dk1"/>
                        </a:buClr>
                        <a:buSzPts val="1100"/>
                        <a:buFont typeface="Arial"/>
                        <a:buNone/>
                      </a:pPr>
                      <a:r>
                        <a:rPr lang="en" sz="1100">
                          <a:highlight>
                            <a:srgbClr val="D9D2E9"/>
                          </a:highlight>
                        </a:rPr>
                        <a:t>+ Back-translation</a:t>
                      </a:r>
                      <a:endParaRPr sz="1100">
                        <a:highlight>
                          <a:srgbClr val="D9D2E9"/>
                        </a:highlight>
                      </a:endParaRPr>
                    </a:p>
                  </a:txBody>
                  <a:tcPr marL="91425" marR="91425" marT="91425" marB="91425"/>
                </a:tc>
                <a:tc>
                  <a:txBody>
                    <a:bodyPr/>
                    <a:lstStyle/>
                    <a:p>
                      <a:pPr marL="0" lvl="0" indent="0" algn="ctr" rtl="0">
                        <a:spcBef>
                          <a:spcPts val="0"/>
                        </a:spcBef>
                        <a:spcAft>
                          <a:spcPts val="0"/>
                        </a:spcAft>
                        <a:buNone/>
                      </a:pPr>
                      <a:r>
                        <a:rPr lang="en" b="1"/>
                        <a:t>15.31</a:t>
                      </a:r>
                      <a:endParaRPr b="1"/>
                    </a:p>
                  </a:txBody>
                  <a:tcPr marL="91425" marR="91425" marT="91425" marB="91425"/>
                </a:tc>
                <a:tc>
                  <a:txBody>
                    <a:bodyPr/>
                    <a:lstStyle/>
                    <a:p>
                      <a:pPr marL="0" lvl="0" indent="0" algn="ctr" rtl="0">
                        <a:spcBef>
                          <a:spcPts val="0"/>
                        </a:spcBef>
                        <a:spcAft>
                          <a:spcPts val="0"/>
                        </a:spcAft>
                        <a:buNone/>
                      </a:pPr>
                      <a:r>
                        <a:rPr lang="en" b="1"/>
                        <a:t>15.05</a:t>
                      </a:r>
                      <a:endParaRPr b="1"/>
                    </a:p>
                  </a:txBody>
                  <a:tcPr marL="91425" marR="91425" marT="91425" marB="91425"/>
                </a:tc>
                <a:tc>
                  <a:txBody>
                    <a:bodyPr/>
                    <a:lstStyle/>
                    <a:p>
                      <a:pPr marL="0" lvl="0" indent="0" algn="ctr" rtl="0">
                        <a:spcBef>
                          <a:spcPts val="0"/>
                        </a:spcBef>
                        <a:spcAft>
                          <a:spcPts val="0"/>
                        </a:spcAft>
                        <a:buNone/>
                      </a:pPr>
                      <a:r>
                        <a:rPr lang="en" b="1"/>
                        <a:t>13.33</a:t>
                      </a:r>
                      <a:endParaRPr b="1"/>
                    </a:p>
                  </a:txBody>
                  <a:tcPr marL="91425" marR="91425" marT="91425" marB="91425"/>
                </a:tc>
                <a:tc>
                  <a:txBody>
                    <a:bodyPr/>
                    <a:lstStyle/>
                    <a:p>
                      <a:pPr marL="0" lvl="0" indent="0" algn="ctr" rtl="0">
                        <a:spcBef>
                          <a:spcPts val="0"/>
                        </a:spcBef>
                        <a:spcAft>
                          <a:spcPts val="0"/>
                        </a:spcAft>
                        <a:buNone/>
                      </a:pPr>
                      <a:r>
                        <a:rPr lang="en" b="1"/>
                        <a:t>9.64</a:t>
                      </a:r>
                      <a:endParaRPr b="1"/>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ctrTitle"/>
          </p:nvPr>
        </p:nvSpPr>
        <p:spPr>
          <a:xfrm>
            <a:off x="1713309" y="483898"/>
            <a:ext cx="5717381" cy="1657350"/>
          </a:xfrm>
        </p:spPr>
        <p:txBody>
          <a:bodyPr/>
          <a:lstStyle/>
          <a:p>
            <a:r>
              <a:rPr lang="en-US" sz="2700" b="1" dirty="0"/>
              <a:t>Statistical Machine Translation</a:t>
            </a:r>
            <a:endParaRPr lang="en-US" sz="2700" dirty="0"/>
          </a:p>
        </p:txBody>
      </p:sp>
      <p:pic>
        <p:nvPicPr>
          <p:cNvPr id="4" name="Picture 3"/>
          <p:cNvPicPr>
            <a:picLocks noChangeAspect="1" noChangeArrowheads="1"/>
          </p:cNvPicPr>
          <p:nvPr/>
        </p:nvPicPr>
        <p:blipFill>
          <a:blip r:embed="rId3" cstate="print"/>
          <a:srcRect/>
          <a:stretch>
            <a:fillRect/>
          </a:stretch>
        </p:blipFill>
        <p:spPr bwMode="auto">
          <a:xfrm>
            <a:off x="2802775" y="1777289"/>
            <a:ext cx="3538450" cy="2640178"/>
          </a:xfrm>
          <a:prstGeom prst="rect">
            <a:avLst/>
          </a:prstGeom>
          <a:noFill/>
          <a:ln w="9525">
            <a:noFill/>
            <a:miter lim="800000"/>
            <a:headEnd/>
            <a:tailEnd/>
          </a:ln>
          <a:effectLst/>
        </p:spPr>
      </p:pic>
    </p:spTree>
    <p:extLst>
      <p:ext uri="{BB962C8B-B14F-4D97-AF65-F5344CB8AC3E}">
        <p14:creationId xmlns:p14="http://schemas.microsoft.com/office/powerpoint/2010/main" val="8951008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58"/>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UMT Approaches</a:t>
            </a:r>
            <a:endParaRPr sz="4400"/>
          </a:p>
        </p:txBody>
      </p:sp>
      <p:sp>
        <p:nvSpPr>
          <p:cNvPr id="674" name="Google Shape;674;p58"/>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b="1">
                <a:solidFill>
                  <a:schemeClr val="lt1"/>
                </a:solidFill>
                <a:latin typeface="Raleway"/>
                <a:ea typeface="Raleway"/>
                <a:cs typeface="Raleway"/>
                <a:sym typeface="Raleway"/>
              </a:rPr>
              <a:t>GAN for UNMT</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SMT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Hybrid UMT</a:t>
            </a:r>
            <a:endParaRPr sz="2600">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675" name="Google Shape;675;p58"/>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59"/>
          <p:cNvSpPr txBox="1">
            <a:spLocks noGrp="1"/>
          </p:cNvSpPr>
          <p:nvPr>
            <p:ph type="title"/>
          </p:nvPr>
        </p:nvSpPr>
        <p:spPr>
          <a:xfrm>
            <a:off x="724950" y="408025"/>
            <a:ext cx="3300900" cy="69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681" name="Google Shape;681;p59"/>
          <p:cNvSpPr txBox="1">
            <a:spLocks noGrp="1"/>
          </p:cNvSpPr>
          <p:nvPr>
            <p:ph type="subTitle" idx="1"/>
          </p:nvPr>
        </p:nvSpPr>
        <p:spPr>
          <a:xfrm>
            <a:off x="724950" y="1452800"/>
            <a:ext cx="3300900" cy="27117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Use GAN to enhance the language invariance.</a:t>
            </a:r>
            <a:endParaRPr sz="1900"/>
          </a:p>
          <a:p>
            <a:pPr marL="457200" lvl="0" indent="-349250" algn="l" rtl="0">
              <a:spcBef>
                <a:spcPts val="1000"/>
              </a:spcBef>
              <a:spcAft>
                <a:spcPts val="0"/>
              </a:spcAft>
              <a:buSzPts val="1900"/>
              <a:buChar char="●"/>
            </a:pPr>
            <a:r>
              <a:rPr lang="en" sz="1900"/>
              <a:t>Sharing of the whole model faces difficulty in keeping the diversity of languages.</a:t>
            </a:r>
            <a:endParaRPr sz="1900"/>
          </a:p>
          <a:p>
            <a:pPr marL="914400" lvl="1" indent="-336550" algn="l" rtl="0">
              <a:spcBef>
                <a:spcPts val="1000"/>
              </a:spcBef>
              <a:spcAft>
                <a:spcPts val="1000"/>
              </a:spcAft>
              <a:buSzPts val="1700"/>
              <a:buChar char="○"/>
            </a:pPr>
            <a:r>
              <a:rPr lang="en" sz="1700"/>
              <a:t>Share module partially</a:t>
            </a:r>
            <a:endParaRPr sz="1900"/>
          </a:p>
        </p:txBody>
      </p:sp>
      <p:sp>
        <p:nvSpPr>
          <p:cNvPr id="682" name="Google Shape;682;p59"/>
          <p:cNvSpPr txBox="1">
            <a:spLocks noGrp="1"/>
          </p:cNvSpPr>
          <p:nvPr>
            <p:ph type="body" idx="2"/>
          </p:nvPr>
        </p:nvSpPr>
        <p:spPr>
          <a:xfrm>
            <a:off x="5174225" y="1100425"/>
            <a:ext cx="3374400" cy="32778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AutoNum type="arabicPeriod"/>
            </a:pPr>
            <a:r>
              <a:rPr lang="en" sz="1000"/>
              <a:t>Yang, Z., Chen, W., Wang, F. and Xu, B., 2018, July. Unsupervised Neural Machine Translation with Weight Sharing. In Proceedings of the 56th Annual Meeting of the Association for Computational Linguistics (Volume 1: Long Papers) (pp. 46-55).</a:t>
            </a:r>
            <a:endParaRPr sz="1000"/>
          </a:p>
        </p:txBody>
      </p:sp>
      <p:sp>
        <p:nvSpPr>
          <p:cNvPr id="683" name="Google Shape;683;p59"/>
          <p:cNvSpPr txBox="1"/>
          <p:nvPr/>
        </p:nvSpPr>
        <p:spPr>
          <a:xfrm>
            <a:off x="5174225" y="457475"/>
            <a:ext cx="35610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ato"/>
                <a:ea typeface="Lato"/>
                <a:cs typeface="Lato"/>
                <a:sym typeface="Lato"/>
              </a:rPr>
              <a:t>List of papers</a:t>
            </a:r>
            <a:endParaRPr>
              <a:solidFill>
                <a:schemeClr val="lt1"/>
              </a:solidFill>
              <a:latin typeface="Lato"/>
              <a:ea typeface="Lato"/>
              <a:cs typeface="Lato"/>
              <a:sym typeface="Lato"/>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0"/>
          <p:cNvSpPr txBox="1">
            <a:spLocks noGrp="1"/>
          </p:cNvSpPr>
          <p:nvPr>
            <p:ph type="title"/>
          </p:nvPr>
        </p:nvSpPr>
        <p:spPr>
          <a:xfrm>
            <a:off x="727650" y="558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Generative Adversarial Networks (GAN)</a:t>
            </a:r>
            <a:endParaRPr/>
          </a:p>
        </p:txBody>
      </p:sp>
      <p:sp>
        <p:nvSpPr>
          <p:cNvPr id="689" name="Google Shape;689;p60"/>
          <p:cNvSpPr txBox="1"/>
          <p:nvPr/>
        </p:nvSpPr>
        <p:spPr>
          <a:xfrm>
            <a:off x="229325" y="1361875"/>
            <a:ext cx="5065200" cy="35811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rial"/>
              <a:buChar char="●"/>
            </a:pPr>
            <a:r>
              <a:rPr lang="en" sz="1600">
                <a:solidFill>
                  <a:srgbClr val="434343"/>
                </a:solidFill>
              </a:rPr>
              <a:t>GANs are a clever way of training with two sub-models:</a:t>
            </a:r>
            <a:endParaRPr sz="1600">
              <a:solidFill>
                <a:srgbClr val="434343"/>
              </a:solidFill>
            </a:endParaRPr>
          </a:p>
          <a:p>
            <a:pPr marL="914400" lvl="1" indent="-330200" algn="l" rtl="0">
              <a:lnSpc>
                <a:spcPct val="100000"/>
              </a:lnSpc>
              <a:spcBef>
                <a:spcPts val="1000"/>
              </a:spcBef>
              <a:spcAft>
                <a:spcPts val="0"/>
              </a:spcAft>
              <a:buClr>
                <a:srgbClr val="000000"/>
              </a:buClr>
              <a:buSzPts val="1600"/>
              <a:buFont typeface="Arial"/>
              <a:buChar char="○"/>
            </a:pPr>
            <a:r>
              <a:rPr lang="en" sz="1600">
                <a:solidFill>
                  <a:schemeClr val="dk1"/>
                </a:solidFill>
              </a:rPr>
              <a:t>Generator model</a:t>
            </a:r>
            <a:r>
              <a:rPr lang="en" sz="1600">
                <a:solidFill>
                  <a:srgbClr val="434343"/>
                </a:solidFill>
              </a:rPr>
              <a:t> that we train to generate new examples,</a:t>
            </a:r>
            <a:endParaRPr sz="1600">
              <a:solidFill>
                <a:srgbClr val="434343"/>
              </a:solidFill>
            </a:endParaRPr>
          </a:p>
          <a:p>
            <a:pPr marL="914400" lvl="1" indent="-330200" algn="l" rtl="0">
              <a:lnSpc>
                <a:spcPct val="100000"/>
              </a:lnSpc>
              <a:spcBef>
                <a:spcPts val="1000"/>
              </a:spcBef>
              <a:spcAft>
                <a:spcPts val="0"/>
              </a:spcAft>
              <a:buClr>
                <a:srgbClr val="000000"/>
              </a:buClr>
              <a:buSzPts val="1600"/>
              <a:buFont typeface="Arial"/>
              <a:buChar char="○"/>
            </a:pPr>
            <a:r>
              <a:rPr lang="en" sz="1600">
                <a:solidFill>
                  <a:schemeClr val="dk1"/>
                </a:solidFill>
              </a:rPr>
              <a:t>Discriminator model</a:t>
            </a:r>
            <a:r>
              <a:rPr lang="en" sz="1600">
                <a:solidFill>
                  <a:srgbClr val="434343"/>
                </a:solidFill>
              </a:rPr>
              <a:t> that tries to classify examples as either real.</a:t>
            </a:r>
            <a:endParaRPr sz="1600">
              <a:solidFill>
                <a:srgbClr val="434343"/>
              </a:solidFill>
            </a:endParaRPr>
          </a:p>
          <a:p>
            <a:pPr marL="457200" lvl="0" indent="-330200" algn="l" rtl="0">
              <a:lnSpc>
                <a:spcPct val="100000"/>
              </a:lnSpc>
              <a:spcBef>
                <a:spcPts val="1000"/>
              </a:spcBef>
              <a:spcAft>
                <a:spcPts val="0"/>
              </a:spcAft>
              <a:buClr>
                <a:srgbClr val="434343"/>
              </a:buClr>
              <a:buSzPts val="1600"/>
              <a:buFont typeface="Lato"/>
              <a:buChar char="●"/>
            </a:pPr>
            <a:r>
              <a:rPr lang="en" sz="1600">
                <a:solidFill>
                  <a:srgbClr val="434343"/>
                </a:solidFill>
              </a:rPr>
              <a:t>In case of UNMT, </a:t>
            </a:r>
            <a:endParaRPr sz="1600">
              <a:solidFill>
                <a:srgbClr val="434343"/>
              </a:solidFill>
            </a:endParaRPr>
          </a:p>
          <a:p>
            <a:pPr marL="914400" lvl="1" indent="-330200" algn="l" rtl="0">
              <a:lnSpc>
                <a:spcPct val="100000"/>
              </a:lnSpc>
              <a:spcBef>
                <a:spcPts val="1000"/>
              </a:spcBef>
              <a:spcAft>
                <a:spcPts val="0"/>
              </a:spcAft>
              <a:buClr>
                <a:srgbClr val="434343"/>
              </a:buClr>
              <a:buSzPts val="1600"/>
              <a:buFont typeface="Lato"/>
              <a:buChar char="○"/>
            </a:pPr>
            <a:r>
              <a:rPr lang="en" sz="1600">
                <a:solidFill>
                  <a:schemeClr val="dk1"/>
                </a:solidFill>
              </a:rPr>
              <a:t>Shared encoder </a:t>
            </a:r>
            <a:r>
              <a:rPr lang="en" sz="1600">
                <a:solidFill>
                  <a:srgbClr val="434343"/>
                </a:solidFill>
              </a:rPr>
              <a:t>is the generator.</a:t>
            </a:r>
            <a:endParaRPr sz="1600">
              <a:solidFill>
                <a:srgbClr val="434343"/>
              </a:solidFill>
            </a:endParaRPr>
          </a:p>
          <a:p>
            <a:pPr marL="914400" lvl="1" indent="-330200" algn="l" rtl="0">
              <a:lnSpc>
                <a:spcPct val="100000"/>
              </a:lnSpc>
              <a:spcBef>
                <a:spcPts val="1000"/>
              </a:spcBef>
              <a:spcAft>
                <a:spcPts val="1000"/>
              </a:spcAft>
              <a:buClr>
                <a:srgbClr val="434343"/>
              </a:buClr>
              <a:buSzPts val="1600"/>
              <a:buFont typeface="Lato"/>
              <a:buChar char="○"/>
            </a:pPr>
            <a:r>
              <a:rPr lang="en" sz="1600">
                <a:solidFill>
                  <a:srgbClr val="434343"/>
                </a:solidFill>
              </a:rPr>
              <a:t>An </a:t>
            </a:r>
            <a:r>
              <a:rPr lang="en" sz="1600">
                <a:solidFill>
                  <a:schemeClr val="dk1"/>
                </a:solidFill>
              </a:rPr>
              <a:t>extra discriminator module</a:t>
            </a:r>
            <a:r>
              <a:rPr lang="en" sz="1600">
                <a:solidFill>
                  <a:srgbClr val="434343"/>
                </a:solidFill>
              </a:rPr>
              <a:t> is attached with it to discriminate encoder representations w.r.t. language.</a:t>
            </a:r>
            <a:endParaRPr sz="1600">
              <a:solidFill>
                <a:srgbClr val="434343"/>
              </a:solidFill>
            </a:endParaRPr>
          </a:p>
        </p:txBody>
      </p:sp>
      <p:sp>
        <p:nvSpPr>
          <p:cNvPr id="690" name="Google Shape;690;p60"/>
          <p:cNvSpPr txBox="1"/>
          <p:nvPr/>
        </p:nvSpPr>
        <p:spPr>
          <a:xfrm>
            <a:off x="5604600" y="1477375"/>
            <a:ext cx="3177900" cy="32283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0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00000"/>
              </a:lnSpc>
              <a:spcBef>
                <a:spcPts val="1600"/>
              </a:spcBef>
              <a:spcAft>
                <a:spcPts val="0"/>
              </a:spcAft>
              <a:buNone/>
            </a:pPr>
            <a:endParaRPr sz="1100">
              <a:solidFill>
                <a:srgbClr val="434343"/>
              </a:solidFill>
              <a:latin typeface="Lato"/>
              <a:ea typeface="Lato"/>
              <a:cs typeface="Lato"/>
              <a:sym typeface="Lato"/>
            </a:endParaRPr>
          </a:p>
          <a:p>
            <a:pPr marL="457200" lvl="0" indent="-298450" algn="l" rtl="0">
              <a:lnSpc>
                <a:spcPct val="150000"/>
              </a:lnSpc>
              <a:spcBef>
                <a:spcPts val="1600"/>
              </a:spcBef>
              <a:spcAft>
                <a:spcPts val="0"/>
              </a:spcAft>
              <a:buClr>
                <a:srgbClr val="000000"/>
              </a:buClr>
              <a:buSzPts val="1100"/>
              <a:buFont typeface="Lato"/>
              <a:buChar char="●"/>
            </a:pPr>
            <a:r>
              <a:rPr lang="en" sz="1100">
                <a:solidFill>
                  <a:srgbClr val="434343"/>
                </a:solidFill>
                <a:latin typeface="Lato"/>
                <a:ea typeface="Lato"/>
                <a:cs typeface="Lato"/>
                <a:sym typeface="Lato"/>
              </a:rPr>
              <a:t>GAN: Two neural networks (a generative network and a discriminative network) compete with each other to become more accurate in their predictions.</a:t>
            </a:r>
            <a:endParaRPr sz="1100">
              <a:solidFill>
                <a:srgbClr val="434343"/>
              </a:solidFill>
              <a:latin typeface="Lato"/>
              <a:ea typeface="Lato"/>
              <a:cs typeface="Lato"/>
              <a:sym typeface="Lato"/>
            </a:endParaRPr>
          </a:p>
        </p:txBody>
      </p:sp>
      <p:pic>
        <p:nvPicPr>
          <p:cNvPr id="691" name="Google Shape;691;p60"/>
          <p:cNvPicPr preferRelativeResize="0"/>
          <p:nvPr/>
        </p:nvPicPr>
        <p:blipFill>
          <a:blip r:embed="rId3">
            <a:alphaModFix/>
          </a:blip>
          <a:stretch>
            <a:fillRect/>
          </a:stretch>
        </p:blipFill>
        <p:spPr>
          <a:xfrm>
            <a:off x="5604661" y="1477375"/>
            <a:ext cx="3177855" cy="1900793"/>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Different parameter sharing strategies</a:t>
            </a:r>
            <a:endParaRPr/>
          </a:p>
        </p:txBody>
      </p:sp>
      <p:sp>
        <p:nvSpPr>
          <p:cNvPr id="697" name="Google Shape;697;p61"/>
          <p:cNvSpPr/>
          <p:nvPr/>
        </p:nvSpPr>
        <p:spPr>
          <a:xfrm>
            <a:off x="5618711" y="2178047"/>
            <a:ext cx="977100" cy="355800"/>
          </a:xfrm>
          <a:prstGeom prst="rect">
            <a:avLst/>
          </a:prstGeom>
          <a:solidFill>
            <a:srgbClr val="E6B8A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Encoder</a:t>
            </a:r>
            <a:endParaRPr/>
          </a:p>
        </p:txBody>
      </p:sp>
      <p:sp>
        <p:nvSpPr>
          <p:cNvPr id="698" name="Google Shape;698;p61"/>
          <p:cNvSpPr/>
          <p:nvPr/>
        </p:nvSpPr>
        <p:spPr>
          <a:xfrm>
            <a:off x="4853816" y="1315239"/>
            <a:ext cx="954900" cy="382500"/>
          </a:xfrm>
          <a:prstGeom prst="rect">
            <a:avLst/>
          </a:prstGeom>
          <a:solidFill>
            <a:srgbClr val="CFE2F3"/>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699" name="Google Shape;699;p61"/>
          <p:cNvSpPr/>
          <p:nvPr/>
        </p:nvSpPr>
        <p:spPr>
          <a:xfrm>
            <a:off x="6339392" y="1315239"/>
            <a:ext cx="954900" cy="382500"/>
          </a:xfrm>
          <a:prstGeom prst="rect">
            <a:avLst/>
          </a:prstGeom>
          <a:solidFill>
            <a:srgbClr val="B6D7A8"/>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700" name="Google Shape;700;p61"/>
          <p:cNvCxnSpPr>
            <a:endCxn id="698" idx="2"/>
          </p:cNvCxnSpPr>
          <p:nvPr/>
        </p:nvCxnSpPr>
        <p:spPr>
          <a:xfrm rot="10800000" flipH="1">
            <a:off x="5329166" y="1697739"/>
            <a:ext cx="2100" cy="256500"/>
          </a:xfrm>
          <a:prstGeom prst="straightConnector1">
            <a:avLst/>
          </a:prstGeom>
          <a:noFill/>
          <a:ln w="9525" cap="flat" cmpd="sng">
            <a:solidFill>
              <a:srgbClr val="CCCCCC"/>
            </a:solidFill>
            <a:prstDash val="solid"/>
            <a:round/>
            <a:headEnd type="none" w="med" len="med"/>
            <a:tailEnd type="triangle" w="med" len="med"/>
          </a:ln>
        </p:spPr>
      </p:cxnSp>
      <p:cxnSp>
        <p:nvCxnSpPr>
          <p:cNvPr id="701" name="Google Shape;701;p61"/>
          <p:cNvCxnSpPr/>
          <p:nvPr/>
        </p:nvCxnSpPr>
        <p:spPr>
          <a:xfrm rot="10800000" flipH="1">
            <a:off x="6140390" y="1980051"/>
            <a:ext cx="679500" cy="198000"/>
          </a:xfrm>
          <a:prstGeom prst="straightConnector1">
            <a:avLst/>
          </a:prstGeom>
          <a:noFill/>
          <a:ln w="9525" cap="flat" cmpd="sng">
            <a:solidFill>
              <a:srgbClr val="CCCCCC"/>
            </a:solidFill>
            <a:prstDash val="dash"/>
            <a:round/>
            <a:headEnd type="none" w="med" len="med"/>
            <a:tailEnd type="none" w="med" len="med"/>
          </a:ln>
        </p:spPr>
      </p:cxnSp>
      <p:cxnSp>
        <p:nvCxnSpPr>
          <p:cNvPr id="702" name="Google Shape;702;p61"/>
          <p:cNvCxnSpPr/>
          <p:nvPr/>
        </p:nvCxnSpPr>
        <p:spPr>
          <a:xfrm rot="10800000">
            <a:off x="5333984" y="1949751"/>
            <a:ext cx="715800" cy="228300"/>
          </a:xfrm>
          <a:prstGeom prst="straightConnector1">
            <a:avLst/>
          </a:prstGeom>
          <a:noFill/>
          <a:ln w="9525" cap="flat" cmpd="sng">
            <a:solidFill>
              <a:srgbClr val="CCCCCC"/>
            </a:solidFill>
            <a:prstDash val="solid"/>
            <a:round/>
            <a:headEnd type="none" w="med" len="med"/>
            <a:tailEnd type="none" w="med" len="med"/>
          </a:ln>
        </p:spPr>
      </p:cxnSp>
      <p:cxnSp>
        <p:nvCxnSpPr>
          <p:cNvPr id="703" name="Google Shape;703;p61"/>
          <p:cNvCxnSpPr/>
          <p:nvPr/>
        </p:nvCxnSpPr>
        <p:spPr>
          <a:xfrm rot="10800000" flipH="1">
            <a:off x="6107130" y="2533707"/>
            <a:ext cx="600" cy="263700"/>
          </a:xfrm>
          <a:prstGeom prst="straightConnector1">
            <a:avLst/>
          </a:prstGeom>
          <a:noFill/>
          <a:ln w="9525" cap="flat" cmpd="sng">
            <a:solidFill>
              <a:srgbClr val="CCCCCC"/>
            </a:solidFill>
            <a:prstDash val="dashDot"/>
            <a:round/>
            <a:headEnd type="none" w="med" len="med"/>
            <a:tailEnd type="triangle" w="med" len="med"/>
          </a:ln>
        </p:spPr>
      </p:cxnSp>
      <p:cxnSp>
        <p:nvCxnSpPr>
          <p:cNvPr id="704" name="Google Shape;704;p61"/>
          <p:cNvCxnSpPr/>
          <p:nvPr/>
        </p:nvCxnSpPr>
        <p:spPr>
          <a:xfrm rot="10800000" flipH="1">
            <a:off x="5318155" y="1051530"/>
            <a:ext cx="600" cy="263700"/>
          </a:xfrm>
          <a:prstGeom prst="straightConnector1">
            <a:avLst/>
          </a:prstGeom>
          <a:noFill/>
          <a:ln w="9525" cap="flat" cmpd="sng">
            <a:solidFill>
              <a:srgbClr val="CCCCCC"/>
            </a:solidFill>
            <a:prstDash val="solid"/>
            <a:round/>
            <a:headEnd type="none" w="med" len="med"/>
            <a:tailEnd type="triangle" w="med" len="med"/>
          </a:ln>
        </p:spPr>
      </p:cxnSp>
      <p:cxnSp>
        <p:nvCxnSpPr>
          <p:cNvPr id="705" name="Google Shape;705;p61"/>
          <p:cNvCxnSpPr/>
          <p:nvPr/>
        </p:nvCxnSpPr>
        <p:spPr>
          <a:xfrm rot="10800000" flipH="1">
            <a:off x="6816671" y="1038880"/>
            <a:ext cx="600" cy="263700"/>
          </a:xfrm>
          <a:prstGeom prst="straightConnector1">
            <a:avLst/>
          </a:prstGeom>
          <a:noFill/>
          <a:ln w="9525" cap="flat" cmpd="sng">
            <a:solidFill>
              <a:srgbClr val="CCCCCC"/>
            </a:solidFill>
            <a:prstDash val="dash"/>
            <a:round/>
            <a:headEnd type="none" w="med" len="med"/>
            <a:tailEnd type="triangle" w="med" len="med"/>
          </a:ln>
        </p:spPr>
      </p:cxnSp>
      <p:cxnSp>
        <p:nvCxnSpPr>
          <p:cNvPr id="706" name="Google Shape;706;p61"/>
          <p:cNvCxnSpPr>
            <a:endCxn id="699" idx="2"/>
          </p:cNvCxnSpPr>
          <p:nvPr/>
        </p:nvCxnSpPr>
        <p:spPr>
          <a:xfrm rot="10800000" flipH="1">
            <a:off x="6816242" y="1697739"/>
            <a:ext cx="600" cy="278400"/>
          </a:xfrm>
          <a:prstGeom prst="straightConnector1">
            <a:avLst/>
          </a:prstGeom>
          <a:noFill/>
          <a:ln w="9525" cap="flat" cmpd="sng">
            <a:solidFill>
              <a:srgbClr val="CCCCCC"/>
            </a:solidFill>
            <a:prstDash val="dash"/>
            <a:round/>
            <a:headEnd type="none" w="med" len="med"/>
            <a:tailEnd type="triangle" w="med" len="med"/>
          </a:ln>
        </p:spPr>
      </p:cxnSp>
      <p:sp>
        <p:nvSpPr>
          <p:cNvPr id="707" name="Google Shape;707;p61"/>
          <p:cNvSpPr/>
          <p:nvPr/>
        </p:nvSpPr>
        <p:spPr>
          <a:xfrm>
            <a:off x="2532613" y="2132849"/>
            <a:ext cx="1074600" cy="411600"/>
          </a:xfrm>
          <a:prstGeom prst="rect">
            <a:avLst/>
          </a:prstGeom>
          <a:solidFill>
            <a:srgbClr val="E6B8A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Encoder</a:t>
            </a:r>
            <a:endParaRPr/>
          </a:p>
        </p:txBody>
      </p:sp>
      <p:sp>
        <p:nvSpPr>
          <p:cNvPr id="708" name="Google Shape;708;p61"/>
          <p:cNvSpPr/>
          <p:nvPr/>
        </p:nvSpPr>
        <p:spPr>
          <a:xfrm>
            <a:off x="2544906" y="1382175"/>
            <a:ext cx="1050000" cy="442500"/>
          </a:xfrm>
          <a:prstGeom prst="rect">
            <a:avLst/>
          </a:prstGeom>
          <a:solidFill>
            <a:srgbClr val="E6B8AF"/>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Decoder</a:t>
            </a:r>
            <a:endParaRPr/>
          </a:p>
        </p:txBody>
      </p:sp>
      <p:cxnSp>
        <p:nvCxnSpPr>
          <p:cNvPr id="709" name="Google Shape;709;p61"/>
          <p:cNvCxnSpPr>
            <a:endCxn id="708" idx="2"/>
          </p:cNvCxnSpPr>
          <p:nvPr/>
        </p:nvCxnSpPr>
        <p:spPr>
          <a:xfrm rot="10800000" flipH="1">
            <a:off x="3067806" y="1824675"/>
            <a:ext cx="2100" cy="296400"/>
          </a:xfrm>
          <a:prstGeom prst="straightConnector1">
            <a:avLst/>
          </a:prstGeom>
          <a:noFill/>
          <a:ln w="9525" cap="flat" cmpd="sng">
            <a:solidFill>
              <a:srgbClr val="CCCCCC"/>
            </a:solidFill>
            <a:prstDash val="dashDot"/>
            <a:round/>
            <a:headEnd type="none" w="med" len="med"/>
            <a:tailEnd type="triangle" w="med" len="med"/>
          </a:ln>
        </p:spPr>
      </p:cxnSp>
      <p:cxnSp>
        <p:nvCxnSpPr>
          <p:cNvPr id="710" name="Google Shape;710;p61"/>
          <p:cNvCxnSpPr/>
          <p:nvPr/>
        </p:nvCxnSpPr>
        <p:spPr>
          <a:xfrm rot="10800000" flipH="1">
            <a:off x="3069597" y="2544352"/>
            <a:ext cx="600" cy="304800"/>
          </a:xfrm>
          <a:prstGeom prst="straightConnector1">
            <a:avLst/>
          </a:prstGeom>
          <a:noFill/>
          <a:ln w="9525" cap="flat" cmpd="sng">
            <a:solidFill>
              <a:srgbClr val="CCCCCC"/>
            </a:solidFill>
            <a:prstDash val="dashDot"/>
            <a:round/>
            <a:headEnd type="none" w="med" len="med"/>
            <a:tailEnd type="triangle" w="med" len="med"/>
          </a:ln>
        </p:spPr>
      </p:cxnSp>
      <p:cxnSp>
        <p:nvCxnSpPr>
          <p:cNvPr id="711" name="Google Shape;711;p61"/>
          <p:cNvCxnSpPr/>
          <p:nvPr/>
        </p:nvCxnSpPr>
        <p:spPr>
          <a:xfrm rot="10800000" flipH="1">
            <a:off x="3055415" y="1077366"/>
            <a:ext cx="600" cy="304800"/>
          </a:xfrm>
          <a:prstGeom prst="straightConnector1">
            <a:avLst/>
          </a:prstGeom>
          <a:noFill/>
          <a:ln w="9525" cap="flat" cmpd="sng">
            <a:solidFill>
              <a:srgbClr val="CCCCCC"/>
            </a:solidFill>
            <a:prstDash val="dashDot"/>
            <a:round/>
            <a:headEnd type="none" w="med" len="med"/>
            <a:tailEnd type="triangle" w="med" len="med"/>
          </a:ln>
        </p:spPr>
      </p:cxnSp>
      <p:sp>
        <p:nvSpPr>
          <p:cNvPr id="712" name="Google Shape;712;p61"/>
          <p:cNvSpPr/>
          <p:nvPr/>
        </p:nvSpPr>
        <p:spPr>
          <a:xfrm>
            <a:off x="4810132" y="1077377"/>
            <a:ext cx="2520300" cy="17823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1"/>
          <p:cNvSpPr/>
          <p:nvPr/>
        </p:nvSpPr>
        <p:spPr>
          <a:xfrm>
            <a:off x="1809763" y="1081727"/>
            <a:ext cx="2520300" cy="1782300"/>
          </a:xfrm>
          <a:prstGeom prst="rect">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1"/>
          <p:cNvSpPr/>
          <p:nvPr/>
        </p:nvSpPr>
        <p:spPr>
          <a:xfrm>
            <a:off x="4853816" y="3182139"/>
            <a:ext cx="954900" cy="38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715" name="Google Shape;715;p61"/>
          <p:cNvSpPr/>
          <p:nvPr/>
        </p:nvSpPr>
        <p:spPr>
          <a:xfrm>
            <a:off x="6339392" y="3182139"/>
            <a:ext cx="954900" cy="3825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716" name="Google Shape;716;p61"/>
          <p:cNvCxnSpPr/>
          <p:nvPr/>
        </p:nvCxnSpPr>
        <p:spPr>
          <a:xfrm rot="10800000" flipH="1">
            <a:off x="5318155" y="2918430"/>
            <a:ext cx="600" cy="263700"/>
          </a:xfrm>
          <a:prstGeom prst="straightConnector1">
            <a:avLst/>
          </a:prstGeom>
          <a:noFill/>
          <a:ln w="9525" cap="flat" cmpd="sng">
            <a:solidFill>
              <a:srgbClr val="000000"/>
            </a:solidFill>
            <a:prstDash val="solid"/>
            <a:round/>
            <a:headEnd type="none" w="med" len="med"/>
            <a:tailEnd type="triangle" w="med" len="med"/>
          </a:ln>
        </p:spPr>
      </p:cxnSp>
      <p:cxnSp>
        <p:nvCxnSpPr>
          <p:cNvPr id="717" name="Google Shape;717;p61"/>
          <p:cNvCxnSpPr/>
          <p:nvPr/>
        </p:nvCxnSpPr>
        <p:spPr>
          <a:xfrm rot="10800000" flipH="1">
            <a:off x="6816671" y="2905780"/>
            <a:ext cx="600" cy="263700"/>
          </a:xfrm>
          <a:prstGeom prst="straightConnector1">
            <a:avLst/>
          </a:prstGeom>
          <a:noFill/>
          <a:ln w="9525" cap="flat" cmpd="sng">
            <a:solidFill>
              <a:srgbClr val="000000"/>
            </a:solidFill>
            <a:prstDash val="dash"/>
            <a:round/>
            <a:headEnd type="none" w="med" len="med"/>
            <a:tailEnd type="triangle" w="med" len="med"/>
          </a:ln>
        </p:spPr>
      </p:cxnSp>
      <p:sp>
        <p:nvSpPr>
          <p:cNvPr id="718" name="Google Shape;718;p61"/>
          <p:cNvSpPr/>
          <p:nvPr/>
        </p:nvSpPr>
        <p:spPr>
          <a:xfrm>
            <a:off x="1854825" y="4031947"/>
            <a:ext cx="1002600" cy="399000"/>
          </a:xfrm>
          <a:prstGeom prst="rect">
            <a:avLst/>
          </a:prstGeom>
          <a:solidFill>
            <a:srgbClr val="C9DAF8"/>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L1 Encoder</a:t>
            </a:r>
            <a:endParaRPr/>
          </a:p>
        </p:txBody>
      </p:sp>
      <p:sp>
        <p:nvSpPr>
          <p:cNvPr id="719" name="Google Shape;719;p61"/>
          <p:cNvSpPr/>
          <p:nvPr/>
        </p:nvSpPr>
        <p:spPr>
          <a:xfrm>
            <a:off x="2544906" y="3249075"/>
            <a:ext cx="1050000" cy="442500"/>
          </a:xfrm>
          <a:prstGeom prst="rect">
            <a:avLst/>
          </a:prstGeom>
          <a:solidFill>
            <a:srgbClr val="E6B8AF"/>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Decoder</a:t>
            </a:r>
            <a:endParaRPr/>
          </a:p>
        </p:txBody>
      </p:sp>
      <p:cxnSp>
        <p:nvCxnSpPr>
          <p:cNvPr id="720" name="Google Shape;720;p61"/>
          <p:cNvCxnSpPr>
            <a:stCxn id="718" idx="0"/>
            <a:endCxn id="719" idx="2"/>
          </p:cNvCxnSpPr>
          <p:nvPr/>
        </p:nvCxnSpPr>
        <p:spPr>
          <a:xfrm rot="10800000" flipH="1">
            <a:off x="2356125" y="3691447"/>
            <a:ext cx="713700" cy="340500"/>
          </a:xfrm>
          <a:prstGeom prst="straightConnector1">
            <a:avLst/>
          </a:prstGeom>
          <a:noFill/>
          <a:ln w="9525" cap="flat" cmpd="sng">
            <a:solidFill>
              <a:srgbClr val="B7B7B7"/>
            </a:solidFill>
            <a:prstDash val="solid"/>
            <a:round/>
            <a:headEnd type="none" w="med" len="med"/>
            <a:tailEnd type="triangle" w="med" len="med"/>
          </a:ln>
        </p:spPr>
      </p:cxnSp>
      <p:cxnSp>
        <p:nvCxnSpPr>
          <p:cNvPr id="721" name="Google Shape;721;p61"/>
          <p:cNvCxnSpPr/>
          <p:nvPr/>
        </p:nvCxnSpPr>
        <p:spPr>
          <a:xfrm rot="10800000" flipH="1">
            <a:off x="2365098" y="4430850"/>
            <a:ext cx="600" cy="295500"/>
          </a:xfrm>
          <a:prstGeom prst="straightConnector1">
            <a:avLst/>
          </a:prstGeom>
          <a:noFill/>
          <a:ln w="9525" cap="flat" cmpd="sng">
            <a:solidFill>
              <a:srgbClr val="B7B7B7"/>
            </a:solidFill>
            <a:prstDash val="solid"/>
            <a:round/>
            <a:headEnd type="none" w="med" len="med"/>
            <a:tailEnd type="triangle" w="med" len="med"/>
          </a:ln>
        </p:spPr>
      </p:cxnSp>
      <p:cxnSp>
        <p:nvCxnSpPr>
          <p:cNvPr id="722" name="Google Shape;722;p61"/>
          <p:cNvCxnSpPr/>
          <p:nvPr/>
        </p:nvCxnSpPr>
        <p:spPr>
          <a:xfrm rot="10800000" flipH="1">
            <a:off x="3055415" y="2944266"/>
            <a:ext cx="600" cy="304800"/>
          </a:xfrm>
          <a:prstGeom prst="straightConnector1">
            <a:avLst/>
          </a:prstGeom>
          <a:noFill/>
          <a:ln w="9525" cap="flat" cmpd="sng">
            <a:solidFill>
              <a:srgbClr val="B7B7B7"/>
            </a:solidFill>
            <a:prstDash val="dashDot"/>
            <a:round/>
            <a:headEnd type="none" w="med" len="med"/>
            <a:tailEnd type="triangle" w="med" len="med"/>
          </a:ln>
        </p:spPr>
      </p:cxnSp>
      <p:sp>
        <p:nvSpPr>
          <p:cNvPr id="723" name="Google Shape;723;p61"/>
          <p:cNvSpPr/>
          <p:nvPr/>
        </p:nvSpPr>
        <p:spPr>
          <a:xfrm>
            <a:off x="4813982" y="2918552"/>
            <a:ext cx="2520300" cy="1782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1"/>
          <p:cNvSpPr/>
          <p:nvPr/>
        </p:nvSpPr>
        <p:spPr>
          <a:xfrm>
            <a:off x="1809513" y="2933652"/>
            <a:ext cx="2520300" cy="17823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1"/>
          <p:cNvSpPr/>
          <p:nvPr/>
        </p:nvSpPr>
        <p:spPr>
          <a:xfrm>
            <a:off x="7855011" y="3804529"/>
            <a:ext cx="1082400" cy="821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800"/>
              <a:t>Path for L1</a:t>
            </a:r>
            <a:endParaRPr sz="800"/>
          </a:p>
          <a:p>
            <a:pPr marL="0" lvl="0" indent="0" algn="l" rtl="0">
              <a:spcBef>
                <a:spcPts val="0"/>
              </a:spcBef>
              <a:spcAft>
                <a:spcPts val="0"/>
              </a:spcAft>
              <a:buNone/>
            </a:pPr>
            <a:r>
              <a:rPr lang="en" sz="1100"/>
              <a:t>        </a:t>
            </a:r>
            <a:r>
              <a:rPr lang="en" sz="800"/>
              <a:t>Path for L2</a:t>
            </a:r>
            <a:endParaRPr sz="800"/>
          </a:p>
          <a:p>
            <a:pPr marL="0" lvl="0" indent="0" algn="l" rtl="0">
              <a:spcBef>
                <a:spcPts val="0"/>
              </a:spcBef>
              <a:spcAft>
                <a:spcPts val="0"/>
              </a:spcAft>
              <a:buNone/>
            </a:pPr>
            <a:r>
              <a:rPr lang="en" sz="1100"/>
              <a:t>        </a:t>
            </a:r>
            <a:r>
              <a:rPr lang="en" sz="800"/>
              <a:t>Shared path</a:t>
            </a:r>
            <a:endParaRPr sz="800"/>
          </a:p>
        </p:txBody>
      </p:sp>
      <p:cxnSp>
        <p:nvCxnSpPr>
          <p:cNvPr id="726" name="Google Shape;726;p61"/>
          <p:cNvCxnSpPr/>
          <p:nvPr/>
        </p:nvCxnSpPr>
        <p:spPr>
          <a:xfrm rot="10800000" flipH="1">
            <a:off x="7991296" y="4251390"/>
            <a:ext cx="195600" cy="600"/>
          </a:xfrm>
          <a:prstGeom prst="straightConnector1">
            <a:avLst/>
          </a:prstGeom>
          <a:noFill/>
          <a:ln w="9525" cap="flat" cmpd="sng">
            <a:solidFill>
              <a:srgbClr val="000000"/>
            </a:solidFill>
            <a:prstDash val="dash"/>
            <a:round/>
            <a:headEnd type="none" w="med" len="med"/>
            <a:tailEnd type="none" w="med" len="med"/>
          </a:ln>
        </p:spPr>
      </p:cxnSp>
      <p:cxnSp>
        <p:nvCxnSpPr>
          <p:cNvPr id="727" name="Google Shape;727;p61"/>
          <p:cNvCxnSpPr/>
          <p:nvPr/>
        </p:nvCxnSpPr>
        <p:spPr>
          <a:xfrm rot="10800000" flipH="1">
            <a:off x="7991306" y="4414792"/>
            <a:ext cx="195600" cy="600"/>
          </a:xfrm>
          <a:prstGeom prst="straightConnector1">
            <a:avLst/>
          </a:prstGeom>
          <a:noFill/>
          <a:ln w="9525" cap="flat" cmpd="sng">
            <a:solidFill>
              <a:srgbClr val="000000"/>
            </a:solidFill>
            <a:prstDash val="dashDot"/>
            <a:round/>
            <a:headEnd type="none" w="med" len="med"/>
            <a:tailEnd type="none" w="med" len="med"/>
          </a:ln>
        </p:spPr>
      </p:cxnSp>
      <p:cxnSp>
        <p:nvCxnSpPr>
          <p:cNvPr id="728" name="Google Shape;728;p61"/>
          <p:cNvCxnSpPr/>
          <p:nvPr/>
        </p:nvCxnSpPr>
        <p:spPr>
          <a:xfrm rot="10800000" flipH="1">
            <a:off x="7983521" y="4088012"/>
            <a:ext cx="195600" cy="600"/>
          </a:xfrm>
          <a:prstGeom prst="straightConnector1">
            <a:avLst/>
          </a:prstGeom>
          <a:noFill/>
          <a:ln w="9525" cap="flat" cmpd="sng">
            <a:solidFill>
              <a:srgbClr val="000000"/>
            </a:solidFill>
            <a:prstDash val="solid"/>
            <a:round/>
            <a:headEnd type="none" w="med" len="med"/>
            <a:tailEnd type="none" w="med" len="med"/>
          </a:ln>
        </p:spPr>
      </p:cxnSp>
      <p:sp>
        <p:nvSpPr>
          <p:cNvPr id="729" name="Google Shape;729;p61"/>
          <p:cNvSpPr/>
          <p:nvPr/>
        </p:nvSpPr>
        <p:spPr>
          <a:xfrm>
            <a:off x="3284249" y="4031947"/>
            <a:ext cx="1002600" cy="399000"/>
          </a:xfrm>
          <a:prstGeom prst="rect">
            <a:avLst/>
          </a:prstGeom>
          <a:solidFill>
            <a:srgbClr val="B6D7A8"/>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L2 Encoder</a:t>
            </a:r>
            <a:endParaRPr/>
          </a:p>
        </p:txBody>
      </p:sp>
      <p:cxnSp>
        <p:nvCxnSpPr>
          <p:cNvPr id="730" name="Google Shape;730;p61"/>
          <p:cNvCxnSpPr>
            <a:stCxn id="729" idx="0"/>
            <a:endCxn id="719" idx="2"/>
          </p:cNvCxnSpPr>
          <p:nvPr/>
        </p:nvCxnSpPr>
        <p:spPr>
          <a:xfrm rot="10800000">
            <a:off x="3070049" y="3691447"/>
            <a:ext cx="715500" cy="340500"/>
          </a:xfrm>
          <a:prstGeom prst="straightConnector1">
            <a:avLst/>
          </a:prstGeom>
          <a:noFill/>
          <a:ln w="9525" cap="flat" cmpd="sng">
            <a:solidFill>
              <a:srgbClr val="B7B7B7"/>
            </a:solidFill>
            <a:prstDash val="dash"/>
            <a:round/>
            <a:headEnd type="none" w="med" len="med"/>
            <a:tailEnd type="triangle" w="med" len="med"/>
          </a:ln>
        </p:spPr>
      </p:cxnSp>
      <p:cxnSp>
        <p:nvCxnSpPr>
          <p:cNvPr id="731" name="Google Shape;731;p61"/>
          <p:cNvCxnSpPr/>
          <p:nvPr/>
        </p:nvCxnSpPr>
        <p:spPr>
          <a:xfrm rot="10800000" flipH="1">
            <a:off x="3785286" y="4430850"/>
            <a:ext cx="600" cy="295500"/>
          </a:xfrm>
          <a:prstGeom prst="straightConnector1">
            <a:avLst/>
          </a:prstGeom>
          <a:noFill/>
          <a:ln w="9525" cap="flat" cmpd="sng">
            <a:solidFill>
              <a:srgbClr val="B7B7B7"/>
            </a:solidFill>
            <a:prstDash val="dash"/>
            <a:round/>
            <a:headEnd type="none" w="med" len="med"/>
            <a:tailEnd type="triangle" w="med" len="med"/>
          </a:ln>
        </p:spPr>
      </p:cxnSp>
      <p:sp>
        <p:nvSpPr>
          <p:cNvPr id="732" name="Google Shape;732;p61"/>
          <p:cNvSpPr/>
          <p:nvPr/>
        </p:nvSpPr>
        <p:spPr>
          <a:xfrm>
            <a:off x="4857150" y="3887125"/>
            <a:ext cx="954900" cy="4116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L1 Encoder</a:t>
            </a:r>
            <a:endParaRPr/>
          </a:p>
        </p:txBody>
      </p:sp>
      <p:cxnSp>
        <p:nvCxnSpPr>
          <p:cNvPr id="733" name="Google Shape;733;p61"/>
          <p:cNvCxnSpPr>
            <a:stCxn id="732" idx="0"/>
            <a:endCxn id="714" idx="2"/>
          </p:cNvCxnSpPr>
          <p:nvPr/>
        </p:nvCxnSpPr>
        <p:spPr>
          <a:xfrm rot="10800000">
            <a:off x="5331300" y="3564625"/>
            <a:ext cx="3300" cy="322500"/>
          </a:xfrm>
          <a:prstGeom prst="straightConnector1">
            <a:avLst/>
          </a:prstGeom>
          <a:noFill/>
          <a:ln w="9525" cap="flat" cmpd="sng">
            <a:solidFill>
              <a:srgbClr val="000000"/>
            </a:solidFill>
            <a:prstDash val="solid"/>
            <a:round/>
            <a:headEnd type="none" w="med" len="med"/>
            <a:tailEnd type="triangle" w="med" len="med"/>
          </a:ln>
        </p:spPr>
      </p:cxnSp>
      <p:cxnSp>
        <p:nvCxnSpPr>
          <p:cNvPr id="734" name="Google Shape;734;p61"/>
          <p:cNvCxnSpPr/>
          <p:nvPr/>
        </p:nvCxnSpPr>
        <p:spPr>
          <a:xfrm rot="10800000" flipH="1">
            <a:off x="5334407" y="4285900"/>
            <a:ext cx="600" cy="304800"/>
          </a:xfrm>
          <a:prstGeom prst="straightConnector1">
            <a:avLst/>
          </a:prstGeom>
          <a:noFill/>
          <a:ln w="9525" cap="flat" cmpd="sng">
            <a:solidFill>
              <a:srgbClr val="000000"/>
            </a:solidFill>
            <a:prstDash val="solid"/>
            <a:round/>
            <a:headEnd type="none" w="med" len="med"/>
            <a:tailEnd type="triangle" w="med" len="med"/>
          </a:ln>
        </p:spPr>
      </p:cxnSp>
      <p:sp>
        <p:nvSpPr>
          <p:cNvPr id="735" name="Google Shape;735;p61"/>
          <p:cNvSpPr/>
          <p:nvPr/>
        </p:nvSpPr>
        <p:spPr>
          <a:xfrm>
            <a:off x="6339375" y="3887125"/>
            <a:ext cx="954900" cy="411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L2 Encoder</a:t>
            </a:r>
            <a:endParaRPr/>
          </a:p>
        </p:txBody>
      </p:sp>
      <p:cxnSp>
        <p:nvCxnSpPr>
          <p:cNvPr id="736" name="Google Shape;736;p61"/>
          <p:cNvCxnSpPr>
            <a:stCxn id="735" idx="0"/>
            <a:endCxn id="715" idx="2"/>
          </p:cNvCxnSpPr>
          <p:nvPr/>
        </p:nvCxnSpPr>
        <p:spPr>
          <a:xfrm rot="10800000">
            <a:off x="6816825" y="3564625"/>
            <a:ext cx="0" cy="322500"/>
          </a:xfrm>
          <a:prstGeom prst="straightConnector1">
            <a:avLst/>
          </a:prstGeom>
          <a:noFill/>
          <a:ln w="9525" cap="flat" cmpd="sng">
            <a:solidFill>
              <a:srgbClr val="000000"/>
            </a:solidFill>
            <a:prstDash val="dash"/>
            <a:round/>
            <a:headEnd type="none" w="med" len="med"/>
            <a:tailEnd type="triangle" w="med" len="med"/>
          </a:ln>
        </p:spPr>
      </p:cxnSp>
      <p:cxnSp>
        <p:nvCxnSpPr>
          <p:cNvPr id="737" name="Google Shape;737;p61"/>
          <p:cNvCxnSpPr/>
          <p:nvPr/>
        </p:nvCxnSpPr>
        <p:spPr>
          <a:xfrm rot="10800000" flipH="1">
            <a:off x="6846390" y="4328163"/>
            <a:ext cx="600" cy="304800"/>
          </a:xfrm>
          <a:prstGeom prst="straightConnector1">
            <a:avLst/>
          </a:prstGeom>
          <a:noFill/>
          <a:ln w="9525" cap="flat" cmpd="sng">
            <a:solidFill>
              <a:srgbClr val="000000"/>
            </a:solidFill>
            <a:prstDash val="dash"/>
            <a:round/>
            <a:headEnd type="none" w="med" len="med"/>
            <a:tailEnd type="triangle" w="med" len="med"/>
          </a:ln>
        </p:spPr>
      </p:cxnSp>
      <p:cxnSp>
        <p:nvCxnSpPr>
          <p:cNvPr id="738" name="Google Shape;738;p61"/>
          <p:cNvCxnSpPr/>
          <p:nvPr/>
        </p:nvCxnSpPr>
        <p:spPr>
          <a:xfrm>
            <a:off x="4839175" y="2949350"/>
            <a:ext cx="2486700" cy="1732800"/>
          </a:xfrm>
          <a:prstGeom prst="straightConnector1">
            <a:avLst/>
          </a:prstGeom>
          <a:noFill/>
          <a:ln w="9525" cap="flat" cmpd="sng">
            <a:solidFill>
              <a:srgbClr val="FF0000"/>
            </a:solidFill>
            <a:prstDash val="solid"/>
            <a:round/>
            <a:headEnd type="none" w="med" len="med"/>
            <a:tailEnd type="none" w="med" len="med"/>
          </a:ln>
        </p:spPr>
      </p:cxnSp>
      <p:cxnSp>
        <p:nvCxnSpPr>
          <p:cNvPr id="739" name="Google Shape;739;p61"/>
          <p:cNvCxnSpPr/>
          <p:nvPr/>
        </p:nvCxnSpPr>
        <p:spPr>
          <a:xfrm rot="10800000" flipH="1">
            <a:off x="4820925" y="2937100"/>
            <a:ext cx="2498700" cy="1775400"/>
          </a:xfrm>
          <a:prstGeom prst="straightConnector1">
            <a:avLst/>
          </a:prstGeom>
          <a:noFill/>
          <a:ln w="9525" cap="flat" cmpd="sng">
            <a:solidFill>
              <a:srgbClr val="FF0000"/>
            </a:solidFill>
            <a:prstDash val="solid"/>
            <a:round/>
            <a:headEnd type="none" w="med" len="med"/>
            <a:tailEnd type="none" w="med" len="med"/>
          </a:ln>
        </p:spPr>
      </p:cxn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specific Encoder-Decoder</a:t>
            </a:r>
            <a:endParaRPr/>
          </a:p>
        </p:txBody>
      </p:sp>
      <p:sp>
        <p:nvSpPr>
          <p:cNvPr id="745" name="Google Shape;745;p62"/>
          <p:cNvSpPr/>
          <p:nvPr/>
        </p:nvSpPr>
        <p:spPr>
          <a:xfrm>
            <a:off x="2536777" y="2096821"/>
            <a:ext cx="1592400" cy="638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746" name="Google Shape;746;p62"/>
          <p:cNvSpPr/>
          <p:nvPr/>
        </p:nvSpPr>
        <p:spPr>
          <a:xfrm>
            <a:off x="5014314" y="2096821"/>
            <a:ext cx="1592400" cy="638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747" name="Google Shape;747;p62"/>
          <p:cNvCxnSpPr/>
          <p:nvPr/>
        </p:nvCxnSpPr>
        <p:spPr>
          <a:xfrm rot="10800000" flipH="1">
            <a:off x="3311168" y="1656707"/>
            <a:ext cx="900" cy="440100"/>
          </a:xfrm>
          <a:prstGeom prst="straightConnector1">
            <a:avLst/>
          </a:prstGeom>
          <a:noFill/>
          <a:ln w="9525" cap="flat" cmpd="sng">
            <a:solidFill>
              <a:srgbClr val="000000"/>
            </a:solidFill>
            <a:prstDash val="solid"/>
            <a:round/>
            <a:headEnd type="none" w="med" len="med"/>
            <a:tailEnd type="triangle" w="med" len="med"/>
          </a:ln>
        </p:spPr>
      </p:cxnSp>
      <p:cxnSp>
        <p:nvCxnSpPr>
          <p:cNvPr id="748" name="Google Shape;748;p62"/>
          <p:cNvCxnSpPr/>
          <p:nvPr/>
        </p:nvCxnSpPr>
        <p:spPr>
          <a:xfrm rot="10800000" flipH="1">
            <a:off x="5810285" y="1635587"/>
            <a:ext cx="900" cy="440100"/>
          </a:xfrm>
          <a:prstGeom prst="straightConnector1">
            <a:avLst/>
          </a:prstGeom>
          <a:noFill/>
          <a:ln w="9525" cap="flat" cmpd="sng">
            <a:solidFill>
              <a:srgbClr val="000000"/>
            </a:solidFill>
            <a:prstDash val="dash"/>
            <a:round/>
            <a:headEnd type="none" w="med" len="med"/>
            <a:tailEnd type="triangle" w="med" len="med"/>
          </a:ln>
        </p:spPr>
      </p:cxnSp>
      <p:sp>
        <p:nvSpPr>
          <p:cNvPr id="749" name="Google Shape;749;p62"/>
          <p:cNvSpPr/>
          <p:nvPr/>
        </p:nvSpPr>
        <p:spPr>
          <a:xfrm>
            <a:off x="2470345" y="1656773"/>
            <a:ext cx="4203300" cy="297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2"/>
          <p:cNvSpPr/>
          <p:nvPr/>
        </p:nvSpPr>
        <p:spPr>
          <a:xfrm>
            <a:off x="6876161" y="4017329"/>
            <a:ext cx="1082400" cy="821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800"/>
              <a:t>Path for L1</a:t>
            </a:r>
            <a:endParaRPr sz="800"/>
          </a:p>
          <a:p>
            <a:pPr marL="0" lvl="0" indent="0" algn="l" rtl="0">
              <a:spcBef>
                <a:spcPts val="0"/>
              </a:spcBef>
              <a:spcAft>
                <a:spcPts val="0"/>
              </a:spcAft>
              <a:buNone/>
            </a:pPr>
            <a:r>
              <a:rPr lang="en" sz="1100"/>
              <a:t>        </a:t>
            </a:r>
            <a:r>
              <a:rPr lang="en" sz="800"/>
              <a:t>Path for L2</a:t>
            </a:r>
            <a:endParaRPr sz="800"/>
          </a:p>
          <a:p>
            <a:pPr marL="0" lvl="0" indent="0" algn="l" rtl="0">
              <a:spcBef>
                <a:spcPts val="0"/>
              </a:spcBef>
              <a:spcAft>
                <a:spcPts val="0"/>
              </a:spcAft>
              <a:buNone/>
            </a:pPr>
            <a:r>
              <a:rPr lang="en" sz="1100"/>
              <a:t>        </a:t>
            </a:r>
            <a:r>
              <a:rPr lang="en" sz="800"/>
              <a:t>Shared path</a:t>
            </a:r>
            <a:endParaRPr sz="800"/>
          </a:p>
        </p:txBody>
      </p:sp>
      <p:cxnSp>
        <p:nvCxnSpPr>
          <p:cNvPr id="751" name="Google Shape;751;p62"/>
          <p:cNvCxnSpPr/>
          <p:nvPr/>
        </p:nvCxnSpPr>
        <p:spPr>
          <a:xfrm rot="10800000" flipH="1">
            <a:off x="7012446" y="4464190"/>
            <a:ext cx="195600" cy="600"/>
          </a:xfrm>
          <a:prstGeom prst="straightConnector1">
            <a:avLst/>
          </a:prstGeom>
          <a:noFill/>
          <a:ln w="9525" cap="flat" cmpd="sng">
            <a:solidFill>
              <a:srgbClr val="000000"/>
            </a:solidFill>
            <a:prstDash val="dash"/>
            <a:round/>
            <a:headEnd type="none" w="med" len="med"/>
            <a:tailEnd type="none" w="med" len="med"/>
          </a:ln>
        </p:spPr>
      </p:cxnSp>
      <p:cxnSp>
        <p:nvCxnSpPr>
          <p:cNvPr id="752" name="Google Shape;752;p62"/>
          <p:cNvCxnSpPr/>
          <p:nvPr/>
        </p:nvCxnSpPr>
        <p:spPr>
          <a:xfrm rot="10800000" flipH="1">
            <a:off x="7012456" y="4627592"/>
            <a:ext cx="195600" cy="600"/>
          </a:xfrm>
          <a:prstGeom prst="straightConnector1">
            <a:avLst/>
          </a:prstGeom>
          <a:noFill/>
          <a:ln w="9525" cap="flat" cmpd="sng">
            <a:solidFill>
              <a:srgbClr val="000000"/>
            </a:solidFill>
            <a:prstDash val="dashDot"/>
            <a:round/>
            <a:headEnd type="none" w="med" len="med"/>
            <a:tailEnd type="none" w="med" len="med"/>
          </a:ln>
        </p:spPr>
      </p:cxnSp>
      <p:cxnSp>
        <p:nvCxnSpPr>
          <p:cNvPr id="753" name="Google Shape;753;p62"/>
          <p:cNvCxnSpPr/>
          <p:nvPr/>
        </p:nvCxnSpPr>
        <p:spPr>
          <a:xfrm rot="10800000" flipH="1">
            <a:off x="7004671" y="4300812"/>
            <a:ext cx="195600" cy="600"/>
          </a:xfrm>
          <a:prstGeom prst="straightConnector1">
            <a:avLst/>
          </a:prstGeom>
          <a:noFill/>
          <a:ln w="9525" cap="flat" cmpd="sng">
            <a:solidFill>
              <a:srgbClr val="000000"/>
            </a:solidFill>
            <a:prstDash val="solid"/>
            <a:round/>
            <a:headEnd type="none" w="med" len="med"/>
            <a:tailEnd type="none" w="med" len="med"/>
          </a:ln>
        </p:spPr>
      </p:cxnSp>
      <p:sp>
        <p:nvSpPr>
          <p:cNvPr id="754" name="Google Shape;754;p62"/>
          <p:cNvSpPr/>
          <p:nvPr/>
        </p:nvSpPr>
        <p:spPr>
          <a:xfrm>
            <a:off x="2542337" y="3273768"/>
            <a:ext cx="1592400" cy="6873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L1 Encoder</a:t>
            </a:r>
            <a:endParaRPr/>
          </a:p>
        </p:txBody>
      </p:sp>
      <p:cxnSp>
        <p:nvCxnSpPr>
          <p:cNvPr id="755" name="Google Shape;755;p62"/>
          <p:cNvCxnSpPr>
            <a:stCxn id="754" idx="0"/>
            <a:endCxn id="745" idx="2"/>
          </p:cNvCxnSpPr>
          <p:nvPr/>
        </p:nvCxnSpPr>
        <p:spPr>
          <a:xfrm rot="10800000">
            <a:off x="3332837" y="2735568"/>
            <a:ext cx="5700" cy="538200"/>
          </a:xfrm>
          <a:prstGeom prst="straightConnector1">
            <a:avLst/>
          </a:prstGeom>
          <a:noFill/>
          <a:ln w="9525" cap="flat" cmpd="sng">
            <a:solidFill>
              <a:srgbClr val="000000"/>
            </a:solidFill>
            <a:prstDash val="solid"/>
            <a:round/>
            <a:headEnd type="none" w="med" len="med"/>
            <a:tailEnd type="triangle" w="med" len="med"/>
          </a:ln>
        </p:spPr>
      </p:cxnSp>
      <p:cxnSp>
        <p:nvCxnSpPr>
          <p:cNvPr id="756" name="Google Shape;756;p62"/>
          <p:cNvCxnSpPr/>
          <p:nvPr/>
        </p:nvCxnSpPr>
        <p:spPr>
          <a:xfrm rot="10800000" flipH="1">
            <a:off x="3338072" y="3960835"/>
            <a:ext cx="900" cy="508800"/>
          </a:xfrm>
          <a:prstGeom prst="straightConnector1">
            <a:avLst/>
          </a:prstGeom>
          <a:noFill/>
          <a:ln w="9525" cap="flat" cmpd="sng">
            <a:solidFill>
              <a:srgbClr val="000000"/>
            </a:solidFill>
            <a:prstDash val="solid"/>
            <a:round/>
            <a:headEnd type="none" w="med" len="med"/>
            <a:tailEnd type="triangle" w="med" len="med"/>
          </a:ln>
        </p:spPr>
      </p:cxnSp>
      <p:sp>
        <p:nvSpPr>
          <p:cNvPr id="757" name="Google Shape;757;p62"/>
          <p:cNvSpPr/>
          <p:nvPr/>
        </p:nvSpPr>
        <p:spPr>
          <a:xfrm>
            <a:off x="5014285" y="3273768"/>
            <a:ext cx="1592400" cy="687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L2 Encoder</a:t>
            </a:r>
            <a:endParaRPr/>
          </a:p>
        </p:txBody>
      </p:sp>
      <p:cxnSp>
        <p:nvCxnSpPr>
          <p:cNvPr id="758" name="Google Shape;758;p62"/>
          <p:cNvCxnSpPr>
            <a:stCxn id="757" idx="0"/>
            <a:endCxn id="746" idx="2"/>
          </p:cNvCxnSpPr>
          <p:nvPr/>
        </p:nvCxnSpPr>
        <p:spPr>
          <a:xfrm rot="10800000">
            <a:off x="5810485" y="2735568"/>
            <a:ext cx="0" cy="538200"/>
          </a:xfrm>
          <a:prstGeom prst="straightConnector1">
            <a:avLst/>
          </a:prstGeom>
          <a:noFill/>
          <a:ln w="9525" cap="flat" cmpd="sng">
            <a:solidFill>
              <a:srgbClr val="000000"/>
            </a:solidFill>
            <a:prstDash val="dash"/>
            <a:round/>
            <a:headEnd type="none" w="med" len="med"/>
            <a:tailEnd type="triangle" w="med" len="med"/>
          </a:ln>
        </p:spPr>
      </p:cxnSp>
      <p:cxnSp>
        <p:nvCxnSpPr>
          <p:cNvPr id="759" name="Google Shape;759;p62"/>
          <p:cNvCxnSpPr/>
          <p:nvPr/>
        </p:nvCxnSpPr>
        <p:spPr>
          <a:xfrm rot="10800000" flipH="1">
            <a:off x="5810024" y="3960815"/>
            <a:ext cx="900" cy="508800"/>
          </a:xfrm>
          <a:prstGeom prst="straightConnector1">
            <a:avLst/>
          </a:prstGeom>
          <a:noFill/>
          <a:ln w="9525" cap="flat" cmpd="sng">
            <a:solidFill>
              <a:srgbClr val="000000"/>
            </a:solidFill>
            <a:prstDash val="dash"/>
            <a:round/>
            <a:headEnd type="none" w="med" len="med"/>
            <a:tailEnd type="triangle" w="med" len="med"/>
          </a:ln>
        </p:spPr>
      </p:cxnSp>
      <p:sp>
        <p:nvSpPr>
          <p:cNvPr id="760" name="Google Shape;760;p62"/>
          <p:cNvSpPr txBox="1"/>
          <p:nvPr/>
        </p:nvSpPr>
        <p:spPr>
          <a:xfrm>
            <a:off x="7012450" y="2304250"/>
            <a:ext cx="906000" cy="10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000">
                <a:latin typeface="Source Sans Pro"/>
                <a:ea typeface="Source Sans Pro"/>
                <a:cs typeface="Source Sans Pro"/>
                <a:sym typeface="Source Sans Pro"/>
              </a:rPr>
              <a:t>❌</a:t>
            </a:r>
            <a:endParaRPr sz="5000">
              <a:latin typeface="Source Sans Pro"/>
              <a:ea typeface="Source Sans Pro"/>
              <a:cs typeface="Source Sans Pro"/>
              <a:sym typeface="Source Sans Pro"/>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specific Encoder-Decoder</a:t>
            </a:r>
            <a:endParaRPr/>
          </a:p>
        </p:txBody>
      </p:sp>
      <p:sp>
        <p:nvSpPr>
          <p:cNvPr id="766" name="Google Shape;766;p63"/>
          <p:cNvSpPr/>
          <p:nvPr/>
        </p:nvSpPr>
        <p:spPr>
          <a:xfrm>
            <a:off x="2536777" y="2096821"/>
            <a:ext cx="1592400" cy="6387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L1 Decoder</a:t>
            </a:r>
            <a:endParaRPr/>
          </a:p>
        </p:txBody>
      </p:sp>
      <p:sp>
        <p:nvSpPr>
          <p:cNvPr id="767" name="Google Shape;767;p63"/>
          <p:cNvSpPr/>
          <p:nvPr/>
        </p:nvSpPr>
        <p:spPr>
          <a:xfrm>
            <a:off x="5014314" y="2096821"/>
            <a:ext cx="1592400" cy="638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L2 Decoder</a:t>
            </a:r>
            <a:endParaRPr/>
          </a:p>
        </p:txBody>
      </p:sp>
      <p:cxnSp>
        <p:nvCxnSpPr>
          <p:cNvPr id="768" name="Google Shape;768;p63"/>
          <p:cNvCxnSpPr/>
          <p:nvPr/>
        </p:nvCxnSpPr>
        <p:spPr>
          <a:xfrm rot="10800000" flipH="1">
            <a:off x="3311168" y="1656707"/>
            <a:ext cx="900" cy="440100"/>
          </a:xfrm>
          <a:prstGeom prst="straightConnector1">
            <a:avLst/>
          </a:prstGeom>
          <a:noFill/>
          <a:ln w="9525" cap="flat" cmpd="sng">
            <a:solidFill>
              <a:srgbClr val="000000"/>
            </a:solidFill>
            <a:prstDash val="solid"/>
            <a:round/>
            <a:headEnd type="none" w="med" len="med"/>
            <a:tailEnd type="triangle" w="med" len="med"/>
          </a:ln>
        </p:spPr>
      </p:cxnSp>
      <p:cxnSp>
        <p:nvCxnSpPr>
          <p:cNvPr id="769" name="Google Shape;769;p63"/>
          <p:cNvCxnSpPr/>
          <p:nvPr/>
        </p:nvCxnSpPr>
        <p:spPr>
          <a:xfrm rot="10800000" flipH="1">
            <a:off x="5810285" y="1635587"/>
            <a:ext cx="900" cy="440100"/>
          </a:xfrm>
          <a:prstGeom prst="straightConnector1">
            <a:avLst/>
          </a:prstGeom>
          <a:noFill/>
          <a:ln w="9525" cap="flat" cmpd="sng">
            <a:solidFill>
              <a:srgbClr val="000000"/>
            </a:solidFill>
            <a:prstDash val="dash"/>
            <a:round/>
            <a:headEnd type="none" w="med" len="med"/>
            <a:tailEnd type="triangle" w="med" len="med"/>
          </a:ln>
        </p:spPr>
      </p:cxnSp>
      <p:sp>
        <p:nvSpPr>
          <p:cNvPr id="770" name="Google Shape;770;p63"/>
          <p:cNvSpPr/>
          <p:nvPr/>
        </p:nvSpPr>
        <p:spPr>
          <a:xfrm>
            <a:off x="2470345" y="1656773"/>
            <a:ext cx="4203300" cy="2975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3"/>
          <p:cNvSpPr/>
          <p:nvPr/>
        </p:nvSpPr>
        <p:spPr>
          <a:xfrm>
            <a:off x="6864011" y="4011254"/>
            <a:ext cx="1082400" cy="8214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r>
              <a:rPr lang="en" sz="800"/>
              <a:t>Path for L1</a:t>
            </a:r>
            <a:endParaRPr sz="800"/>
          </a:p>
          <a:p>
            <a:pPr marL="0" lvl="0" indent="0" algn="l" rtl="0">
              <a:spcBef>
                <a:spcPts val="0"/>
              </a:spcBef>
              <a:spcAft>
                <a:spcPts val="0"/>
              </a:spcAft>
              <a:buNone/>
            </a:pPr>
            <a:r>
              <a:rPr lang="en" sz="1100"/>
              <a:t>        </a:t>
            </a:r>
            <a:r>
              <a:rPr lang="en" sz="800"/>
              <a:t>Path for L2</a:t>
            </a:r>
            <a:endParaRPr sz="800"/>
          </a:p>
          <a:p>
            <a:pPr marL="0" lvl="0" indent="0" algn="l" rtl="0">
              <a:spcBef>
                <a:spcPts val="0"/>
              </a:spcBef>
              <a:spcAft>
                <a:spcPts val="0"/>
              </a:spcAft>
              <a:buNone/>
            </a:pPr>
            <a:r>
              <a:rPr lang="en" sz="1100"/>
              <a:t>        </a:t>
            </a:r>
            <a:r>
              <a:rPr lang="en" sz="800"/>
              <a:t>Shared path</a:t>
            </a:r>
            <a:endParaRPr sz="800"/>
          </a:p>
        </p:txBody>
      </p:sp>
      <p:cxnSp>
        <p:nvCxnSpPr>
          <p:cNvPr id="772" name="Google Shape;772;p63"/>
          <p:cNvCxnSpPr/>
          <p:nvPr/>
        </p:nvCxnSpPr>
        <p:spPr>
          <a:xfrm rot="10800000" flipH="1">
            <a:off x="7000296" y="4458115"/>
            <a:ext cx="195600" cy="600"/>
          </a:xfrm>
          <a:prstGeom prst="straightConnector1">
            <a:avLst/>
          </a:prstGeom>
          <a:noFill/>
          <a:ln w="9525" cap="flat" cmpd="sng">
            <a:solidFill>
              <a:srgbClr val="000000"/>
            </a:solidFill>
            <a:prstDash val="dash"/>
            <a:round/>
            <a:headEnd type="none" w="med" len="med"/>
            <a:tailEnd type="none" w="med" len="med"/>
          </a:ln>
        </p:spPr>
      </p:cxnSp>
      <p:cxnSp>
        <p:nvCxnSpPr>
          <p:cNvPr id="773" name="Google Shape;773;p63"/>
          <p:cNvCxnSpPr/>
          <p:nvPr/>
        </p:nvCxnSpPr>
        <p:spPr>
          <a:xfrm rot="10800000" flipH="1">
            <a:off x="7000306" y="4621517"/>
            <a:ext cx="195600" cy="600"/>
          </a:xfrm>
          <a:prstGeom prst="straightConnector1">
            <a:avLst/>
          </a:prstGeom>
          <a:noFill/>
          <a:ln w="9525" cap="flat" cmpd="sng">
            <a:solidFill>
              <a:srgbClr val="000000"/>
            </a:solidFill>
            <a:prstDash val="dashDot"/>
            <a:round/>
            <a:headEnd type="none" w="med" len="med"/>
            <a:tailEnd type="none" w="med" len="med"/>
          </a:ln>
        </p:spPr>
      </p:cxnSp>
      <p:cxnSp>
        <p:nvCxnSpPr>
          <p:cNvPr id="774" name="Google Shape;774;p63"/>
          <p:cNvCxnSpPr/>
          <p:nvPr/>
        </p:nvCxnSpPr>
        <p:spPr>
          <a:xfrm rot="10800000" flipH="1">
            <a:off x="6992521" y="4294737"/>
            <a:ext cx="195600" cy="600"/>
          </a:xfrm>
          <a:prstGeom prst="straightConnector1">
            <a:avLst/>
          </a:prstGeom>
          <a:noFill/>
          <a:ln w="9525" cap="flat" cmpd="sng">
            <a:solidFill>
              <a:srgbClr val="000000"/>
            </a:solidFill>
            <a:prstDash val="solid"/>
            <a:round/>
            <a:headEnd type="none" w="med" len="med"/>
            <a:tailEnd type="none" w="med" len="med"/>
          </a:ln>
        </p:spPr>
      </p:cxnSp>
      <p:sp>
        <p:nvSpPr>
          <p:cNvPr id="775" name="Google Shape;775;p63"/>
          <p:cNvSpPr/>
          <p:nvPr/>
        </p:nvSpPr>
        <p:spPr>
          <a:xfrm>
            <a:off x="2542337" y="3273768"/>
            <a:ext cx="1592400" cy="6873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L1 Encoder</a:t>
            </a:r>
            <a:endParaRPr/>
          </a:p>
        </p:txBody>
      </p:sp>
      <p:cxnSp>
        <p:nvCxnSpPr>
          <p:cNvPr id="776" name="Google Shape;776;p63"/>
          <p:cNvCxnSpPr/>
          <p:nvPr/>
        </p:nvCxnSpPr>
        <p:spPr>
          <a:xfrm rot="10800000" flipH="1">
            <a:off x="3338525" y="3064075"/>
            <a:ext cx="1221300" cy="209700"/>
          </a:xfrm>
          <a:prstGeom prst="straightConnector1">
            <a:avLst/>
          </a:prstGeom>
          <a:noFill/>
          <a:ln w="9525" cap="flat" cmpd="sng">
            <a:solidFill>
              <a:srgbClr val="000000"/>
            </a:solidFill>
            <a:prstDash val="solid"/>
            <a:round/>
            <a:headEnd type="none" w="med" len="med"/>
            <a:tailEnd type="triangle" w="med" len="med"/>
          </a:ln>
        </p:spPr>
      </p:cxnSp>
      <p:cxnSp>
        <p:nvCxnSpPr>
          <p:cNvPr id="777" name="Google Shape;777;p63"/>
          <p:cNvCxnSpPr/>
          <p:nvPr/>
        </p:nvCxnSpPr>
        <p:spPr>
          <a:xfrm rot="10800000" flipH="1">
            <a:off x="3311172" y="3960835"/>
            <a:ext cx="900" cy="508800"/>
          </a:xfrm>
          <a:prstGeom prst="straightConnector1">
            <a:avLst/>
          </a:prstGeom>
          <a:noFill/>
          <a:ln w="9525" cap="flat" cmpd="sng">
            <a:solidFill>
              <a:srgbClr val="000000"/>
            </a:solidFill>
            <a:prstDash val="solid"/>
            <a:round/>
            <a:headEnd type="none" w="med" len="med"/>
            <a:tailEnd type="triangle" w="med" len="med"/>
          </a:ln>
        </p:spPr>
      </p:cxnSp>
      <p:sp>
        <p:nvSpPr>
          <p:cNvPr id="778" name="Google Shape;778;p63"/>
          <p:cNvSpPr/>
          <p:nvPr/>
        </p:nvSpPr>
        <p:spPr>
          <a:xfrm>
            <a:off x="5014285" y="3273768"/>
            <a:ext cx="1592400" cy="687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L2 Encoder</a:t>
            </a:r>
            <a:endParaRPr/>
          </a:p>
        </p:txBody>
      </p:sp>
      <p:cxnSp>
        <p:nvCxnSpPr>
          <p:cNvPr id="779" name="Google Shape;779;p63"/>
          <p:cNvCxnSpPr/>
          <p:nvPr/>
        </p:nvCxnSpPr>
        <p:spPr>
          <a:xfrm rot="10800000">
            <a:off x="4578075" y="3069175"/>
            <a:ext cx="1232400" cy="204600"/>
          </a:xfrm>
          <a:prstGeom prst="straightConnector1">
            <a:avLst/>
          </a:prstGeom>
          <a:noFill/>
          <a:ln w="9525" cap="flat" cmpd="sng">
            <a:solidFill>
              <a:srgbClr val="000000"/>
            </a:solidFill>
            <a:prstDash val="dash"/>
            <a:round/>
            <a:headEnd type="none" w="med" len="med"/>
            <a:tailEnd type="triangle" w="med" len="med"/>
          </a:ln>
        </p:spPr>
      </p:cxnSp>
      <p:cxnSp>
        <p:nvCxnSpPr>
          <p:cNvPr id="780" name="Google Shape;780;p63"/>
          <p:cNvCxnSpPr/>
          <p:nvPr/>
        </p:nvCxnSpPr>
        <p:spPr>
          <a:xfrm rot="10800000" flipH="1">
            <a:off x="5810274" y="3960815"/>
            <a:ext cx="900" cy="508800"/>
          </a:xfrm>
          <a:prstGeom prst="straightConnector1">
            <a:avLst/>
          </a:prstGeom>
          <a:noFill/>
          <a:ln w="9525" cap="flat" cmpd="sng">
            <a:solidFill>
              <a:srgbClr val="000000"/>
            </a:solidFill>
            <a:prstDash val="dash"/>
            <a:round/>
            <a:headEnd type="none" w="med" len="med"/>
            <a:tailEnd type="triangle" w="med" len="med"/>
          </a:ln>
        </p:spPr>
      </p:cxnSp>
      <p:cxnSp>
        <p:nvCxnSpPr>
          <p:cNvPr id="781" name="Google Shape;781;p63"/>
          <p:cNvCxnSpPr/>
          <p:nvPr/>
        </p:nvCxnSpPr>
        <p:spPr>
          <a:xfrm rot="10800000">
            <a:off x="3325425" y="2754325"/>
            <a:ext cx="1240500" cy="309900"/>
          </a:xfrm>
          <a:prstGeom prst="straightConnector1">
            <a:avLst/>
          </a:prstGeom>
          <a:noFill/>
          <a:ln w="9525" cap="flat" cmpd="sng">
            <a:solidFill>
              <a:srgbClr val="000000"/>
            </a:solidFill>
            <a:prstDash val="solid"/>
            <a:round/>
            <a:headEnd type="none" w="med" len="med"/>
            <a:tailEnd type="triangle" w="med" len="med"/>
          </a:ln>
        </p:spPr>
      </p:cxnSp>
      <p:cxnSp>
        <p:nvCxnSpPr>
          <p:cNvPr id="782" name="Google Shape;782;p63"/>
          <p:cNvCxnSpPr/>
          <p:nvPr/>
        </p:nvCxnSpPr>
        <p:spPr>
          <a:xfrm rot="10800000" flipH="1">
            <a:off x="4590250" y="2748325"/>
            <a:ext cx="1221900" cy="315900"/>
          </a:xfrm>
          <a:prstGeom prst="straightConnector1">
            <a:avLst/>
          </a:prstGeom>
          <a:noFill/>
          <a:ln w="9525" cap="flat" cmpd="sng">
            <a:solidFill>
              <a:srgbClr val="000000"/>
            </a:solidFill>
            <a:prstDash val="dash"/>
            <a:round/>
            <a:headEnd type="none" w="med" len="med"/>
            <a:tailEnd type="triangle" w="med" len="med"/>
          </a:ln>
        </p:spPr>
      </p:cxnSp>
      <p:sp>
        <p:nvSpPr>
          <p:cNvPr id="783" name="Google Shape;783;p63"/>
          <p:cNvSpPr/>
          <p:nvPr/>
        </p:nvSpPr>
        <p:spPr>
          <a:xfrm>
            <a:off x="4234463" y="2748321"/>
            <a:ext cx="674568" cy="315900"/>
          </a:xfrm>
          <a:prstGeom prst="cloud">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700"/>
              <a:t>Latent space</a:t>
            </a:r>
            <a:endParaRPr sz="700"/>
          </a:p>
        </p:txBody>
      </p:sp>
      <p:sp>
        <p:nvSpPr>
          <p:cNvPr id="784" name="Google Shape;784;p63"/>
          <p:cNvSpPr txBox="1"/>
          <p:nvPr/>
        </p:nvSpPr>
        <p:spPr>
          <a:xfrm>
            <a:off x="7012450" y="2339738"/>
            <a:ext cx="1122300" cy="9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200">
                <a:latin typeface="Source Sans Pro"/>
                <a:ea typeface="Source Sans Pro"/>
                <a:cs typeface="Source Sans Pro"/>
                <a:sym typeface="Source Sans Pro"/>
              </a:rPr>
              <a:t>✅</a:t>
            </a:r>
            <a:endParaRPr sz="5200">
              <a:latin typeface="Source Sans Pro"/>
              <a:ea typeface="Source Sans Pro"/>
              <a:cs typeface="Source Sans Pro"/>
              <a:sym typeface="Source Sans Pro"/>
            </a:endParaRPr>
          </a:p>
        </p:txBody>
      </p:sp>
      <p:sp>
        <p:nvSpPr>
          <p:cNvPr id="785" name="Google Shape;785;p63"/>
          <p:cNvSpPr/>
          <p:nvPr/>
        </p:nvSpPr>
        <p:spPr>
          <a:xfrm>
            <a:off x="6835125" y="958950"/>
            <a:ext cx="1640400" cy="1074600"/>
          </a:xfrm>
          <a:prstGeom prst="wedgeEllipseCallout">
            <a:avLst>
              <a:gd name="adj1" fmla="val -20833"/>
              <a:gd name="adj2" fmla="val 62500"/>
            </a:avLst>
          </a:prstGeom>
          <a:solidFill>
            <a:srgbClr val="FFD966"/>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chemeClr val="dk1"/>
                </a:solidFill>
              </a:rPr>
              <a:t>How to share Latent space?</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64"/>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791" name="Google Shape;791;p64"/>
          <p:cNvSpPr/>
          <p:nvPr/>
        </p:nvSpPr>
        <p:spPr>
          <a:xfrm>
            <a:off x="1722275" y="3985473"/>
            <a:ext cx="2358900" cy="465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lang1</a:t>
            </a:r>
            <a:endParaRPr/>
          </a:p>
        </p:txBody>
      </p:sp>
      <p:sp>
        <p:nvSpPr>
          <p:cNvPr id="792" name="Google Shape;792;p64"/>
          <p:cNvSpPr/>
          <p:nvPr/>
        </p:nvSpPr>
        <p:spPr>
          <a:xfrm>
            <a:off x="5129275" y="3981754"/>
            <a:ext cx="2358900" cy="47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lang2 </a:t>
            </a:r>
            <a:endParaRPr/>
          </a:p>
        </p:txBody>
      </p:sp>
      <p:cxnSp>
        <p:nvCxnSpPr>
          <p:cNvPr id="793" name="Google Shape;793;p64"/>
          <p:cNvCxnSpPr>
            <a:stCxn id="794" idx="0"/>
            <a:endCxn id="791" idx="2"/>
          </p:cNvCxnSpPr>
          <p:nvPr/>
        </p:nvCxnSpPr>
        <p:spPr>
          <a:xfrm rot="10800000">
            <a:off x="2901725" y="4450473"/>
            <a:ext cx="0" cy="308700"/>
          </a:xfrm>
          <a:prstGeom prst="straightConnector1">
            <a:avLst/>
          </a:prstGeom>
          <a:noFill/>
          <a:ln w="9525" cap="flat" cmpd="sng">
            <a:solidFill>
              <a:srgbClr val="000000"/>
            </a:solidFill>
            <a:prstDash val="solid"/>
            <a:round/>
            <a:headEnd type="none" w="med" len="med"/>
            <a:tailEnd type="triangle" w="med" len="med"/>
          </a:ln>
        </p:spPr>
      </p:cxnSp>
      <p:cxnSp>
        <p:nvCxnSpPr>
          <p:cNvPr id="795" name="Google Shape;795;p64"/>
          <p:cNvCxnSpPr>
            <a:stCxn id="796" idx="0"/>
            <a:endCxn id="792" idx="2"/>
          </p:cNvCxnSpPr>
          <p:nvPr/>
        </p:nvCxnSpPr>
        <p:spPr>
          <a:xfrm rot="10800000">
            <a:off x="6308725" y="4456054"/>
            <a:ext cx="0" cy="303000"/>
          </a:xfrm>
          <a:prstGeom prst="straightConnector1">
            <a:avLst/>
          </a:prstGeom>
          <a:noFill/>
          <a:ln w="9525" cap="flat" cmpd="sng">
            <a:solidFill>
              <a:srgbClr val="000000"/>
            </a:solidFill>
            <a:prstDash val="solid"/>
            <a:round/>
            <a:headEnd type="none" w="med" len="med"/>
            <a:tailEnd type="triangle" w="med" len="med"/>
          </a:ln>
        </p:spPr>
      </p:cxnSp>
      <p:cxnSp>
        <p:nvCxnSpPr>
          <p:cNvPr id="797" name="Google Shape;797;p64"/>
          <p:cNvCxnSpPr/>
          <p:nvPr/>
        </p:nvCxnSpPr>
        <p:spPr>
          <a:xfrm rot="10800000" flipH="1">
            <a:off x="2912067" y="1723693"/>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798" name="Google Shape;798;p64"/>
          <p:cNvSpPr/>
          <p:nvPr/>
        </p:nvSpPr>
        <p:spPr>
          <a:xfrm>
            <a:off x="1722275" y="332743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lang1</a:t>
            </a:r>
            <a:endParaRPr/>
          </a:p>
        </p:txBody>
      </p:sp>
      <p:sp>
        <p:nvSpPr>
          <p:cNvPr id="799" name="Google Shape;799;p64"/>
          <p:cNvSpPr/>
          <p:nvPr/>
        </p:nvSpPr>
        <p:spPr>
          <a:xfrm>
            <a:off x="5129275" y="2027705"/>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4 of lang2 </a:t>
            </a:r>
            <a:endParaRPr/>
          </a:p>
        </p:txBody>
      </p:sp>
      <p:cxnSp>
        <p:nvCxnSpPr>
          <p:cNvPr id="800" name="Google Shape;800;p64"/>
          <p:cNvCxnSpPr>
            <a:stCxn id="791" idx="0"/>
          </p:cNvCxnSpPr>
          <p:nvPr/>
        </p:nvCxnSpPr>
        <p:spPr>
          <a:xfrm rot="10800000" flipH="1">
            <a:off x="2901725" y="3714573"/>
            <a:ext cx="10800" cy="270900"/>
          </a:xfrm>
          <a:prstGeom prst="straightConnector1">
            <a:avLst/>
          </a:prstGeom>
          <a:noFill/>
          <a:ln w="9525" cap="flat" cmpd="sng">
            <a:solidFill>
              <a:srgbClr val="000000"/>
            </a:solidFill>
            <a:prstDash val="solid"/>
            <a:round/>
            <a:headEnd type="none" w="med" len="med"/>
            <a:tailEnd type="triangle" w="med" len="med"/>
          </a:ln>
        </p:spPr>
      </p:cxnSp>
      <p:cxnSp>
        <p:nvCxnSpPr>
          <p:cNvPr id="801" name="Google Shape;801;p64"/>
          <p:cNvCxnSpPr>
            <a:stCxn id="792" idx="0"/>
          </p:cNvCxnSpPr>
          <p:nvPr/>
        </p:nvCxnSpPr>
        <p:spPr>
          <a:xfrm rot="10800000">
            <a:off x="6308725" y="3756154"/>
            <a:ext cx="0" cy="225600"/>
          </a:xfrm>
          <a:prstGeom prst="straightConnector1">
            <a:avLst/>
          </a:prstGeom>
          <a:noFill/>
          <a:ln w="9525" cap="flat" cmpd="sng">
            <a:solidFill>
              <a:srgbClr val="000000"/>
            </a:solidFill>
            <a:prstDash val="solid"/>
            <a:round/>
            <a:headEnd type="none" w="med" len="med"/>
            <a:tailEnd type="triangle" w="med" len="med"/>
          </a:ln>
        </p:spPr>
      </p:cxnSp>
      <p:sp>
        <p:nvSpPr>
          <p:cNvPr id="802" name="Google Shape;802;p64"/>
          <p:cNvSpPr txBox="1"/>
          <p:nvPr/>
        </p:nvSpPr>
        <p:spPr>
          <a:xfrm>
            <a:off x="2603975" y="1437975"/>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03" name="Google Shape;803;p64"/>
          <p:cNvSpPr/>
          <p:nvPr/>
        </p:nvSpPr>
        <p:spPr>
          <a:xfrm>
            <a:off x="1722275" y="266938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3 of lang1</a:t>
            </a:r>
            <a:endParaRPr/>
          </a:p>
        </p:txBody>
      </p:sp>
      <p:cxnSp>
        <p:nvCxnSpPr>
          <p:cNvPr id="804" name="Google Shape;804;p64"/>
          <p:cNvCxnSpPr/>
          <p:nvPr/>
        </p:nvCxnSpPr>
        <p:spPr>
          <a:xfrm rot="10800000" flipH="1">
            <a:off x="2901725" y="3056523"/>
            <a:ext cx="10800" cy="270900"/>
          </a:xfrm>
          <a:prstGeom prst="straightConnector1">
            <a:avLst/>
          </a:prstGeom>
          <a:noFill/>
          <a:ln w="9525" cap="flat" cmpd="sng">
            <a:solidFill>
              <a:srgbClr val="000000"/>
            </a:solidFill>
            <a:prstDash val="solid"/>
            <a:round/>
            <a:headEnd type="none" w="med" len="med"/>
            <a:tailEnd type="triangle" w="med" len="med"/>
          </a:ln>
        </p:spPr>
      </p:cxnSp>
      <p:sp>
        <p:nvSpPr>
          <p:cNvPr id="805" name="Google Shape;805;p64"/>
          <p:cNvSpPr/>
          <p:nvPr/>
        </p:nvSpPr>
        <p:spPr>
          <a:xfrm>
            <a:off x="1727675" y="201133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4 of lang1</a:t>
            </a:r>
            <a:endParaRPr/>
          </a:p>
        </p:txBody>
      </p:sp>
      <p:cxnSp>
        <p:nvCxnSpPr>
          <p:cNvPr id="806" name="Google Shape;806;p64"/>
          <p:cNvCxnSpPr/>
          <p:nvPr/>
        </p:nvCxnSpPr>
        <p:spPr>
          <a:xfrm rot="10800000" flipH="1">
            <a:off x="2907125" y="2398473"/>
            <a:ext cx="10800" cy="270900"/>
          </a:xfrm>
          <a:prstGeom prst="straightConnector1">
            <a:avLst/>
          </a:prstGeom>
          <a:noFill/>
          <a:ln w="9525" cap="flat" cmpd="sng">
            <a:solidFill>
              <a:srgbClr val="000000"/>
            </a:solidFill>
            <a:prstDash val="solid"/>
            <a:round/>
            <a:headEnd type="none" w="med" len="med"/>
            <a:tailEnd type="triangle" w="med" len="med"/>
          </a:ln>
        </p:spPr>
      </p:cxnSp>
      <p:sp>
        <p:nvSpPr>
          <p:cNvPr id="807" name="Google Shape;807;p64"/>
          <p:cNvSpPr/>
          <p:nvPr/>
        </p:nvSpPr>
        <p:spPr>
          <a:xfrm>
            <a:off x="5129300" y="3341480"/>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lang2 </a:t>
            </a:r>
            <a:endParaRPr/>
          </a:p>
        </p:txBody>
      </p:sp>
      <p:cxnSp>
        <p:nvCxnSpPr>
          <p:cNvPr id="808" name="Google Shape;808;p64"/>
          <p:cNvCxnSpPr/>
          <p:nvPr/>
        </p:nvCxnSpPr>
        <p:spPr>
          <a:xfrm rot="10800000">
            <a:off x="6308750" y="2458954"/>
            <a:ext cx="0" cy="225600"/>
          </a:xfrm>
          <a:prstGeom prst="straightConnector1">
            <a:avLst/>
          </a:prstGeom>
          <a:noFill/>
          <a:ln w="9525" cap="flat" cmpd="sng">
            <a:solidFill>
              <a:srgbClr val="000000"/>
            </a:solidFill>
            <a:prstDash val="solid"/>
            <a:round/>
            <a:headEnd type="none" w="med" len="med"/>
            <a:tailEnd type="triangle" w="med" len="med"/>
          </a:ln>
        </p:spPr>
      </p:cxnSp>
      <p:sp>
        <p:nvSpPr>
          <p:cNvPr id="809" name="Google Shape;809;p64"/>
          <p:cNvSpPr/>
          <p:nvPr/>
        </p:nvSpPr>
        <p:spPr>
          <a:xfrm>
            <a:off x="5129275" y="2701205"/>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3 of lang2 </a:t>
            </a:r>
            <a:endParaRPr/>
          </a:p>
        </p:txBody>
      </p:sp>
      <p:cxnSp>
        <p:nvCxnSpPr>
          <p:cNvPr id="810" name="Google Shape;810;p64"/>
          <p:cNvCxnSpPr/>
          <p:nvPr/>
        </p:nvCxnSpPr>
        <p:spPr>
          <a:xfrm rot="10800000">
            <a:off x="6308725" y="3115854"/>
            <a:ext cx="0" cy="225600"/>
          </a:xfrm>
          <a:prstGeom prst="straightConnector1">
            <a:avLst/>
          </a:prstGeom>
          <a:noFill/>
          <a:ln w="9525" cap="flat" cmpd="sng">
            <a:solidFill>
              <a:srgbClr val="000000"/>
            </a:solidFill>
            <a:prstDash val="solid"/>
            <a:round/>
            <a:headEnd type="none" w="med" len="med"/>
            <a:tailEnd type="triangle" w="med" len="med"/>
          </a:ln>
        </p:spPr>
      </p:cxnSp>
      <p:cxnSp>
        <p:nvCxnSpPr>
          <p:cNvPr id="811" name="Google Shape;811;p64"/>
          <p:cNvCxnSpPr/>
          <p:nvPr/>
        </p:nvCxnSpPr>
        <p:spPr>
          <a:xfrm rot="10800000" flipH="1">
            <a:off x="6308267" y="1753930"/>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12" name="Google Shape;812;p64"/>
          <p:cNvSpPr txBox="1"/>
          <p:nvPr/>
        </p:nvSpPr>
        <p:spPr>
          <a:xfrm>
            <a:off x="6000175" y="1468213"/>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13" name="Google Shape;813;p64"/>
          <p:cNvSpPr txBox="1"/>
          <p:nvPr/>
        </p:nvSpPr>
        <p:spPr>
          <a:xfrm>
            <a:off x="1690838" y="475298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14" name="Google Shape;814;p64"/>
          <p:cNvSpPr txBox="1"/>
          <p:nvPr/>
        </p:nvSpPr>
        <p:spPr>
          <a:xfrm>
            <a:off x="5097850" y="475297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65"/>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820" name="Google Shape;820;p65"/>
          <p:cNvSpPr/>
          <p:nvPr/>
        </p:nvSpPr>
        <p:spPr>
          <a:xfrm>
            <a:off x="1722275" y="3985473"/>
            <a:ext cx="2358900" cy="465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lang1</a:t>
            </a:r>
            <a:endParaRPr/>
          </a:p>
        </p:txBody>
      </p:sp>
      <p:sp>
        <p:nvSpPr>
          <p:cNvPr id="821" name="Google Shape;821;p65"/>
          <p:cNvSpPr/>
          <p:nvPr/>
        </p:nvSpPr>
        <p:spPr>
          <a:xfrm>
            <a:off x="5129275" y="3981754"/>
            <a:ext cx="2358900" cy="47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lang2 </a:t>
            </a:r>
            <a:endParaRPr/>
          </a:p>
        </p:txBody>
      </p:sp>
      <p:sp>
        <p:nvSpPr>
          <p:cNvPr id="822" name="Google Shape;822;p65"/>
          <p:cNvSpPr/>
          <p:nvPr/>
        </p:nvSpPr>
        <p:spPr>
          <a:xfrm>
            <a:off x="3421437" y="1699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4</a:t>
            </a:r>
            <a:endParaRPr/>
          </a:p>
        </p:txBody>
      </p:sp>
      <p:cxnSp>
        <p:nvCxnSpPr>
          <p:cNvPr id="823" name="Google Shape;823;p65"/>
          <p:cNvCxnSpPr>
            <a:stCxn id="824" idx="0"/>
            <a:endCxn id="820" idx="2"/>
          </p:cNvCxnSpPr>
          <p:nvPr/>
        </p:nvCxnSpPr>
        <p:spPr>
          <a:xfrm rot="10800000">
            <a:off x="2901725" y="4450473"/>
            <a:ext cx="0" cy="308700"/>
          </a:xfrm>
          <a:prstGeom prst="straightConnector1">
            <a:avLst/>
          </a:prstGeom>
          <a:noFill/>
          <a:ln w="9525" cap="flat" cmpd="sng">
            <a:solidFill>
              <a:srgbClr val="000000"/>
            </a:solidFill>
            <a:prstDash val="solid"/>
            <a:round/>
            <a:headEnd type="none" w="med" len="med"/>
            <a:tailEnd type="triangle" w="med" len="med"/>
          </a:ln>
        </p:spPr>
      </p:cxnSp>
      <p:cxnSp>
        <p:nvCxnSpPr>
          <p:cNvPr id="825" name="Google Shape;825;p65"/>
          <p:cNvCxnSpPr>
            <a:stCxn id="826" idx="0"/>
            <a:endCxn id="821" idx="2"/>
          </p:cNvCxnSpPr>
          <p:nvPr/>
        </p:nvCxnSpPr>
        <p:spPr>
          <a:xfrm rot="10800000">
            <a:off x="6308725" y="4456054"/>
            <a:ext cx="0" cy="303000"/>
          </a:xfrm>
          <a:prstGeom prst="straightConnector1">
            <a:avLst/>
          </a:prstGeom>
          <a:noFill/>
          <a:ln w="9525" cap="flat" cmpd="sng">
            <a:solidFill>
              <a:srgbClr val="000000"/>
            </a:solidFill>
            <a:prstDash val="solid"/>
            <a:round/>
            <a:headEnd type="none" w="med" len="med"/>
            <a:tailEnd type="triangle" w="med" len="med"/>
          </a:ln>
        </p:spPr>
      </p:cxnSp>
      <p:cxnSp>
        <p:nvCxnSpPr>
          <p:cNvPr id="827" name="Google Shape;827;p65"/>
          <p:cNvCxnSpPr/>
          <p:nvPr/>
        </p:nvCxnSpPr>
        <p:spPr>
          <a:xfrm rot="10800000" flipH="1">
            <a:off x="4631542" y="1385643"/>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28" name="Google Shape;828;p65"/>
          <p:cNvSpPr/>
          <p:nvPr/>
        </p:nvSpPr>
        <p:spPr>
          <a:xfrm>
            <a:off x="1722275" y="332743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lang1</a:t>
            </a:r>
            <a:endParaRPr/>
          </a:p>
        </p:txBody>
      </p:sp>
      <p:sp>
        <p:nvSpPr>
          <p:cNvPr id="829" name="Google Shape;829;p65"/>
          <p:cNvSpPr/>
          <p:nvPr/>
        </p:nvSpPr>
        <p:spPr>
          <a:xfrm>
            <a:off x="5129275" y="3341505"/>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lang2 </a:t>
            </a:r>
            <a:endParaRPr/>
          </a:p>
        </p:txBody>
      </p:sp>
      <p:cxnSp>
        <p:nvCxnSpPr>
          <p:cNvPr id="830" name="Google Shape;830;p65"/>
          <p:cNvCxnSpPr>
            <a:stCxn id="822" idx="2"/>
          </p:cNvCxnSpPr>
          <p:nvPr/>
        </p:nvCxnSpPr>
        <p:spPr>
          <a:xfrm>
            <a:off x="4579887" y="2086112"/>
            <a:ext cx="1819200" cy="603000"/>
          </a:xfrm>
          <a:prstGeom prst="straightConnector1">
            <a:avLst/>
          </a:prstGeom>
          <a:noFill/>
          <a:ln w="9525" cap="flat" cmpd="sng">
            <a:solidFill>
              <a:schemeClr val="dk2"/>
            </a:solidFill>
            <a:prstDash val="solid"/>
            <a:round/>
            <a:headEnd type="triangle" w="med" len="med"/>
            <a:tailEnd type="none" w="med" len="med"/>
          </a:ln>
        </p:spPr>
      </p:cxnSp>
      <p:cxnSp>
        <p:nvCxnSpPr>
          <p:cNvPr id="831" name="Google Shape;831;p65"/>
          <p:cNvCxnSpPr/>
          <p:nvPr/>
        </p:nvCxnSpPr>
        <p:spPr>
          <a:xfrm flipH="1">
            <a:off x="2954262" y="2086112"/>
            <a:ext cx="1678200" cy="562200"/>
          </a:xfrm>
          <a:prstGeom prst="straightConnector1">
            <a:avLst/>
          </a:prstGeom>
          <a:noFill/>
          <a:ln w="9525" cap="flat" cmpd="sng">
            <a:solidFill>
              <a:schemeClr val="dk2"/>
            </a:solidFill>
            <a:prstDash val="solid"/>
            <a:round/>
            <a:headEnd type="triangle" w="med" len="med"/>
            <a:tailEnd type="none" w="med" len="med"/>
          </a:ln>
        </p:spPr>
      </p:cxnSp>
      <p:cxnSp>
        <p:nvCxnSpPr>
          <p:cNvPr id="832" name="Google Shape;832;p65"/>
          <p:cNvCxnSpPr>
            <a:stCxn id="820" idx="0"/>
          </p:cNvCxnSpPr>
          <p:nvPr/>
        </p:nvCxnSpPr>
        <p:spPr>
          <a:xfrm rot="10800000" flipH="1">
            <a:off x="2901725" y="3714573"/>
            <a:ext cx="10800" cy="270900"/>
          </a:xfrm>
          <a:prstGeom prst="straightConnector1">
            <a:avLst/>
          </a:prstGeom>
          <a:noFill/>
          <a:ln w="9525" cap="flat" cmpd="sng">
            <a:solidFill>
              <a:srgbClr val="000000"/>
            </a:solidFill>
            <a:prstDash val="solid"/>
            <a:round/>
            <a:headEnd type="none" w="med" len="med"/>
            <a:tailEnd type="triangle" w="med" len="med"/>
          </a:ln>
        </p:spPr>
      </p:cxnSp>
      <p:cxnSp>
        <p:nvCxnSpPr>
          <p:cNvPr id="833" name="Google Shape;833;p65"/>
          <p:cNvCxnSpPr>
            <a:stCxn id="821" idx="0"/>
          </p:cNvCxnSpPr>
          <p:nvPr/>
        </p:nvCxnSpPr>
        <p:spPr>
          <a:xfrm rot="10800000">
            <a:off x="6308725" y="3756154"/>
            <a:ext cx="0" cy="225600"/>
          </a:xfrm>
          <a:prstGeom prst="straightConnector1">
            <a:avLst/>
          </a:prstGeom>
          <a:noFill/>
          <a:ln w="9525" cap="flat" cmpd="sng">
            <a:solidFill>
              <a:srgbClr val="000000"/>
            </a:solidFill>
            <a:prstDash val="solid"/>
            <a:round/>
            <a:headEnd type="none" w="med" len="med"/>
            <a:tailEnd type="triangle" w="med" len="med"/>
          </a:ln>
        </p:spPr>
      </p:cxnSp>
      <p:sp>
        <p:nvSpPr>
          <p:cNvPr id="834" name="Google Shape;834;p65"/>
          <p:cNvSpPr txBox="1"/>
          <p:nvPr/>
        </p:nvSpPr>
        <p:spPr>
          <a:xfrm>
            <a:off x="4323450" y="1099925"/>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35" name="Google Shape;835;p65"/>
          <p:cNvSpPr/>
          <p:nvPr/>
        </p:nvSpPr>
        <p:spPr>
          <a:xfrm>
            <a:off x="1749050" y="2658846"/>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3 of lang1</a:t>
            </a:r>
            <a:endParaRPr/>
          </a:p>
        </p:txBody>
      </p:sp>
      <p:sp>
        <p:nvSpPr>
          <p:cNvPr id="836" name="Google Shape;836;p65"/>
          <p:cNvSpPr/>
          <p:nvPr/>
        </p:nvSpPr>
        <p:spPr>
          <a:xfrm>
            <a:off x="5156050" y="2672918"/>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3 of lang2 </a:t>
            </a:r>
            <a:endParaRPr/>
          </a:p>
        </p:txBody>
      </p:sp>
      <p:cxnSp>
        <p:nvCxnSpPr>
          <p:cNvPr id="837" name="Google Shape;837;p65"/>
          <p:cNvCxnSpPr/>
          <p:nvPr/>
        </p:nvCxnSpPr>
        <p:spPr>
          <a:xfrm rot="10800000" flipH="1">
            <a:off x="2928500" y="3045986"/>
            <a:ext cx="10800" cy="270900"/>
          </a:xfrm>
          <a:prstGeom prst="straightConnector1">
            <a:avLst/>
          </a:prstGeom>
          <a:noFill/>
          <a:ln w="9525" cap="flat" cmpd="sng">
            <a:solidFill>
              <a:srgbClr val="000000"/>
            </a:solidFill>
            <a:prstDash val="solid"/>
            <a:round/>
            <a:headEnd type="none" w="med" len="med"/>
            <a:tailEnd type="triangle" w="med" len="med"/>
          </a:ln>
        </p:spPr>
      </p:cxnSp>
      <p:cxnSp>
        <p:nvCxnSpPr>
          <p:cNvPr id="838" name="Google Shape;838;p65"/>
          <p:cNvCxnSpPr/>
          <p:nvPr/>
        </p:nvCxnSpPr>
        <p:spPr>
          <a:xfrm rot="10800000">
            <a:off x="6335500" y="3087566"/>
            <a:ext cx="0" cy="225600"/>
          </a:xfrm>
          <a:prstGeom prst="straightConnector1">
            <a:avLst/>
          </a:prstGeom>
          <a:noFill/>
          <a:ln w="9525" cap="flat" cmpd="sng">
            <a:solidFill>
              <a:srgbClr val="000000"/>
            </a:solidFill>
            <a:prstDash val="solid"/>
            <a:round/>
            <a:headEnd type="none" w="med" len="med"/>
            <a:tailEnd type="triangle" w="med" len="med"/>
          </a:ln>
        </p:spPr>
      </p:cxnSp>
      <p:sp>
        <p:nvSpPr>
          <p:cNvPr id="839" name="Google Shape;839;p65"/>
          <p:cNvSpPr txBox="1"/>
          <p:nvPr/>
        </p:nvSpPr>
        <p:spPr>
          <a:xfrm>
            <a:off x="1783800" y="475908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40" name="Google Shape;840;p65"/>
          <p:cNvSpPr txBox="1"/>
          <p:nvPr/>
        </p:nvSpPr>
        <p:spPr>
          <a:xfrm>
            <a:off x="5190813" y="475907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66"/>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846" name="Google Shape;846;p66"/>
          <p:cNvSpPr/>
          <p:nvPr/>
        </p:nvSpPr>
        <p:spPr>
          <a:xfrm>
            <a:off x="1722275" y="3985473"/>
            <a:ext cx="2358900" cy="465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lang1</a:t>
            </a:r>
            <a:endParaRPr/>
          </a:p>
        </p:txBody>
      </p:sp>
      <p:sp>
        <p:nvSpPr>
          <p:cNvPr id="847" name="Google Shape;847;p66"/>
          <p:cNvSpPr/>
          <p:nvPr/>
        </p:nvSpPr>
        <p:spPr>
          <a:xfrm>
            <a:off x="5129275" y="3981754"/>
            <a:ext cx="2358900" cy="47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lang2 </a:t>
            </a:r>
            <a:endParaRPr/>
          </a:p>
        </p:txBody>
      </p:sp>
      <p:sp>
        <p:nvSpPr>
          <p:cNvPr id="848" name="Google Shape;848;p66"/>
          <p:cNvSpPr/>
          <p:nvPr/>
        </p:nvSpPr>
        <p:spPr>
          <a:xfrm>
            <a:off x="3421437" y="1699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4</a:t>
            </a:r>
            <a:endParaRPr/>
          </a:p>
        </p:txBody>
      </p:sp>
      <p:cxnSp>
        <p:nvCxnSpPr>
          <p:cNvPr id="849" name="Google Shape;849;p66"/>
          <p:cNvCxnSpPr>
            <a:stCxn id="850" idx="0"/>
            <a:endCxn id="846" idx="2"/>
          </p:cNvCxnSpPr>
          <p:nvPr/>
        </p:nvCxnSpPr>
        <p:spPr>
          <a:xfrm rot="10800000">
            <a:off x="2901725" y="4450473"/>
            <a:ext cx="0" cy="308700"/>
          </a:xfrm>
          <a:prstGeom prst="straightConnector1">
            <a:avLst/>
          </a:prstGeom>
          <a:noFill/>
          <a:ln w="9525" cap="flat" cmpd="sng">
            <a:solidFill>
              <a:srgbClr val="000000"/>
            </a:solidFill>
            <a:prstDash val="solid"/>
            <a:round/>
            <a:headEnd type="none" w="med" len="med"/>
            <a:tailEnd type="triangle" w="med" len="med"/>
          </a:ln>
        </p:spPr>
      </p:cxnSp>
      <p:cxnSp>
        <p:nvCxnSpPr>
          <p:cNvPr id="851" name="Google Shape;851;p66"/>
          <p:cNvCxnSpPr>
            <a:stCxn id="852" idx="0"/>
            <a:endCxn id="847" idx="2"/>
          </p:cNvCxnSpPr>
          <p:nvPr/>
        </p:nvCxnSpPr>
        <p:spPr>
          <a:xfrm rot="10800000">
            <a:off x="6308725" y="4456054"/>
            <a:ext cx="0" cy="303000"/>
          </a:xfrm>
          <a:prstGeom prst="straightConnector1">
            <a:avLst/>
          </a:prstGeom>
          <a:noFill/>
          <a:ln w="9525" cap="flat" cmpd="sng">
            <a:solidFill>
              <a:srgbClr val="000000"/>
            </a:solidFill>
            <a:prstDash val="solid"/>
            <a:round/>
            <a:headEnd type="none" w="med" len="med"/>
            <a:tailEnd type="triangle" w="med" len="med"/>
          </a:ln>
        </p:spPr>
      </p:cxnSp>
      <p:cxnSp>
        <p:nvCxnSpPr>
          <p:cNvPr id="853" name="Google Shape;853;p66"/>
          <p:cNvCxnSpPr/>
          <p:nvPr/>
        </p:nvCxnSpPr>
        <p:spPr>
          <a:xfrm rot="10800000" flipH="1">
            <a:off x="4631542" y="1385643"/>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54" name="Google Shape;854;p66"/>
          <p:cNvSpPr/>
          <p:nvPr/>
        </p:nvSpPr>
        <p:spPr>
          <a:xfrm>
            <a:off x="3421437" y="2378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3</a:t>
            </a:r>
            <a:endParaRPr/>
          </a:p>
        </p:txBody>
      </p:sp>
      <p:cxnSp>
        <p:nvCxnSpPr>
          <p:cNvPr id="855" name="Google Shape;855;p66"/>
          <p:cNvCxnSpPr/>
          <p:nvPr/>
        </p:nvCxnSpPr>
        <p:spPr>
          <a:xfrm rot="10800000" flipH="1">
            <a:off x="4631553" y="2086112"/>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56" name="Google Shape;856;p66"/>
          <p:cNvSpPr/>
          <p:nvPr/>
        </p:nvSpPr>
        <p:spPr>
          <a:xfrm>
            <a:off x="1722275" y="3327433"/>
            <a:ext cx="2358900" cy="406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lang1</a:t>
            </a:r>
            <a:endParaRPr/>
          </a:p>
        </p:txBody>
      </p:sp>
      <p:sp>
        <p:nvSpPr>
          <p:cNvPr id="857" name="Google Shape;857;p66"/>
          <p:cNvSpPr/>
          <p:nvPr/>
        </p:nvSpPr>
        <p:spPr>
          <a:xfrm>
            <a:off x="5129275" y="3341505"/>
            <a:ext cx="2358900" cy="4146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2 of lang2 </a:t>
            </a:r>
            <a:endParaRPr/>
          </a:p>
        </p:txBody>
      </p:sp>
      <p:cxnSp>
        <p:nvCxnSpPr>
          <p:cNvPr id="858" name="Google Shape;858;p66"/>
          <p:cNvCxnSpPr>
            <a:endCxn id="857" idx="0"/>
          </p:cNvCxnSpPr>
          <p:nvPr/>
        </p:nvCxnSpPr>
        <p:spPr>
          <a:xfrm>
            <a:off x="4572025" y="2769705"/>
            <a:ext cx="1736700" cy="571800"/>
          </a:xfrm>
          <a:prstGeom prst="straightConnector1">
            <a:avLst/>
          </a:prstGeom>
          <a:noFill/>
          <a:ln w="9525" cap="flat" cmpd="sng">
            <a:solidFill>
              <a:schemeClr val="dk2"/>
            </a:solidFill>
            <a:prstDash val="solid"/>
            <a:round/>
            <a:headEnd type="triangle" w="med" len="med"/>
            <a:tailEnd type="none" w="med" len="med"/>
          </a:ln>
        </p:spPr>
      </p:cxnSp>
      <p:cxnSp>
        <p:nvCxnSpPr>
          <p:cNvPr id="859" name="Google Shape;859;p66"/>
          <p:cNvCxnSpPr>
            <a:stCxn id="854" idx="2"/>
            <a:endCxn id="856" idx="0"/>
          </p:cNvCxnSpPr>
          <p:nvPr/>
        </p:nvCxnSpPr>
        <p:spPr>
          <a:xfrm flipH="1">
            <a:off x="2901687" y="2765112"/>
            <a:ext cx="1678200" cy="562200"/>
          </a:xfrm>
          <a:prstGeom prst="straightConnector1">
            <a:avLst/>
          </a:prstGeom>
          <a:noFill/>
          <a:ln w="9525" cap="flat" cmpd="sng">
            <a:solidFill>
              <a:schemeClr val="dk2"/>
            </a:solidFill>
            <a:prstDash val="solid"/>
            <a:round/>
            <a:headEnd type="triangle" w="med" len="med"/>
            <a:tailEnd type="none" w="med" len="med"/>
          </a:ln>
        </p:spPr>
      </p:cxnSp>
      <p:cxnSp>
        <p:nvCxnSpPr>
          <p:cNvPr id="860" name="Google Shape;860;p66"/>
          <p:cNvCxnSpPr>
            <a:stCxn id="846" idx="0"/>
          </p:cNvCxnSpPr>
          <p:nvPr/>
        </p:nvCxnSpPr>
        <p:spPr>
          <a:xfrm rot="10800000" flipH="1">
            <a:off x="2901725" y="3714573"/>
            <a:ext cx="10800" cy="270900"/>
          </a:xfrm>
          <a:prstGeom prst="straightConnector1">
            <a:avLst/>
          </a:prstGeom>
          <a:noFill/>
          <a:ln w="9525" cap="flat" cmpd="sng">
            <a:solidFill>
              <a:srgbClr val="000000"/>
            </a:solidFill>
            <a:prstDash val="solid"/>
            <a:round/>
            <a:headEnd type="none" w="med" len="med"/>
            <a:tailEnd type="triangle" w="med" len="med"/>
          </a:ln>
        </p:spPr>
      </p:cxnSp>
      <p:cxnSp>
        <p:nvCxnSpPr>
          <p:cNvPr id="861" name="Google Shape;861;p66"/>
          <p:cNvCxnSpPr>
            <a:stCxn id="847" idx="0"/>
          </p:cNvCxnSpPr>
          <p:nvPr/>
        </p:nvCxnSpPr>
        <p:spPr>
          <a:xfrm rot="10800000">
            <a:off x="6308725" y="3756154"/>
            <a:ext cx="0" cy="225600"/>
          </a:xfrm>
          <a:prstGeom prst="straightConnector1">
            <a:avLst/>
          </a:prstGeom>
          <a:noFill/>
          <a:ln w="9525" cap="flat" cmpd="sng">
            <a:solidFill>
              <a:srgbClr val="000000"/>
            </a:solidFill>
            <a:prstDash val="solid"/>
            <a:round/>
            <a:headEnd type="none" w="med" len="med"/>
            <a:tailEnd type="triangle" w="med" len="med"/>
          </a:ln>
        </p:spPr>
      </p:cxnSp>
      <p:sp>
        <p:nvSpPr>
          <p:cNvPr id="862" name="Google Shape;862;p66"/>
          <p:cNvSpPr txBox="1"/>
          <p:nvPr/>
        </p:nvSpPr>
        <p:spPr>
          <a:xfrm>
            <a:off x="4323450" y="1099925"/>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63" name="Google Shape;863;p66"/>
          <p:cNvSpPr txBox="1"/>
          <p:nvPr/>
        </p:nvSpPr>
        <p:spPr>
          <a:xfrm>
            <a:off x="1777650" y="477518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64" name="Google Shape;864;p66"/>
          <p:cNvSpPr txBox="1"/>
          <p:nvPr/>
        </p:nvSpPr>
        <p:spPr>
          <a:xfrm>
            <a:off x="5184663" y="477517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67"/>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870" name="Google Shape;870;p67"/>
          <p:cNvSpPr/>
          <p:nvPr/>
        </p:nvSpPr>
        <p:spPr>
          <a:xfrm>
            <a:off x="1722275" y="3985473"/>
            <a:ext cx="2358900" cy="465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lang1</a:t>
            </a:r>
            <a:endParaRPr/>
          </a:p>
        </p:txBody>
      </p:sp>
      <p:sp>
        <p:nvSpPr>
          <p:cNvPr id="871" name="Google Shape;871;p67"/>
          <p:cNvSpPr/>
          <p:nvPr/>
        </p:nvSpPr>
        <p:spPr>
          <a:xfrm>
            <a:off x="5129275" y="3981754"/>
            <a:ext cx="2358900" cy="4743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Layer 1 of lang2 </a:t>
            </a:r>
            <a:endParaRPr/>
          </a:p>
        </p:txBody>
      </p:sp>
      <p:sp>
        <p:nvSpPr>
          <p:cNvPr id="872" name="Google Shape;872;p67"/>
          <p:cNvSpPr/>
          <p:nvPr/>
        </p:nvSpPr>
        <p:spPr>
          <a:xfrm>
            <a:off x="3421437" y="1699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4</a:t>
            </a:r>
            <a:endParaRPr/>
          </a:p>
        </p:txBody>
      </p:sp>
      <p:cxnSp>
        <p:nvCxnSpPr>
          <p:cNvPr id="873" name="Google Shape;873;p67"/>
          <p:cNvCxnSpPr>
            <a:stCxn id="874" idx="0"/>
            <a:endCxn id="870" idx="2"/>
          </p:cNvCxnSpPr>
          <p:nvPr/>
        </p:nvCxnSpPr>
        <p:spPr>
          <a:xfrm rot="10800000">
            <a:off x="2901725" y="4450473"/>
            <a:ext cx="0" cy="308700"/>
          </a:xfrm>
          <a:prstGeom prst="straightConnector1">
            <a:avLst/>
          </a:prstGeom>
          <a:noFill/>
          <a:ln w="9525" cap="flat" cmpd="sng">
            <a:solidFill>
              <a:srgbClr val="000000"/>
            </a:solidFill>
            <a:prstDash val="solid"/>
            <a:round/>
            <a:headEnd type="none" w="med" len="med"/>
            <a:tailEnd type="triangle" w="med" len="med"/>
          </a:ln>
        </p:spPr>
      </p:cxnSp>
      <p:cxnSp>
        <p:nvCxnSpPr>
          <p:cNvPr id="875" name="Google Shape;875;p67"/>
          <p:cNvCxnSpPr>
            <a:stCxn id="876" idx="0"/>
            <a:endCxn id="871" idx="2"/>
          </p:cNvCxnSpPr>
          <p:nvPr/>
        </p:nvCxnSpPr>
        <p:spPr>
          <a:xfrm rot="10800000">
            <a:off x="6308725" y="4456054"/>
            <a:ext cx="0" cy="303000"/>
          </a:xfrm>
          <a:prstGeom prst="straightConnector1">
            <a:avLst/>
          </a:prstGeom>
          <a:noFill/>
          <a:ln w="9525" cap="flat" cmpd="sng">
            <a:solidFill>
              <a:srgbClr val="000000"/>
            </a:solidFill>
            <a:prstDash val="solid"/>
            <a:round/>
            <a:headEnd type="none" w="med" len="med"/>
            <a:tailEnd type="triangle" w="med" len="med"/>
          </a:ln>
        </p:spPr>
      </p:cxnSp>
      <p:cxnSp>
        <p:nvCxnSpPr>
          <p:cNvPr id="877" name="Google Shape;877;p67"/>
          <p:cNvCxnSpPr/>
          <p:nvPr/>
        </p:nvCxnSpPr>
        <p:spPr>
          <a:xfrm rot="10800000" flipH="1">
            <a:off x="4631542" y="1385643"/>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78" name="Google Shape;878;p67"/>
          <p:cNvSpPr/>
          <p:nvPr/>
        </p:nvSpPr>
        <p:spPr>
          <a:xfrm>
            <a:off x="3421437" y="2378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3</a:t>
            </a:r>
            <a:endParaRPr/>
          </a:p>
        </p:txBody>
      </p:sp>
      <p:cxnSp>
        <p:nvCxnSpPr>
          <p:cNvPr id="879" name="Google Shape;879;p67"/>
          <p:cNvCxnSpPr/>
          <p:nvPr/>
        </p:nvCxnSpPr>
        <p:spPr>
          <a:xfrm rot="10800000" flipH="1">
            <a:off x="4631553" y="2086112"/>
            <a:ext cx="900" cy="287100"/>
          </a:xfrm>
          <a:prstGeom prst="straightConnector1">
            <a:avLst/>
          </a:prstGeom>
          <a:noFill/>
          <a:ln w="9525" cap="flat" cmpd="sng">
            <a:solidFill>
              <a:srgbClr val="000000"/>
            </a:solidFill>
            <a:prstDash val="solid"/>
            <a:round/>
            <a:headEnd type="none" w="med" len="med"/>
            <a:tailEnd type="triangle" w="med" len="med"/>
          </a:ln>
        </p:spPr>
      </p:cxnSp>
      <p:cxnSp>
        <p:nvCxnSpPr>
          <p:cNvPr id="880" name="Google Shape;880;p67"/>
          <p:cNvCxnSpPr>
            <a:stCxn id="870" idx="0"/>
            <a:endCxn id="881" idx="2"/>
          </p:cNvCxnSpPr>
          <p:nvPr/>
        </p:nvCxnSpPr>
        <p:spPr>
          <a:xfrm rot="10800000" flipH="1">
            <a:off x="2901725" y="3449373"/>
            <a:ext cx="1678200" cy="536100"/>
          </a:xfrm>
          <a:prstGeom prst="straightConnector1">
            <a:avLst/>
          </a:prstGeom>
          <a:noFill/>
          <a:ln w="9525" cap="flat" cmpd="sng">
            <a:solidFill>
              <a:srgbClr val="000000"/>
            </a:solidFill>
            <a:prstDash val="solid"/>
            <a:round/>
            <a:headEnd type="none" w="med" len="med"/>
            <a:tailEnd type="triangle" w="med" len="med"/>
          </a:ln>
        </p:spPr>
      </p:cxnSp>
      <p:cxnSp>
        <p:nvCxnSpPr>
          <p:cNvPr id="882" name="Google Shape;882;p67"/>
          <p:cNvCxnSpPr>
            <a:stCxn id="871" idx="0"/>
            <a:endCxn id="881" idx="2"/>
          </p:cNvCxnSpPr>
          <p:nvPr/>
        </p:nvCxnSpPr>
        <p:spPr>
          <a:xfrm rot="10800000">
            <a:off x="4579825" y="3449254"/>
            <a:ext cx="1728900" cy="532500"/>
          </a:xfrm>
          <a:prstGeom prst="straightConnector1">
            <a:avLst/>
          </a:prstGeom>
          <a:noFill/>
          <a:ln w="9525" cap="flat" cmpd="sng">
            <a:solidFill>
              <a:srgbClr val="000000"/>
            </a:solidFill>
            <a:prstDash val="solid"/>
            <a:round/>
            <a:headEnd type="none" w="med" len="med"/>
            <a:tailEnd type="triangle" w="med" len="med"/>
          </a:ln>
        </p:spPr>
      </p:cxnSp>
      <p:sp>
        <p:nvSpPr>
          <p:cNvPr id="883" name="Google Shape;883;p67"/>
          <p:cNvSpPr txBox="1"/>
          <p:nvPr/>
        </p:nvSpPr>
        <p:spPr>
          <a:xfrm>
            <a:off x="4323450" y="1099925"/>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
        <p:nvSpPr>
          <p:cNvPr id="881" name="Google Shape;881;p67"/>
          <p:cNvSpPr/>
          <p:nvPr/>
        </p:nvSpPr>
        <p:spPr>
          <a:xfrm>
            <a:off x="3421437" y="30626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2</a:t>
            </a:r>
            <a:endParaRPr/>
          </a:p>
        </p:txBody>
      </p:sp>
      <p:cxnSp>
        <p:nvCxnSpPr>
          <p:cNvPr id="884" name="Google Shape;884;p67"/>
          <p:cNvCxnSpPr/>
          <p:nvPr/>
        </p:nvCxnSpPr>
        <p:spPr>
          <a:xfrm rot="10800000" flipH="1">
            <a:off x="4631553" y="2770312"/>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885" name="Google Shape;885;p67"/>
          <p:cNvSpPr txBox="1"/>
          <p:nvPr/>
        </p:nvSpPr>
        <p:spPr>
          <a:xfrm>
            <a:off x="1783800" y="4749859"/>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86" name="Google Shape;886;p67"/>
          <p:cNvSpPr txBox="1"/>
          <p:nvPr/>
        </p:nvSpPr>
        <p:spPr>
          <a:xfrm>
            <a:off x="5190813" y="4749849"/>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a:xfrm>
            <a:off x="2006204" y="160735"/>
            <a:ext cx="5844778" cy="639365"/>
          </a:xfrm>
        </p:spPr>
        <p:txBody>
          <a:bodyPr/>
          <a:lstStyle/>
          <a:p>
            <a:pPr eaLnBrk="1" hangingPunct="1"/>
            <a:r>
              <a:rPr lang="en-US" sz="2400" dirty="0">
                <a:latin typeface="Rockwell" pitchFamily="18" charset="0"/>
              </a:rPr>
              <a:t>Foundation</a:t>
            </a:r>
          </a:p>
        </p:txBody>
      </p:sp>
      <p:sp>
        <p:nvSpPr>
          <p:cNvPr id="8198" name="Rectangle 3"/>
          <p:cNvSpPr>
            <a:spLocks noGrp="1" noChangeArrowheads="1"/>
          </p:cNvSpPr>
          <p:nvPr>
            <p:ph type="body" idx="1"/>
          </p:nvPr>
        </p:nvSpPr>
        <p:spPr>
          <a:xfrm>
            <a:off x="1714500" y="971550"/>
            <a:ext cx="5772150" cy="3028950"/>
          </a:xfrm>
        </p:spPr>
        <p:txBody>
          <a:bodyPr>
            <a:normAutofit fontScale="55000" lnSpcReduction="20000"/>
          </a:bodyPr>
          <a:lstStyle/>
          <a:p>
            <a:pPr eaLnBrk="1" hangingPunct="1">
              <a:lnSpc>
                <a:spcPct val="90000"/>
              </a:lnSpc>
            </a:pPr>
            <a:r>
              <a:rPr lang="en-US" sz="4350" dirty="0">
                <a:latin typeface="Cambria" pitchFamily="18" charset="0"/>
              </a:rPr>
              <a:t>Data driven approach</a:t>
            </a:r>
          </a:p>
          <a:p>
            <a:pPr eaLnBrk="1" hangingPunct="1">
              <a:lnSpc>
                <a:spcPct val="90000"/>
              </a:lnSpc>
            </a:pPr>
            <a:r>
              <a:rPr lang="en-US" sz="4350" dirty="0">
                <a:latin typeface="Cambria" pitchFamily="18" charset="0"/>
              </a:rPr>
              <a:t>Goal is to find out the English sentence </a:t>
            </a:r>
            <a:r>
              <a:rPr lang="en-US" sz="4350" i="1" dirty="0">
                <a:latin typeface="Cambria" pitchFamily="18" charset="0"/>
              </a:rPr>
              <a:t>e</a:t>
            </a:r>
            <a:r>
              <a:rPr lang="en-US" sz="4350" dirty="0">
                <a:latin typeface="Cambria" pitchFamily="18" charset="0"/>
              </a:rPr>
              <a:t> given foreign language sentence </a:t>
            </a:r>
            <a:r>
              <a:rPr lang="en-US" sz="4350" i="1" dirty="0">
                <a:latin typeface="Cambria" pitchFamily="18" charset="0"/>
              </a:rPr>
              <a:t>f </a:t>
            </a:r>
            <a:r>
              <a:rPr lang="en-US" sz="4350" dirty="0">
                <a:latin typeface="Cambria" pitchFamily="18" charset="0"/>
              </a:rPr>
              <a:t>whose </a:t>
            </a:r>
            <a:r>
              <a:rPr lang="en-US" sz="4350" i="1" dirty="0">
                <a:latin typeface="Cambria" pitchFamily="18" charset="0"/>
              </a:rPr>
              <a:t>p(</a:t>
            </a:r>
            <a:r>
              <a:rPr lang="en-US" sz="4350" i="1" dirty="0" err="1">
                <a:latin typeface="Cambria" pitchFamily="18" charset="0"/>
              </a:rPr>
              <a:t>e</a:t>
            </a:r>
            <a:r>
              <a:rPr lang="en-US" sz="4350" dirty="0" err="1">
                <a:latin typeface="Cambria" pitchFamily="18" charset="0"/>
              </a:rPr>
              <a:t>|</a:t>
            </a:r>
            <a:r>
              <a:rPr lang="en-US" sz="4350" i="1" dirty="0" err="1">
                <a:latin typeface="Cambria" pitchFamily="18" charset="0"/>
              </a:rPr>
              <a:t>f</a:t>
            </a:r>
            <a:r>
              <a:rPr lang="en-US" sz="4350" i="1" dirty="0">
                <a:latin typeface="Cambria" pitchFamily="18" charset="0"/>
              </a:rPr>
              <a:t>)</a:t>
            </a:r>
            <a:r>
              <a:rPr lang="en-US" sz="4350" dirty="0">
                <a:latin typeface="Cambria" pitchFamily="18" charset="0"/>
              </a:rPr>
              <a:t> is maximum.</a:t>
            </a:r>
          </a:p>
          <a:p>
            <a:pPr eaLnBrk="1" hangingPunct="1">
              <a:lnSpc>
                <a:spcPct val="90000"/>
              </a:lnSpc>
            </a:pPr>
            <a:endParaRPr lang="en-US" sz="4350" dirty="0">
              <a:latin typeface="Cambria" pitchFamily="18" charset="0"/>
            </a:endParaRPr>
          </a:p>
          <a:p>
            <a:pPr eaLnBrk="1" hangingPunct="1">
              <a:lnSpc>
                <a:spcPct val="90000"/>
              </a:lnSpc>
            </a:pPr>
            <a:endParaRPr lang="en-US" sz="4350" dirty="0">
              <a:latin typeface="Cambria" pitchFamily="18" charset="0"/>
            </a:endParaRPr>
          </a:p>
          <a:p>
            <a:pPr eaLnBrk="1" hangingPunct="1">
              <a:lnSpc>
                <a:spcPct val="90000"/>
              </a:lnSpc>
            </a:pPr>
            <a:r>
              <a:rPr lang="en-US" sz="4350" dirty="0">
                <a:latin typeface="Cambria" pitchFamily="18" charset="0"/>
              </a:rPr>
              <a:t>Translations are generated on the basis of statistical model</a:t>
            </a:r>
          </a:p>
          <a:p>
            <a:pPr eaLnBrk="1" hangingPunct="1">
              <a:lnSpc>
                <a:spcPct val="90000"/>
              </a:lnSpc>
            </a:pPr>
            <a:r>
              <a:rPr lang="en-US" sz="4350" dirty="0">
                <a:latin typeface="Cambria" pitchFamily="18" charset="0"/>
              </a:rPr>
              <a:t>Parameters are estimated using bilingual parallel corpora</a:t>
            </a:r>
          </a:p>
          <a:p>
            <a:pPr eaLnBrk="1" hangingPunct="1">
              <a:lnSpc>
                <a:spcPct val="90000"/>
              </a:lnSpc>
            </a:pPr>
            <a:endParaRPr lang="en-US" dirty="0">
              <a:latin typeface="Cambria" pitchFamily="18" charset="0"/>
            </a:endParaRPr>
          </a:p>
        </p:txBody>
      </p:sp>
      <p:sp>
        <p:nvSpPr>
          <p:cNvPr id="8199" name="Rectangle 20"/>
          <p:cNvSpPr>
            <a:spLocks noChangeArrowheads="1"/>
          </p:cNvSpPr>
          <p:nvPr/>
        </p:nvSpPr>
        <p:spPr bwMode="auto">
          <a:xfrm>
            <a:off x="1143001" y="-150041"/>
            <a:ext cx="184731" cy="300082"/>
          </a:xfrm>
          <a:prstGeom prst="rect">
            <a:avLst/>
          </a:prstGeom>
          <a:noFill/>
          <a:ln w="9525" algn="ctr">
            <a:noFill/>
            <a:miter lim="800000"/>
            <a:headEnd/>
            <a:tailEnd/>
          </a:ln>
        </p:spPr>
        <p:txBody>
          <a:bodyPr wrap="none" anchor="ctr">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8200" name="Picture 25"/>
          <p:cNvPicPr>
            <a:picLocks noChangeAspect="1" noChangeArrowheads="1"/>
          </p:cNvPicPr>
          <p:nvPr/>
        </p:nvPicPr>
        <p:blipFill>
          <a:blip r:embed="rId2" cstate="print"/>
          <a:srcRect/>
          <a:stretch>
            <a:fillRect/>
          </a:stretch>
        </p:blipFill>
        <p:spPr bwMode="auto">
          <a:xfrm>
            <a:off x="2400300" y="2228850"/>
            <a:ext cx="4057650" cy="528638"/>
          </a:xfrm>
          <a:prstGeom prst="rect">
            <a:avLst/>
          </a:prstGeom>
          <a:noFill/>
          <a:ln w="9525" algn="ctr">
            <a:noFill/>
            <a:miter lim="800000"/>
            <a:headEnd/>
            <a:tailEnd/>
          </a:ln>
        </p:spPr>
      </p:pic>
    </p:spTree>
    <p:extLst>
      <p:ext uri="{BB962C8B-B14F-4D97-AF65-F5344CB8AC3E}">
        <p14:creationId xmlns:p14="http://schemas.microsoft.com/office/powerpoint/2010/main" val="371818188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68"/>
          <p:cNvSpPr txBox="1">
            <a:spLocks noGrp="1"/>
          </p:cNvSpPr>
          <p:nvPr>
            <p:ph type="title"/>
          </p:nvPr>
        </p:nvSpPr>
        <p:spPr>
          <a:xfrm>
            <a:off x="729450" y="5151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sharing</a:t>
            </a:r>
            <a:endParaRPr/>
          </a:p>
        </p:txBody>
      </p:sp>
      <p:sp>
        <p:nvSpPr>
          <p:cNvPr id="892" name="Google Shape;892;p68"/>
          <p:cNvSpPr txBox="1"/>
          <p:nvPr/>
        </p:nvSpPr>
        <p:spPr>
          <a:xfrm>
            <a:off x="1765350" y="454698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893" name="Google Shape;893;p68"/>
          <p:cNvSpPr txBox="1"/>
          <p:nvPr/>
        </p:nvSpPr>
        <p:spPr>
          <a:xfrm>
            <a:off x="5172363" y="4546974"/>
            <a:ext cx="23589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
        <p:nvSpPr>
          <p:cNvPr id="894" name="Google Shape;894;p68"/>
          <p:cNvSpPr/>
          <p:nvPr/>
        </p:nvSpPr>
        <p:spPr>
          <a:xfrm>
            <a:off x="3400425" y="3798724"/>
            <a:ext cx="2358900" cy="4146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layer 1 </a:t>
            </a:r>
            <a:endParaRPr/>
          </a:p>
        </p:txBody>
      </p:sp>
      <p:sp>
        <p:nvSpPr>
          <p:cNvPr id="895" name="Google Shape;895;p68"/>
          <p:cNvSpPr/>
          <p:nvPr/>
        </p:nvSpPr>
        <p:spPr>
          <a:xfrm>
            <a:off x="3421437" y="1699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4</a:t>
            </a:r>
            <a:endParaRPr/>
          </a:p>
        </p:txBody>
      </p:sp>
      <p:cxnSp>
        <p:nvCxnSpPr>
          <p:cNvPr id="896" name="Google Shape;896;p68"/>
          <p:cNvCxnSpPr>
            <a:stCxn id="892" idx="0"/>
            <a:endCxn id="894" idx="2"/>
          </p:cNvCxnSpPr>
          <p:nvPr/>
        </p:nvCxnSpPr>
        <p:spPr>
          <a:xfrm rot="10800000" flipH="1">
            <a:off x="2944800" y="4213384"/>
            <a:ext cx="1635000" cy="333600"/>
          </a:xfrm>
          <a:prstGeom prst="straightConnector1">
            <a:avLst/>
          </a:prstGeom>
          <a:noFill/>
          <a:ln w="9525" cap="flat" cmpd="sng">
            <a:solidFill>
              <a:srgbClr val="000000"/>
            </a:solidFill>
            <a:prstDash val="solid"/>
            <a:round/>
            <a:headEnd type="none" w="med" len="med"/>
            <a:tailEnd type="triangle" w="med" len="med"/>
          </a:ln>
        </p:spPr>
      </p:cxnSp>
      <p:cxnSp>
        <p:nvCxnSpPr>
          <p:cNvPr id="897" name="Google Shape;897;p68"/>
          <p:cNvCxnSpPr>
            <a:stCxn id="893" idx="0"/>
            <a:endCxn id="894" idx="2"/>
          </p:cNvCxnSpPr>
          <p:nvPr/>
        </p:nvCxnSpPr>
        <p:spPr>
          <a:xfrm rot="10800000">
            <a:off x="4580013" y="4213374"/>
            <a:ext cx="1771800" cy="333600"/>
          </a:xfrm>
          <a:prstGeom prst="straightConnector1">
            <a:avLst/>
          </a:prstGeom>
          <a:noFill/>
          <a:ln w="9525" cap="flat" cmpd="sng">
            <a:solidFill>
              <a:srgbClr val="000000"/>
            </a:solidFill>
            <a:prstDash val="solid"/>
            <a:round/>
            <a:headEnd type="none" w="med" len="med"/>
            <a:tailEnd type="triangle" w="med" len="med"/>
          </a:ln>
        </p:spPr>
      </p:cxnSp>
      <p:cxnSp>
        <p:nvCxnSpPr>
          <p:cNvPr id="898" name="Google Shape;898;p68"/>
          <p:cNvCxnSpPr>
            <a:stCxn id="895" idx="0"/>
          </p:cNvCxnSpPr>
          <p:nvPr/>
        </p:nvCxnSpPr>
        <p:spPr>
          <a:xfrm rot="10800000">
            <a:off x="4572387" y="1374212"/>
            <a:ext cx="7500" cy="325200"/>
          </a:xfrm>
          <a:prstGeom prst="straightConnector1">
            <a:avLst/>
          </a:prstGeom>
          <a:noFill/>
          <a:ln w="9525" cap="flat" cmpd="sng">
            <a:solidFill>
              <a:srgbClr val="000000"/>
            </a:solidFill>
            <a:prstDash val="solid"/>
            <a:round/>
            <a:headEnd type="none" w="med" len="med"/>
            <a:tailEnd type="triangle" w="med" len="med"/>
          </a:ln>
        </p:spPr>
      </p:cxnSp>
      <p:sp>
        <p:nvSpPr>
          <p:cNvPr id="899" name="Google Shape;899;p68"/>
          <p:cNvSpPr/>
          <p:nvPr/>
        </p:nvSpPr>
        <p:spPr>
          <a:xfrm>
            <a:off x="3421437" y="2378412"/>
            <a:ext cx="2316900" cy="3867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 Shared layer 3</a:t>
            </a:r>
            <a:endParaRPr/>
          </a:p>
        </p:txBody>
      </p:sp>
      <p:cxnSp>
        <p:nvCxnSpPr>
          <p:cNvPr id="900" name="Google Shape;900;p68"/>
          <p:cNvCxnSpPr/>
          <p:nvPr/>
        </p:nvCxnSpPr>
        <p:spPr>
          <a:xfrm rot="10800000" flipH="1">
            <a:off x="4573353" y="2086112"/>
            <a:ext cx="900" cy="287100"/>
          </a:xfrm>
          <a:prstGeom prst="straightConnector1">
            <a:avLst/>
          </a:prstGeom>
          <a:noFill/>
          <a:ln w="9525" cap="flat" cmpd="sng">
            <a:solidFill>
              <a:srgbClr val="000000"/>
            </a:solidFill>
            <a:prstDash val="solid"/>
            <a:round/>
            <a:headEnd type="none" w="med" len="med"/>
            <a:tailEnd type="triangle" w="med" len="med"/>
          </a:ln>
        </p:spPr>
      </p:cxnSp>
      <p:sp>
        <p:nvSpPr>
          <p:cNvPr id="901" name="Google Shape;901;p68"/>
          <p:cNvSpPr/>
          <p:nvPr/>
        </p:nvSpPr>
        <p:spPr>
          <a:xfrm>
            <a:off x="3400425" y="3098768"/>
            <a:ext cx="2358900" cy="4146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Shared layer 2 </a:t>
            </a:r>
            <a:endParaRPr/>
          </a:p>
        </p:txBody>
      </p:sp>
      <p:cxnSp>
        <p:nvCxnSpPr>
          <p:cNvPr id="902" name="Google Shape;902;p68"/>
          <p:cNvCxnSpPr>
            <a:stCxn id="899" idx="2"/>
          </p:cNvCxnSpPr>
          <p:nvPr/>
        </p:nvCxnSpPr>
        <p:spPr>
          <a:xfrm>
            <a:off x="4579887" y="2765112"/>
            <a:ext cx="3600" cy="329700"/>
          </a:xfrm>
          <a:prstGeom prst="straightConnector1">
            <a:avLst/>
          </a:prstGeom>
          <a:noFill/>
          <a:ln w="9525" cap="flat" cmpd="sng">
            <a:solidFill>
              <a:schemeClr val="dk2"/>
            </a:solidFill>
            <a:prstDash val="solid"/>
            <a:round/>
            <a:headEnd type="triangle" w="med" len="med"/>
            <a:tailEnd type="none" w="med" len="med"/>
          </a:ln>
        </p:spPr>
      </p:cxnSp>
      <p:cxnSp>
        <p:nvCxnSpPr>
          <p:cNvPr id="903" name="Google Shape;903;p68"/>
          <p:cNvCxnSpPr>
            <a:stCxn id="894" idx="0"/>
            <a:endCxn id="901" idx="2"/>
          </p:cNvCxnSpPr>
          <p:nvPr/>
        </p:nvCxnSpPr>
        <p:spPr>
          <a:xfrm rot="10800000">
            <a:off x="4579875" y="3513424"/>
            <a:ext cx="0" cy="285300"/>
          </a:xfrm>
          <a:prstGeom prst="straightConnector1">
            <a:avLst/>
          </a:prstGeom>
          <a:noFill/>
          <a:ln w="9525" cap="flat" cmpd="sng">
            <a:solidFill>
              <a:srgbClr val="000000"/>
            </a:solidFill>
            <a:prstDash val="solid"/>
            <a:round/>
            <a:headEnd type="none" w="med" len="med"/>
            <a:tailEnd type="triangle" w="med" len="med"/>
          </a:ln>
        </p:spPr>
      </p:cxnSp>
      <p:sp>
        <p:nvSpPr>
          <p:cNvPr id="904" name="Google Shape;904;p68"/>
          <p:cNvSpPr txBox="1"/>
          <p:nvPr/>
        </p:nvSpPr>
        <p:spPr>
          <a:xfrm>
            <a:off x="4263450" y="1088438"/>
            <a:ext cx="617100" cy="23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output</a:t>
            </a:r>
            <a:endParaRPr sz="100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69"/>
          <p:cNvSpPr txBox="1">
            <a:spLocks noGrp="1"/>
          </p:cNvSpPr>
          <p:nvPr>
            <p:ph type="title"/>
          </p:nvPr>
        </p:nvSpPr>
        <p:spPr>
          <a:xfrm>
            <a:off x="626225" y="207200"/>
            <a:ext cx="7793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with weight-sharing layers</a:t>
            </a:r>
            <a:endParaRPr/>
          </a:p>
        </p:txBody>
      </p:sp>
      <p:sp>
        <p:nvSpPr>
          <p:cNvPr id="911" name="Google Shape;911;p69"/>
          <p:cNvSpPr/>
          <p:nvPr/>
        </p:nvSpPr>
        <p:spPr>
          <a:xfrm>
            <a:off x="2368175" y="1118713"/>
            <a:ext cx="4414200" cy="16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9"/>
          <p:cNvSpPr/>
          <p:nvPr/>
        </p:nvSpPr>
        <p:spPr>
          <a:xfrm>
            <a:off x="2361625" y="2933550"/>
            <a:ext cx="4414200" cy="164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69"/>
          <p:cNvSpPr/>
          <p:nvPr/>
        </p:nvSpPr>
        <p:spPr>
          <a:xfrm>
            <a:off x="2526425" y="4235814"/>
            <a:ext cx="1653600" cy="2319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1 of lang1</a:t>
            </a:r>
            <a:endParaRPr sz="1100"/>
          </a:p>
        </p:txBody>
      </p:sp>
      <p:sp>
        <p:nvSpPr>
          <p:cNvPr id="914" name="Google Shape;914;p69"/>
          <p:cNvSpPr/>
          <p:nvPr/>
        </p:nvSpPr>
        <p:spPr>
          <a:xfrm>
            <a:off x="4914284" y="4233959"/>
            <a:ext cx="1653600" cy="23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1 of lang2 </a:t>
            </a:r>
            <a:endParaRPr sz="1100"/>
          </a:p>
        </p:txBody>
      </p:sp>
      <p:sp>
        <p:nvSpPr>
          <p:cNvPr id="915" name="Google Shape;915;p69"/>
          <p:cNvSpPr/>
          <p:nvPr/>
        </p:nvSpPr>
        <p:spPr>
          <a:xfrm>
            <a:off x="3717315" y="3096074"/>
            <a:ext cx="1623600" cy="1929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 Shared layer 4</a:t>
            </a:r>
            <a:endParaRPr sz="1100"/>
          </a:p>
        </p:txBody>
      </p:sp>
      <p:cxnSp>
        <p:nvCxnSpPr>
          <p:cNvPr id="916" name="Google Shape;916;p69"/>
          <p:cNvCxnSpPr>
            <a:endCxn id="913" idx="2"/>
          </p:cNvCxnSpPr>
          <p:nvPr/>
        </p:nvCxnSpPr>
        <p:spPr>
          <a:xfrm rot="10800000">
            <a:off x="3353225" y="4467714"/>
            <a:ext cx="0" cy="153900"/>
          </a:xfrm>
          <a:prstGeom prst="straightConnector1">
            <a:avLst/>
          </a:prstGeom>
          <a:noFill/>
          <a:ln w="9525" cap="flat" cmpd="sng">
            <a:solidFill>
              <a:srgbClr val="000000"/>
            </a:solidFill>
            <a:prstDash val="solid"/>
            <a:round/>
            <a:headEnd type="none" w="med" len="med"/>
            <a:tailEnd type="triangle" w="med" len="med"/>
          </a:ln>
        </p:spPr>
      </p:cxnSp>
      <p:cxnSp>
        <p:nvCxnSpPr>
          <p:cNvPr id="917" name="Google Shape;917;p69"/>
          <p:cNvCxnSpPr>
            <a:endCxn id="914" idx="2"/>
          </p:cNvCxnSpPr>
          <p:nvPr/>
        </p:nvCxnSpPr>
        <p:spPr>
          <a:xfrm rot="10800000">
            <a:off x="5741084" y="4470659"/>
            <a:ext cx="0" cy="151200"/>
          </a:xfrm>
          <a:prstGeom prst="straightConnector1">
            <a:avLst/>
          </a:prstGeom>
          <a:noFill/>
          <a:ln w="9525" cap="flat" cmpd="sng">
            <a:solidFill>
              <a:srgbClr val="000000"/>
            </a:solidFill>
            <a:prstDash val="solid"/>
            <a:round/>
            <a:headEnd type="none" w="med" len="med"/>
            <a:tailEnd type="triangle" w="med" len="med"/>
          </a:ln>
        </p:spPr>
      </p:cxnSp>
      <p:cxnSp>
        <p:nvCxnSpPr>
          <p:cNvPr id="918" name="Google Shape;918;p69"/>
          <p:cNvCxnSpPr/>
          <p:nvPr/>
        </p:nvCxnSpPr>
        <p:spPr>
          <a:xfrm rot="10800000" flipH="1">
            <a:off x="4565439" y="2939378"/>
            <a:ext cx="600" cy="143400"/>
          </a:xfrm>
          <a:prstGeom prst="straightConnector1">
            <a:avLst/>
          </a:prstGeom>
          <a:noFill/>
          <a:ln w="9525" cap="flat" cmpd="sng">
            <a:solidFill>
              <a:srgbClr val="000000"/>
            </a:solidFill>
            <a:prstDash val="solid"/>
            <a:round/>
            <a:headEnd type="none" w="med" len="med"/>
            <a:tailEnd type="triangle" w="med" len="med"/>
          </a:ln>
        </p:spPr>
      </p:cxnSp>
      <p:sp>
        <p:nvSpPr>
          <p:cNvPr id="919" name="Google Shape;919;p69"/>
          <p:cNvSpPr/>
          <p:nvPr/>
        </p:nvSpPr>
        <p:spPr>
          <a:xfrm>
            <a:off x="2526425" y="3907741"/>
            <a:ext cx="1653600" cy="20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2 of lang1</a:t>
            </a:r>
            <a:endParaRPr sz="1100"/>
          </a:p>
        </p:txBody>
      </p:sp>
      <p:sp>
        <p:nvSpPr>
          <p:cNvPr id="920" name="Google Shape;920;p69"/>
          <p:cNvSpPr/>
          <p:nvPr/>
        </p:nvSpPr>
        <p:spPr>
          <a:xfrm>
            <a:off x="4914284" y="3914757"/>
            <a:ext cx="1653600" cy="20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2 of lang2 </a:t>
            </a:r>
            <a:endParaRPr sz="1100"/>
          </a:p>
        </p:txBody>
      </p:sp>
      <p:cxnSp>
        <p:nvCxnSpPr>
          <p:cNvPr id="921" name="Google Shape;921;p69"/>
          <p:cNvCxnSpPr>
            <a:stCxn id="915" idx="2"/>
          </p:cNvCxnSpPr>
          <p:nvPr/>
        </p:nvCxnSpPr>
        <p:spPr>
          <a:xfrm>
            <a:off x="4529115" y="3288974"/>
            <a:ext cx="1275000" cy="300900"/>
          </a:xfrm>
          <a:prstGeom prst="straightConnector1">
            <a:avLst/>
          </a:prstGeom>
          <a:noFill/>
          <a:ln w="9525" cap="flat" cmpd="sng">
            <a:solidFill>
              <a:schemeClr val="dk2"/>
            </a:solidFill>
            <a:prstDash val="solid"/>
            <a:round/>
            <a:headEnd type="triangle" w="med" len="med"/>
            <a:tailEnd type="none" w="med" len="med"/>
          </a:ln>
        </p:spPr>
      </p:cxnSp>
      <p:cxnSp>
        <p:nvCxnSpPr>
          <p:cNvPr id="922" name="Google Shape;922;p69"/>
          <p:cNvCxnSpPr/>
          <p:nvPr/>
        </p:nvCxnSpPr>
        <p:spPr>
          <a:xfrm flipH="1">
            <a:off x="3389784" y="3288867"/>
            <a:ext cx="1176300" cy="280200"/>
          </a:xfrm>
          <a:prstGeom prst="straightConnector1">
            <a:avLst/>
          </a:prstGeom>
          <a:noFill/>
          <a:ln w="9525" cap="flat" cmpd="sng">
            <a:solidFill>
              <a:schemeClr val="dk2"/>
            </a:solidFill>
            <a:prstDash val="solid"/>
            <a:round/>
            <a:headEnd type="triangle" w="med" len="med"/>
            <a:tailEnd type="none" w="med" len="med"/>
          </a:ln>
        </p:spPr>
      </p:cxnSp>
      <p:cxnSp>
        <p:nvCxnSpPr>
          <p:cNvPr id="923" name="Google Shape;923;p69"/>
          <p:cNvCxnSpPr>
            <a:stCxn id="913" idx="0"/>
          </p:cNvCxnSpPr>
          <p:nvPr/>
        </p:nvCxnSpPr>
        <p:spPr>
          <a:xfrm rot="10800000" flipH="1">
            <a:off x="3353225" y="4100814"/>
            <a:ext cx="7500" cy="135000"/>
          </a:xfrm>
          <a:prstGeom prst="straightConnector1">
            <a:avLst/>
          </a:prstGeom>
          <a:noFill/>
          <a:ln w="9525" cap="flat" cmpd="sng">
            <a:solidFill>
              <a:srgbClr val="000000"/>
            </a:solidFill>
            <a:prstDash val="solid"/>
            <a:round/>
            <a:headEnd type="none" w="med" len="med"/>
            <a:tailEnd type="triangle" w="med" len="med"/>
          </a:ln>
        </p:spPr>
      </p:cxnSp>
      <p:cxnSp>
        <p:nvCxnSpPr>
          <p:cNvPr id="924" name="Google Shape;924;p69"/>
          <p:cNvCxnSpPr>
            <a:stCxn id="914" idx="0"/>
          </p:cNvCxnSpPr>
          <p:nvPr/>
        </p:nvCxnSpPr>
        <p:spPr>
          <a:xfrm rot="10800000">
            <a:off x="5741084" y="4121759"/>
            <a:ext cx="0" cy="112200"/>
          </a:xfrm>
          <a:prstGeom prst="straightConnector1">
            <a:avLst/>
          </a:prstGeom>
          <a:noFill/>
          <a:ln w="9525" cap="flat" cmpd="sng">
            <a:solidFill>
              <a:srgbClr val="000000"/>
            </a:solidFill>
            <a:prstDash val="solid"/>
            <a:round/>
            <a:headEnd type="none" w="med" len="med"/>
            <a:tailEnd type="triangle" w="med" len="med"/>
          </a:ln>
        </p:spPr>
      </p:cxnSp>
      <p:sp>
        <p:nvSpPr>
          <p:cNvPr id="925" name="Google Shape;925;p69"/>
          <p:cNvSpPr txBox="1"/>
          <p:nvPr/>
        </p:nvSpPr>
        <p:spPr>
          <a:xfrm>
            <a:off x="4116275" y="2699022"/>
            <a:ext cx="918000" cy="28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highlight>
                  <a:srgbClr val="F4CCCC"/>
                </a:highlight>
              </a:rPr>
              <a:t>Latent space</a:t>
            </a:r>
            <a:endParaRPr sz="800">
              <a:highlight>
                <a:srgbClr val="F4CCCC"/>
              </a:highlight>
            </a:endParaRPr>
          </a:p>
        </p:txBody>
      </p:sp>
      <p:sp>
        <p:nvSpPr>
          <p:cNvPr id="926" name="Google Shape;926;p69"/>
          <p:cNvSpPr/>
          <p:nvPr/>
        </p:nvSpPr>
        <p:spPr>
          <a:xfrm>
            <a:off x="2526416" y="3593660"/>
            <a:ext cx="1653600" cy="20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3 of lang1</a:t>
            </a:r>
            <a:endParaRPr sz="1100"/>
          </a:p>
        </p:txBody>
      </p:sp>
      <p:sp>
        <p:nvSpPr>
          <p:cNvPr id="927" name="Google Shape;927;p69"/>
          <p:cNvSpPr/>
          <p:nvPr/>
        </p:nvSpPr>
        <p:spPr>
          <a:xfrm>
            <a:off x="4903050" y="3581425"/>
            <a:ext cx="1664700" cy="20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3 of lang2 </a:t>
            </a:r>
            <a:endParaRPr sz="1100"/>
          </a:p>
        </p:txBody>
      </p:sp>
      <p:cxnSp>
        <p:nvCxnSpPr>
          <p:cNvPr id="928" name="Google Shape;928;p69"/>
          <p:cNvCxnSpPr/>
          <p:nvPr/>
        </p:nvCxnSpPr>
        <p:spPr>
          <a:xfrm rot="10800000" flipH="1">
            <a:off x="3368255" y="3776991"/>
            <a:ext cx="7500" cy="135000"/>
          </a:xfrm>
          <a:prstGeom prst="straightConnector1">
            <a:avLst/>
          </a:prstGeom>
          <a:noFill/>
          <a:ln w="9525" cap="flat" cmpd="sng">
            <a:solidFill>
              <a:srgbClr val="000000"/>
            </a:solidFill>
            <a:prstDash val="solid"/>
            <a:round/>
            <a:headEnd type="none" w="med" len="med"/>
            <a:tailEnd type="triangle" w="med" len="med"/>
          </a:ln>
        </p:spPr>
      </p:cxnSp>
      <p:cxnSp>
        <p:nvCxnSpPr>
          <p:cNvPr id="929" name="Google Shape;929;p69"/>
          <p:cNvCxnSpPr/>
          <p:nvPr/>
        </p:nvCxnSpPr>
        <p:spPr>
          <a:xfrm rot="10800000">
            <a:off x="5759690" y="3788428"/>
            <a:ext cx="0" cy="112200"/>
          </a:xfrm>
          <a:prstGeom prst="straightConnector1">
            <a:avLst/>
          </a:prstGeom>
          <a:noFill/>
          <a:ln w="9525" cap="flat" cmpd="sng">
            <a:solidFill>
              <a:srgbClr val="000000"/>
            </a:solidFill>
            <a:prstDash val="solid"/>
            <a:round/>
            <a:headEnd type="none" w="med" len="med"/>
            <a:tailEnd type="triangle" w="med" len="med"/>
          </a:ln>
        </p:spPr>
      </p:cxnSp>
      <p:sp>
        <p:nvSpPr>
          <p:cNvPr id="930" name="Google Shape;930;p69"/>
          <p:cNvSpPr txBox="1"/>
          <p:nvPr/>
        </p:nvSpPr>
        <p:spPr>
          <a:xfrm>
            <a:off x="2569547" y="4621512"/>
            <a:ext cx="1653600" cy="1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931" name="Google Shape;931;p69"/>
          <p:cNvSpPr txBox="1"/>
          <p:nvPr/>
        </p:nvSpPr>
        <p:spPr>
          <a:xfrm>
            <a:off x="4957418" y="4621506"/>
            <a:ext cx="1653600" cy="1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
        <p:nvSpPr>
          <p:cNvPr id="932" name="Google Shape;932;p69"/>
          <p:cNvSpPr/>
          <p:nvPr/>
        </p:nvSpPr>
        <p:spPr>
          <a:xfrm>
            <a:off x="3726852" y="2458702"/>
            <a:ext cx="1623600" cy="1929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 Shared layer 1</a:t>
            </a:r>
            <a:endParaRPr sz="1100"/>
          </a:p>
        </p:txBody>
      </p:sp>
      <p:cxnSp>
        <p:nvCxnSpPr>
          <p:cNvPr id="933" name="Google Shape;933;p69"/>
          <p:cNvCxnSpPr/>
          <p:nvPr/>
        </p:nvCxnSpPr>
        <p:spPr>
          <a:xfrm rot="10800000" flipH="1">
            <a:off x="4574976" y="2667284"/>
            <a:ext cx="600" cy="143400"/>
          </a:xfrm>
          <a:prstGeom prst="straightConnector1">
            <a:avLst/>
          </a:prstGeom>
          <a:noFill/>
          <a:ln w="9525" cap="flat" cmpd="sng">
            <a:solidFill>
              <a:srgbClr val="000000"/>
            </a:solidFill>
            <a:prstDash val="solid"/>
            <a:round/>
            <a:headEnd type="none" w="med" len="med"/>
            <a:tailEnd type="triangle" w="med" len="med"/>
          </a:ln>
        </p:spPr>
      </p:cxnSp>
      <p:sp>
        <p:nvSpPr>
          <p:cNvPr id="934" name="Google Shape;934;p69"/>
          <p:cNvSpPr/>
          <p:nvPr/>
        </p:nvSpPr>
        <p:spPr>
          <a:xfrm>
            <a:off x="2526425" y="1840929"/>
            <a:ext cx="1653600" cy="2319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2 of lang1</a:t>
            </a:r>
            <a:endParaRPr sz="1100"/>
          </a:p>
        </p:txBody>
      </p:sp>
      <p:sp>
        <p:nvSpPr>
          <p:cNvPr id="935" name="Google Shape;935;p69"/>
          <p:cNvSpPr/>
          <p:nvPr/>
        </p:nvSpPr>
        <p:spPr>
          <a:xfrm>
            <a:off x="2526425" y="1512856"/>
            <a:ext cx="1653600" cy="20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3 of lang1</a:t>
            </a:r>
            <a:endParaRPr sz="1100"/>
          </a:p>
        </p:txBody>
      </p:sp>
      <p:cxnSp>
        <p:nvCxnSpPr>
          <p:cNvPr id="936" name="Google Shape;936;p69"/>
          <p:cNvCxnSpPr>
            <a:endCxn id="932" idx="0"/>
          </p:cNvCxnSpPr>
          <p:nvPr/>
        </p:nvCxnSpPr>
        <p:spPr>
          <a:xfrm>
            <a:off x="3371952" y="2073202"/>
            <a:ext cx="1166700" cy="385500"/>
          </a:xfrm>
          <a:prstGeom prst="straightConnector1">
            <a:avLst/>
          </a:prstGeom>
          <a:noFill/>
          <a:ln w="9525" cap="flat" cmpd="sng">
            <a:solidFill>
              <a:schemeClr val="dk2"/>
            </a:solidFill>
            <a:prstDash val="solid"/>
            <a:round/>
            <a:headEnd type="triangle" w="med" len="med"/>
            <a:tailEnd type="none" w="med" len="med"/>
          </a:ln>
        </p:spPr>
      </p:cxnSp>
      <p:cxnSp>
        <p:nvCxnSpPr>
          <p:cNvPr id="937" name="Google Shape;937;p69"/>
          <p:cNvCxnSpPr>
            <a:stCxn id="934" idx="0"/>
          </p:cNvCxnSpPr>
          <p:nvPr/>
        </p:nvCxnSpPr>
        <p:spPr>
          <a:xfrm rot="10800000" flipH="1">
            <a:off x="3353225" y="1705929"/>
            <a:ext cx="7500" cy="135000"/>
          </a:xfrm>
          <a:prstGeom prst="straightConnector1">
            <a:avLst/>
          </a:prstGeom>
          <a:noFill/>
          <a:ln w="9525" cap="flat" cmpd="sng">
            <a:solidFill>
              <a:srgbClr val="000000"/>
            </a:solidFill>
            <a:prstDash val="solid"/>
            <a:round/>
            <a:headEnd type="none" w="med" len="med"/>
            <a:tailEnd type="triangle" w="med" len="med"/>
          </a:ln>
        </p:spPr>
      </p:cxnSp>
      <p:sp>
        <p:nvSpPr>
          <p:cNvPr id="938" name="Google Shape;938;p69"/>
          <p:cNvSpPr/>
          <p:nvPr/>
        </p:nvSpPr>
        <p:spPr>
          <a:xfrm>
            <a:off x="2545191" y="1179525"/>
            <a:ext cx="1653600" cy="2025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4 of lang1</a:t>
            </a:r>
            <a:endParaRPr sz="1100"/>
          </a:p>
        </p:txBody>
      </p:sp>
      <p:cxnSp>
        <p:nvCxnSpPr>
          <p:cNvPr id="939" name="Google Shape;939;p69"/>
          <p:cNvCxnSpPr/>
          <p:nvPr/>
        </p:nvCxnSpPr>
        <p:spPr>
          <a:xfrm rot="10800000" flipH="1">
            <a:off x="3371830" y="1372598"/>
            <a:ext cx="7500" cy="135000"/>
          </a:xfrm>
          <a:prstGeom prst="straightConnector1">
            <a:avLst/>
          </a:prstGeom>
          <a:noFill/>
          <a:ln w="9525" cap="flat" cmpd="sng">
            <a:solidFill>
              <a:srgbClr val="000000"/>
            </a:solidFill>
            <a:prstDash val="solid"/>
            <a:round/>
            <a:headEnd type="none" w="med" len="med"/>
            <a:tailEnd type="triangle" w="med" len="med"/>
          </a:ln>
        </p:spPr>
      </p:cxnSp>
      <p:sp>
        <p:nvSpPr>
          <p:cNvPr id="940" name="Google Shape;940;p69"/>
          <p:cNvSpPr/>
          <p:nvPr/>
        </p:nvSpPr>
        <p:spPr>
          <a:xfrm>
            <a:off x="4844497" y="1840790"/>
            <a:ext cx="1653600" cy="23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2 of lang2 </a:t>
            </a:r>
            <a:endParaRPr sz="1100"/>
          </a:p>
        </p:txBody>
      </p:sp>
      <p:sp>
        <p:nvSpPr>
          <p:cNvPr id="941" name="Google Shape;941;p69"/>
          <p:cNvSpPr/>
          <p:nvPr/>
        </p:nvSpPr>
        <p:spPr>
          <a:xfrm>
            <a:off x="4844497" y="1521587"/>
            <a:ext cx="1653600" cy="20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3 of lang2 </a:t>
            </a:r>
            <a:endParaRPr sz="1100"/>
          </a:p>
        </p:txBody>
      </p:sp>
      <p:cxnSp>
        <p:nvCxnSpPr>
          <p:cNvPr id="942" name="Google Shape;942;p69"/>
          <p:cNvCxnSpPr>
            <a:stCxn id="940" idx="2"/>
            <a:endCxn id="932" idx="0"/>
          </p:cNvCxnSpPr>
          <p:nvPr/>
        </p:nvCxnSpPr>
        <p:spPr>
          <a:xfrm flipH="1">
            <a:off x="4538797" y="2077490"/>
            <a:ext cx="1132500" cy="381300"/>
          </a:xfrm>
          <a:prstGeom prst="straightConnector1">
            <a:avLst/>
          </a:prstGeom>
          <a:noFill/>
          <a:ln w="9525" cap="flat" cmpd="sng">
            <a:solidFill>
              <a:schemeClr val="dk2"/>
            </a:solidFill>
            <a:prstDash val="solid"/>
            <a:round/>
            <a:headEnd type="triangle" w="med" len="med"/>
            <a:tailEnd type="none" w="med" len="med"/>
          </a:ln>
        </p:spPr>
      </p:cxnSp>
      <p:cxnSp>
        <p:nvCxnSpPr>
          <p:cNvPr id="943" name="Google Shape;943;p69"/>
          <p:cNvCxnSpPr>
            <a:stCxn id="940" idx="0"/>
          </p:cNvCxnSpPr>
          <p:nvPr/>
        </p:nvCxnSpPr>
        <p:spPr>
          <a:xfrm rot="10800000">
            <a:off x="5671297" y="1728590"/>
            <a:ext cx="0" cy="112200"/>
          </a:xfrm>
          <a:prstGeom prst="straightConnector1">
            <a:avLst/>
          </a:prstGeom>
          <a:noFill/>
          <a:ln w="9525" cap="flat" cmpd="sng">
            <a:solidFill>
              <a:srgbClr val="000000"/>
            </a:solidFill>
            <a:prstDash val="solid"/>
            <a:round/>
            <a:headEnd type="none" w="med" len="med"/>
            <a:tailEnd type="triangle" w="med" len="med"/>
          </a:ln>
        </p:spPr>
      </p:cxnSp>
      <p:sp>
        <p:nvSpPr>
          <p:cNvPr id="944" name="Google Shape;944;p69"/>
          <p:cNvSpPr/>
          <p:nvPr/>
        </p:nvSpPr>
        <p:spPr>
          <a:xfrm>
            <a:off x="4863263" y="1188256"/>
            <a:ext cx="1653600" cy="206700"/>
          </a:xfrm>
          <a:prstGeom prst="rect">
            <a:avLst/>
          </a:prstGeom>
          <a:solidFill>
            <a:srgbClr val="B6D7A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Layer 4 of lang2 </a:t>
            </a:r>
            <a:endParaRPr sz="1100"/>
          </a:p>
        </p:txBody>
      </p:sp>
      <p:cxnSp>
        <p:nvCxnSpPr>
          <p:cNvPr id="945" name="Google Shape;945;p69"/>
          <p:cNvCxnSpPr/>
          <p:nvPr/>
        </p:nvCxnSpPr>
        <p:spPr>
          <a:xfrm rot="10800000">
            <a:off x="5689902" y="1395258"/>
            <a:ext cx="0" cy="112200"/>
          </a:xfrm>
          <a:prstGeom prst="straightConnector1">
            <a:avLst/>
          </a:prstGeom>
          <a:noFill/>
          <a:ln w="9525" cap="flat" cmpd="sng">
            <a:solidFill>
              <a:srgbClr val="000000"/>
            </a:solidFill>
            <a:prstDash val="solid"/>
            <a:round/>
            <a:headEnd type="none" w="med" len="med"/>
            <a:tailEnd type="triangle" w="med" len="med"/>
          </a:ln>
        </p:spPr>
      </p:cxnSp>
      <p:cxnSp>
        <p:nvCxnSpPr>
          <p:cNvPr id="946" name="Google Shape;946;p69"/>
          <p:cNvCxnSpPr/>
          <p:nvPr/>
        </p:nvCxnSpPr>
        <p:spPr>
          <a:xfrm rot="10800000">
            <a:off x="3375584" y="1041084"/>
            <a:ext cx="0" cy="151200"/>
          </a:xfrm>
          <a:prstGeom prst="straightConnector1">
            <a:avLst/>
          </a:prstGeom>
          <a:noFill/>
          <a:ln w="9525" cap="flat" cmpd="sng">
            <a:solidFill>
              <a:srgbClr val="000000"/>
            </a:solidFill>
            <a:prstDash val="solid"/>
            <a:round/>
            <a:headEnd type="none" w="med" len="med"/>
            <a:tailEnd type="triangle" w="med" len="med"/>
          </a:ln>
        </p:spPr>
      </p:cxnSp>
      <p:cxnSp>
        <p:nvCxnSpPr>
          <p:cNvPr id="947" name="Google Shape;947;p69"/>
          <p:cNvCxnSpPr/>
          <p:nvPr/>
        </p:nvCxnSpPr>
        <p:spPr>
          <a:xfrm rot="10800000">
            <a:off x="5690084" y="1041084"/>
            <a:ext cx="0" cy="151200"/>
          </a:xfrm>
          <a:prstGeom prst="straightConnector1">
            <a:avLst/>
          </a:prstGeom>
          <a:noFill/>
          <a:ln w="9525" cap="flat" cmpd="sng">
            <a:solidFill>
              <a:srgbClr val="000000"/>
            </a:solidFill>
            <a:prstDash val="solid"/>
            <a:round/>
            <a:headEnd type="none" w="med" len="med"/>
            <a:tailEnd type="triangle" w="med" len="med"/>
          </a:ln>
        </p:spPr>
      </p:cxnSp>
      <p:sp>
        <p:nvSpPr>
          <p:cNvPr id="948" name="Google Shape;948;p69"/>
          <p:cNvSpPr txBox="1"/>
          <p:nvPr/>
        </p:nvSpPr>
        <p:spPr>
          <a:xfrm>
            <a:off x="2526422" y="814062"/>
            <a:ext cx="1653600" cy="1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263238"/>
                </a:solidFill>
                <a:latin typeface="Roboto"/>
                <a:ea typeface="Roboto"/>
                <a:cs typeface="Roboto"/>
                <a:sym typeface="Roboto"/>
              </a:rPr>
              <a:t>chocolate in the box</a:t>
            </a:r>
            <a:endParaRPr sz="1000"/>
          </a:p>
        </p:txBody>
      </p:sp>
      <p:sp>
        <p:nvSpPr>
          <p:cNvPr id="949" name="Google Shape;949;p69"/>
          <p:cNvSpPr txBox="1"/>
          <p:nvPr/>
        </p:nvSpPr>
        <p:spPr>
          <a:xfrm>
            <a:off x="4863268" y="814044"/>
            <a:ext cx="1653600" cy="12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बॉक्स में चॉकलेट</a:t>
            </a:r>
            <a:endParaRPr sz="100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0"/>
          <p:cNvSpPr txBox="1">
            <a:spLocks noGrp="1"/>
          </p:cNvSpPr>
          <p:nvPr>
            <p:ph type="title"/>
          </p:nvPr>
        </p:nvSpPr>
        <p:spPr>
          <a:xfrm>
            <a:off x="727650" y="558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Number of weight-sharing layers vs. BLEU</a:t>
            </a:r>
            <a:endParaRPr/>
          </a:p>
        </p:txBody>
      </p:sp>
      <p:pic>
        <p:nvPicPr>
          <p:cNvPr id="955" name="Google Shape;955;p70"/>
          <p:cNvPicPr preferRelativeResize="0"/>
          <p:nvPr/>
        </p:nvPicPr>
        <p:blipFill rotWithShape="1">
          <a:blip r:embed="rId3">
            <a:alphaModFix/>
          </a:blip>
          <a:srcRect l="14257" t="24358" r="25254" b="12093"/>
          <a:stretch/>
        </p:blipFill>
        <p:spPr>
          <a:xfrm>
            <a:off x="5018850" y="1724138"/>
            <a:ext cx="3641798" cy="2395451"/>
          </a:xfrm>
          <a:prstGeom prst="rect">
            <a:avLst/>
          </a:prstGeom>
          <a:noFill/>
          <a:ln>
            <a:noFill/>
          </a:ln>
        </p:spPr>
      </p:pic>
      <p:sp>
        <p:nvSpPr>
          <p:cNvPr id="956" name="Google Shape;956;p70"/>
          <p:cNvSpPr txBox="1"/>
          <p:nvPr/>
        </p:nvSpPr>
        <p:spPr>
          <a:xfrm>
            <a:off x="802525" y="1526025"/>
            <a:ext cx="4216200" cy="25050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Font typeface="Arial"/>
              <a:buChar char="●"/>
            </a:pPr>
            <a:r>
              <a:rPr lang="en" sz="1800"/>
              <a:t>In this approach, sharing only 1 layer gives best BLEU scores.</a:t>
            </a:r>
            <a:endParaRPr sz="1800"/>
          </a:p>
          <a:p>
            <a:pPr marL="457200" lvl="0" indent="-342900" algn="l" rtl="0">
              <a:lnSpc>
                <a:spcPct val="100000"/>
              </a:lnSpc>
              <a:spcBef>
                <a:spcPts val="1000"/>
              </a:spcBef>
              <a:spcAft>
                <a:spcPts val="0"/>
              </a:spcAft>
              <a:buClr>
                <a:srgbClr val="000000"/>
              </a:buClr>
              <a:buSzPts val="1800"/>
              <a:buFont typeface="Arial"/>
              <a:buChar char="●"/>
            </a:pPr>
            <a:r>
              <a:rPr lang="en" sz="1800"/>
              <a:t>When sharing is more than 1 layer, the BLEU scores drop.</a:t>
            </a:r>
            <a:endParaRPr sz="1800"/>
          </a:p>
          <a:p>
            <a:pPr marL="457200" lvl="0" indent="-342900" algn="l" rtl="0">
              <a:lnSpc>
                <a:spcPct val="100000"/>
              </a:lnSpc>
              <a:spcBef>
                <a:spcPts val="1000"/>
              </a:spcBef>
              <a:spcAft>
                <a:spcPts val="1000"/>
              </a:spcAft>
              <a:buClr>
                <a:schemeClr val="accent1"/>
              </a:buClr>
              <a:buSzPts val="1800"/>
              <a:buFont typeface="Lato"/>
              <a:buChar char="●"/>
            </a:pPr>
            <a:r>
              <a:rPr lang="en" sz="1800"/>
              <a:t>This drop is more in case of distant language-pairs when compared to drop in close language-pairs.</a:t>
            </a:r>
            <a:endParaRPr sz="1800"/>
          </a:p>
        </p:txBody>
      </p:sp>
      <p:sp>
        <p:nvSpPr>
          <p:cNvPr id="957" name="Google Shape;957;p70"/>
          <p:cNvSpPr txBox="1">
            <a:spLocks noGrp="1"/>
          </p:cNvSpPr>
          <p:nvPr>
            <p:ph type="body" idx="1"/>
          </p:nvPr>
        </p:nvSpPr>
        <p:spPr>
          <a:xfrm>
            <a:off x="323875" y="4463175"/>
            <a:ext cx="8376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Image source: Yang, Z., Chen, W., Wang, F. and Xu, B., 2018, July. Unsupervised Neural Machine Translation with Weight Sharing. In Proceedings of the 56th Annual Meeting of the Association for Computational Linguistics (Volume 1: Long Papers) (pp. 46-55).</a:t>
            </a:r>
            <a:endParaRPr sz="1000">
              <a:solidFill>
                <a:srgbClr val="000000"/>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71"/>
          <p:cNvSpPr txBox="1">
            <a:spLocks noGrp="1"/>
          </p:cNvSpPr>
          <p:nvPr>
            <p:ph type="title"/>
          </p:nvPr>
        </p:nvSpPr>
        <p:spPr>
          <a:xfrm>
            <a:off x="727650" y="5586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Weight sharing in UNMT</a:t>
            </a:r>
            <a:endParaRPr/>
          </a:p>
        </p:txBody>
      </p:sp>
      <p:sp>
        <p:nvSpPr>
          <p:cNvPr id="963" name="Google Shape;963;p71"/>
          <p:cNvSpPr txBox="1"/>
          <p:nvPr/>
        </p:nvSpPr>
        <p:spPr>
          <a:xfrm>
            <a:off x="295125" y="1361875"/>
            <a:ext cx="4496400" cy="33318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000000"/>
              </a:buClr>
              <a:buSzPts val="1600"/>
              <a:buFont typeface="Arial"/>
              <a:buChar char="●"/>
            </a:pPr>
            <a:r>
              <a:rPr lang="en" sz="1600">
                <a:solidFill>
                  <a:srgbClr val="434343"/>
                </a:solidFill>
              </a:rPr>
              <a:t>When sharing is less, we need GAN to ensure input language invariance of encoder representations and outputs.</a:t>
            </a:r>
            <a:endParaRPr sz="1600">
              <a:solidFill>
                <a:srgbClr val="434343"/>
              </a:solidFill>
            </a:endParaRPr>
          </a:p>
          <a:p>
            <a:pPr marL="457200" lvl="0" indent="-330200" algn="l" rtl="0">
              <a:lnSpc>
                <a:spcPct val="100000"/>
              </a:lnSpc>
              <a:spcBef>
                <a:spcPts val="1000"/>
              </a:spcBef>
              <a:spcAft>
                <a:spcPts val="0"/>
              </a:spcAft>
              <a:buClr>
                <a:srgbClr val="434343"/>
              </a:buClr>
              <a:buSzPts val="1600"/>
              <a:buFont typeface="Arial"/>
              <a:buChar char="●"/>
            </a:pPr>
            <a:r>
              <a:rPr lang="en" sz="1600">
                <a:solidFill>
                  <a:srgbClr val="434343"/>
                </a:solidFill>
              </a:rPr>
              <a:t>Two types of GAN are used here. </a:t>
            </a:r>
            <a:endParaRPr sz="1600">
              <a:solidFill>
                <a:srgbClr val="434343"/>
              </a:solidFill>
            </a:endParaRPr>
          </a:p>
          <a:p>
            <a:pPr marL="914400" lvl="1" indent="-330200" algn="l" rtl="0">
              <a:lnSpc>
                <a:spcPct val="100000"/>
              </a:lnSpc>
              <a:spcBef>
                <a:spcPts val="1000"/>
              </a:spcBef>
              <a:spcAft>
                <a:spcPts val="0"/>
              </a:spcAft>
              <a:buClr>
                <a:srgbClr val="434343"/>
              </a:buClr>
              <a:buSzPts val="1600"/>
              <a:buFont typeface="Arial"/>
              <a:buChar char="○"/>
            </a:pPr>
            <a:r>
              <a:rPr lang="en" sz="1600">
                <a:solidFill>
                  <a:srgbClr val="434343"/>
                </a:solidFill>
              </a:rPr>
              <a:t>Local GAN D</a:t>
            </a:r>
            <a:r>
              <a:rPr lang="en" sz="1600" baseline="-25000">
                <a:solidFill>
                  <a:srgbClr val="434343"/>
                </a:solidFill>
              </a:rPr>
              <a:t>L</a:t>
            </a:r>
            <a:r>
              <a:rPr lang="en" sz="1600">
                <a:solidFill>
                  <a:srgbClr val="434343"/>
                </a:solidFill>
              </a:rPr>
              <a:t> to ensure input language invariance of encoder representations.</a:t>
            </a:r>
            <a:endParaRPr sz="1600">
              <a:solidFill>
                <a:srgbClr val="434343"/>
              </a:solidFill>
            </a:endParaRPr>
          </a:p>
          <a:p>
            <a:pPr marL="914400" lvl="1" indent="-330200" algn="l" rtl="0">
              <a:lnSpc>
                <a:spcPct val="100000"/>
              </a:lnSpc>
              <a:spcBef>
                <a:spcPts val="1000"/>
              </a:spcBef>
              <a:spcAft>
                <a:spcPts val="1000"/>
              </a:spcAft>
              <a:buClr>
                <a:srgbClr val="434343"/>
              </a:buClr>
              <a:buSzPts val="1600"/>
              <a:buFont typeface="Arial"/>
              <a:buChar char="○"/>
            </a:pPr>
            <a:r>
              <a:rPr lang="en" sz="1600">
                <a:solidFill>
                  <a:srgbClr val="434343"/>
                </a:solidFill>
              </a:rPr>
              <a:t>Global GAN D</a:t>
            </a:r>
            <a:r>
              <a:rPr lang="en" sz="1600" baseline="-25000">
                <a:solidFill>
                  <a:srgbClr val="434343"/>
                </a:solidFill>
              </a:rPr>
              <a:t>g1</a:t>
            </a:r>
            <a:r>
              <a:rPr lang="en" sz="1600">
                <a:solidFill>
                  <a:srgbClr val="434343"/>
                </a:solidFill>
              </a:rPr>
              <a:t> and D</a:t>
            </a:r>
            <a:r>
              <a:rPr lang="en" sz="1600" baseline="-25000">
                <a:solidFill>
                  <a:srgbClr val="434343"/>
                </a:solidFill>
              </a:rPr>
              <a:t>g2</a:t>
            </a:r>
            <a:r>
              <a:rPr lang="en" sz="1600">
                <a:solidFill>
                  <a:srgbClr val="434343"/>
                </a:solidFill>
              </a:rPr>
              <a:t> to ensure input language invariance of output sentences.</a:t>
            </a:r>
            <a:endParaRPr sz="1600">
              <a:solidFill>
                <a:srgbClr val="434343"/>
              </a:solidFill>
            </a:endParaRPr>
          </a:p>
        </p:txBody>
      </p:sp>
      <p:sp>
        <p:nvSpPr>
          <p:cNvPr id="964" name="Google Shape;964;p71"/>
          <p:cNvSpPr txBox="1"/>
          <p:nvPr/>
        </p:nvSpPr>
        <p:spPr>
          <a:xfrm>
            <a:off x="4857625" y="1093875"/>
            <a:ext cx="3766800" cy="2632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00000"/>
              </a:lnSpc>
              <a:spcBef>
                <a:spcPts val="1600"/>
              </a:spcBef>
              <a:spcAft>
                <a:spcPts val="0"/>
              </a:spcAft>
              <a:buNone/>
            </a:pPr>
            <a:endParaRPr sz="1100">
              <a:solidFill>
                <a:srgbClr val="434343"/>
              </a:solidFill>
              <a:latin typeface="Lato"/>
              <a:ea typeface="Lato"/>
              <a:cs typeface="Lato"/>
              <a:sym typeface="Lato"/>
            </a:endParaRPr>
          </a:p>
          <a:p>
            <a:pPr marL="0" lvl="0" indent="0" algn="l" rtl="0">
              <a:lnSpc>
                <a:spcPct val="150000"/>
              </a:lnSpc>
              <a:spcBef>
                <a:spcPts val="1600"/>
              </a:spcBef>
              <a:spcAft>
                <a:spcPts val="0"/>
              </a:spcAft>
              <a:buNone/>
            </a:pPr>
            <a:endParaRPr sz="1100">
              <a:solidFill>
                <a:srgbClr val="434343"/>
              </a:solidFill>
              <a:latin typeface="Lato"/>
              <a:ea typeface="Lato"/>
              <a:cs typeface="Lato"/>
              <a:sym typeface="Lato"/>
            </a:endParaRPr>
          </a:p>
          <a:p>
            <a:pPr marL="0" lvl="0" indent="0" algn="ctr" rtl="0">
              <a:lnSpc>
                <a:spcPct val="150000"/>
              </a:lnSpc>
              <a:spcBef>
                <a:spcPts val="1600"/>
              </a:spcBef>
              <a:spcAft>
                <a:spcPts val="1600"/>
              </a:spcAft>
              <a:buNone/>
            </a:pPr>
            <a:r>
              <a:rPr lang="en" sz="1100">
                <a:solidFill>
                  <a:srgbClr val="434343"/>
                </a:solidFill>
                <a:latin typeface="Lato"/>
                <a:ea typeface="Lato"/>
                <a:cs typeface="Lato"/>
                <a:sym typeface="Lato"/>
              </a:rPr>
              <a:t>Weight sharing UNMT architecture with GAN</a:t>
            </a:r>
            <a:endParaRPr sz="1100">
              <a:solidFill>
                <a:srgbClr val="434343"/>
              </a:solidFill>
              <a:latin typeface="Lato"/>
              <a:ea typeface="Lato"/>
              <a:cs typeface="Lato"/>
              <a:sym typeface="Lato"/>
            </a:endParaRPr>
          </a:p>
        </p:txBody>
      </p:sp>
      <p:pic>
        <p:nvPicPr>
          <p:cNvPr id="965" name="Google Shape;965;p71"/>
          <p:cNvPicPr preferRelativeResize="0"/>
          <p:nvPr/>
        </p:nvPicPr>
        <p:blipFill rotWithShape="1">
          <a:blip r:embed="rId3">
            <a:alphaModFix/>
          </a:blip>
          <a:srcRect l="14164" t="8152" r="664" b="3904"/>
          <a:stretch/>
        </p:blipFill>
        <p:spPr>
          <a:xfrm>
            <a:off x="4857636" y="1093875"/>
            <a:ext cx="3766790" cy="2187775"/>
          </a:xfrm>
          <a:prstGeom prst="rect">
            <a:avLst/>
          </a:prstGeom>
          <a:noFill/>
          <a:ln w="9525" cap="flat" cmpd="sng">
            <a:solidFill>
              <a:schemeClr val="dk2"/>
            </a:solidFill>
            <a:prstDash val="solid"/>
            <a:round/>
            <a:headEnd type="none" w="sm" len="sm"/>
            <a:tailEnd type="none" w="sm" len="sm"/>
          </a:ln>
        </p:spPr>
      </p:pic>
      <p:sp>
        <p:nvSpPr>
          <p:cNvPr id="966" name="Google Shape;966;p71"/>
          <p:cNvSpPr txBox="1">
            <a:spLocks noGrp="1"/>
          </p:cNvSpPr>
          <p:nvPr>
            <p:ph type="body" idx="1"/>
          </p:nvPr>
        </p:nvSpPr>
        <p:spPr>
          <a:xfrm>
            <a:off x="4798975" y="3946925"/>
            <a:ext cx="3884100" cy="79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Image source: Yang, Z., Chen, W., Wang, F. and Xu, B., 2018, July. Unsupervised Neural Machine Translation with Weight Sharing. In Proceedings of the 56th Annual Meeting of the Association for Computational Linguistics (Volume 1: Long Papers) (pp. 46-55).</a:t>
            </a:r>
            <a:endParaRPr sz="1000">
              <a:solidFill>
                <a:srgbClr val="000000"/>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7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Results</a:t>
            </a:r>
            <a:endParaRPr/>
          </a:p>
        </p:txBody>
      </p:sp>
      <p:sp>
        <p:nvSpPr>
          <p:cNvPr id="972" name="Google Shape;972;p72"/>
          <p:cNvSpPr txBox="1">
            <a:spLocks noGrp="1"/>
          </p:cNvSpPr>
          <p:nvPr>
            <p:ph type="body" idx="1"/>
          </p:nvPr>
        </p:nvSpPr>
        <p:spPr>
          <a:xfrm>
            <a:off x="311700" y="4097050"/>
            <a:ext cx="8520600" cy="79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Yang, Z., Chen, W., Wang, F. and Xu, B., 2018, July. Unsupervised Neural Machine Translation with Weight Sharing. In Proceedings of the 56th Annual Meeting of the Association for Computational Linguistics (Volume 1: Long Papers) (pp. 46-55).</a:t>
            </a:r>
            <a:endParaRPr>
              <a:solidFill>
                <a:srgbClr val="000000"/>
              </a:solidFill>
            </a:endParaRPr>
          </a:p>
        </p:txBody>
      </p:sp>
      <p:pic>
        <p:nvPicPr>
          <p:cNvPr id="973" name="Google Shape;973;p72"/>
          <p:cNvPicPr preferRelativeResize="0"/>
          <p:nvPr/>
        </p:nvPicPr>
        <p:blipFill rotWithShape="1">
          <a:blip r:embed="rId3">
            <a:alphaModFix/>
          </a:blip>
          <a:srcRect l="40002" t="42408" r="25975" b="40358"/>
          <a:stretch/>
        </p:blipFill>
        <p:spPr>
          <a:xfrm>
            <a:off x="1790500" y="1673825"/>
            <a:ext cx="5562998" cy="1584951"/>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7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UMT Approaches</a:t>
            </a:r>
            <a:endParaRPr sz="4400"/>
          </a:p>
        </p:txBody>
      </p:sp>
      <p:sp>
        <p:nvSpPr>
          <p:cNvPr id="979" name="Google Shape;979;p73"/>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a:solidFill>
                  <a:schemeClr val="lt1"/>
                </a:solidFill>
                <a:latin typeface="Raleway"/>
                <a:ea typeface="Raleway"/>
                <a:cs typeface="Raleway"/>
                <a:sym typeface="Raleway"/>
              </a:rPr>
              <a:t>GAN for UNMT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b="1">
                <a:solidFill>
                  <a:schemeClr val="lt1"/>
                </a:solidFill>
                <a:latin typeface="Raleway"/>
                <a:ea typeface="Raleway"/>
                <a:cs typeface="Raleway"/>
                <a:sym typeface="Raleway"/>
              </a:rPr>
              <a:t>Unsupervised SMT</a:t>
            </a:r>
            <a:endParaRPr sz="2600" b="1">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rgbClr val="FFFFFF"/>
                </a:solidFill>
                <a:latin typeface="Raleway"/>
                <a:ea typeface="Raleway"/>
                <a:cs typeface="Raleway"/>
                <a:sym typeface="Raleway"/>
              </a:rPr>
              <a:t>Hybrid UMT</a:t>
            </a:r>
            <a:endParaRPr sz="2600">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980" name="Google Shape;980;p7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74"/>
          <p:cNvSpPr txBox="1">
            <a:spLocks noGrp="1"/>
          </p:cNvSpPr>
          <p:nvPr>
            <p:ph type="title"/>
          </p:nvPr>
        </p:nvSpPr>
        <p:spPr>
          <a:xfrm>
            <a:off x="724950" y="408025"/>
            <a:ext cx="3300900" cy="69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986" name="Google Shape;986;p74"/>
          <p:cNvSpPr txBox="1">
            <a:spLocks noGrp="1"/>
          </p:cNvSpPr>
          <p:nvPr>
            <p:ph type="subTitle" idx="1"/>
          </p:nvPr>
        </p:nvSpPr>
        <p:spPr>
          <a:xfrm>
            <a:off x="724950" y="1452800"/>
            <a:ext cx="3300900" cy="3277800"/>
          </a:xfrm>
          <a:prstGeom prst="rect">
            <a:avLst/>
          </a:prstGeom>
        </p:spPr>
        <p:txBody>
          <a:bodyPr spcFirstLastPara="1" wrap="square" lIns="91425" tIns="91425" rIns="91425" bIns="91425" anchor="t" anchorCtr="0">
            <a:noAutofit/>
          </a:bodyPr>
          <a:lstStyle/>
          <a:p>
            <a:pPr marL="457200" lvl="0" indent="-336550" algn="l" rtl="0">
              <a:spcBef>
                <a:spcPts val="0"/>
              </a:spcBef>
              <a:spcAft>
                <a:spcPts val="0"/>
              </a:spcAft>
              <a:buSzPts val="1700"/>
              <a:buChar char="●"/>
            </a:pPr>
            <a:r>
              <a:rPr lang="en" sz="1700"/>
              <a:t>Components of SMT: </a:t>
            </a:r>
            <a:endParaRPr sz="1700"/>
          </a:p>
          <a:p>
            <a:pPr marL="914400" lvl="0" indent="-323850" algn="l" rtl="0">
              <a:spcBef>
                <a:spcPts val="0"/>
              </a:spcBef>
              <a:spcAft>
                <a:spcPts val="0"/>
              </a:spcAft>
              <a:buSzPts val="1500"/>
              <a:buAutoNum type="arabicParenR"/>
            </a:pPr>
            <a:r>
              <a:rPr lang="en" sz="1500"/>
              <a:t>Phrase table</a:t>
            </a:r>
            <a:endParaRPr sz="1500"/>
          </a:p>
          <a:p>
            <a:pPr marL="914400" lvl="0" indent="-323850" algn="l" rtl="0">
              <a:spcBef>
                <a:spcPts val="0"/>
              </a:spcBef>
              <a:spcAft>
                <a:spcPts val="0"/>
              </a:spcAft>
              <a:buSzPts val="1500"/>
              <a:buAutoNum type="arabicParenR"/>
            </a:pPr>
            <a:r>
              <a:rPr lang="en" sz="1500"/>
              <a:t>Language model</a:t>
            </a:r>
            <a:endParaRPr sz="1500"/>
          </a:p>
          <a:p>
            <a:pPr marL="914400" lvl="0" indent="-323850" algn="l" rtl="0">
              <a:spcBef>
                <a:spcPts val="0"/>
              </a:spcBef>
              <a:spcAft>
                <a:spcPts val="0"/>
              </a:spcAft>
              <a:buSzPts val="1500"/>
              <a:buAutoNum type="arabicParenR"/>
            </a:pPr>
            <a:r>
              <a:rPr lang="en" sz="1500"/>
              <a:t>Reordering model</a:t>
            </a:r>
            <a:endParaRPr sz="1500"/>
          </a:p>
          <a:p>
            <a:pPr marL="914400" lvl="0" indent="-323850" algn="l" rtl="0">
              <a:spcBef>
                <a:spcPts val="0"/>
              </a:spcBef>
              <a:spcAft>
                <a:spcPts val="0"/>
              </a:spcAft>
              <a:buSzPts val="1500"/>
              <a:buAutoNum type="arabicParenR"/>
            </a:pPr>
            <a:r>
              <a:rPr lang="en" sz="1500"/>
              <a:t>Word/phrase penalty</a:t>
            </a:r>
            <a:endParaRPr sz="1500"/>
          </a:p>
          <a:p>
            <a:pPr marL="914400" lvl="0" indent="-323850" algn="l" rtl="0">
              <a:spcBef>
                <a:spcPts val="0"/>
              </a:spcBef>
              <a:spcAft>
                <a:spcPts val="0"/>
              </a:spcAft>
              <a:buSzPts val="1500"/>
              <a:buAutoNum type="arabicParenR"/>
            </a:pPr>
            <a:r>
              <a:rPr lang="en" sz="1500"/>
              <a:t>Tuning</a:t>
            </a:r>
            <a:endParaRPr sz="1500"/>
          </a:p>
          <a:p>
            <a:pPr marL="457200" lvl="0" indent="-323850" algn="l" rtl="0">
              <a:spcBef>
                <a:spcPts val="0"/>
              </a:spcBef>
              <a:spcAft>
                <a:spcPts val="0"/>
              </a:spcAft>
              <a:buSzPts val="1500"/>
              <a:buChar char="●"/>
            </a:pPr>
            <a:r>
              <a:rPr lang="en" sz="1500"/>
              <a:t>Challenges-</a:t>
            </a:r>
            <a:endParaRPr sz="1500"/>
          </a:p>
          <a:p>
            <a:pPr marL="914400" lvl="1" indent="-323850" algn="l" rtl="0">
              <a:spcBef>
                <a:spcPts val="0"/>
              </a:spcBef>
              <a:spcAft>
                <a:spcPts val="0"/>
              </a:spcAft>
              <a:buSzPts val="1500"/>
              <a:buChar char="○"/>
            </a:pPr>
            <a:r>
              <a:rPr lang="en" sz="1500"/>
              <a:t>Phrase table induction without parallel data.</a:t>
            </a:r>
            <a:endParaRPr sz="1500"/>
          </a:p>
          <a:p>
            <a:pPr marL="914400" lvl="1" indent="-323850" algn="l" rtl="0">
              <a:spcBef>
                <a:spcPts val="0"/>
              </a:spcBef>
              <a:spcAft>
                <a:spcPts val="0"/>
              </a:spcAft>
              <a:buSzPts val="1500"/>
              <a:buChar char="○"/>
            </a:pPr>
            <a:r>
              <a:rPr lang="en" sz="1500"/>
              <a:t>Unsupervised Tuning</a:t>
            </a:r>
            <a:endParaRPr sz="1500"/>
          </a:p>
          <a:p>
            <a:pPr marL="457200" lvl="0" indent="-323850" algn="l" rtl="0">
              <a:spcBef>
                <a:spcPts val="0"/>
              </a:spcBef>
              <a:spcAft>
                <a:spcPts val="0"/>
              </a:spcAft>
              <a:buSzPts val="1500"/>
              <a:buChar char="●"/>
            </a:pPr>
            <a:r>
              <a:rPr lang="en" sz="1500"/>
              <a:t>Improvement-</a:t>
            </a:r>
            <a:endParaRPr sz="1500"/>
          </a:p>
          <a:p>
            <a:pPr marL="914400" lvl="1" indent="-323850" algn="l" rtl="0">
              <a:spcBef>
                <a:spcPts val="0"/>
              </a:spcBef>
              <a:spcAft>
                <a:spcPts val="0"/>
              </a:spcAft>
              <a:buSzPts val="1500"/>
              <a:buChar char="○"/>
            </a:pPr>
            <a:r>
              <a:rPr lang="en" sz="1500"/>
              <a:t>Iterative refinement</a:t>
            </a:r>
            <a:endParaRPr sz="1500"/>
          </a:p>
          <a:p>
            <a:pPr marL="914400" lvl="1" indent="-323850" algn="l" rtl="0">
              <a:spcBef>
                <a:spcPts val="0"/>
              </a:spcBef>
              <a:spcAft>
                <a:spcPts val="0"/>
              </a:spcAft>
              <a:buSzPts val="1500"/>
              <a:buChar char="○"/>
            </a:pPr>
            <a:r>
              <a:rPr lang="en" sz="1500"/>
              <a:t>Subword information</a:t>
            </a:r>
            <a:endParaRPr sz="1500"/>
          </a:p>
        </p:txBody>
      </p:sp>
      <p:sp>
        <p:nvSpPr>
          <p:cNvPr id="987" name="Google Shape;987;p74"/>
          <p:cNvSpPr txBox="1">
            <a:spLocks noGrp="1"/>
          </p:cNvSpPr>
          <p:nvPr>
            <p:ph type="body" idx="2"/>
          </p:nvPr>
        </p:nvSpPr>
        <p:spPr>
          <a:xfrm>
            <a:off x="5174225" y="1100425"/>
            <a:ext cx="3374400" cy="32778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AutoNum type="arabicPeriod"/>
            </a:pPr>
            <a:r>
              <a:rPr lang="en" sz="1000"/>
              <a:t>Artetxe, M., Labaka, G. and Agirre, E., 2018. Unsupervised Statistical Machine Translation. In Proceedings of the 2018 Conference on Empirical Methods in Natural Language Processing (pp. 3632-3642).</a:t>
            </a:r>
            <a:endParaRPr sz="1000"/>
          </a:p>
          <a:p>
            <a:pPr marL="457200" lvl="0" indent="-292100" algn="l" rtl="0">
              <a:spcBef>
                <a:spcPts val="1000"/>
              </a:spcBef>
              <a:spcAft>
                <a:spcPts val="0"/>
              </a:spcAft>
              <a:buSzPts val="1000"/>
              <a:buAutoNum type="arabicPeriod"/>
            </a:pPr>
            <a:r>
              <a:rPr lang="en" sz="1000"/>
              <a:t>Lample, G., Ott, M., Conneau, A., Denoyer, L. and Ranzato, M.A., 2018. Phrase-Based &amp; Neural Unsupervised Machine Translation. In Proceedings of the 2018 Conference on Empirical Methods in Natural Language Processing (pp. 5039-5049).</a:t>
            </a:r>
            <a:endParaRPr sz="1000"/>
          </a:p>
          <a:p>
            <a:pPr marL="457200" lvl="0" indent="-292100" algn="l" rtl="0">
              <a:spcBef>
                <a:spcPts val="1000"/>
              </a:spcBef>
              <a:spcAft>
                <a:spcPts val="1000"/>
              </a:spcAft>
              <a:buSzPts val="1000"/>
              <a:buAutoNum type="arabicPeriod"/>
            </a:pPr>
            <a:r>
              <a:rPr lang="en" sz="1000"/>
              <a:t>Artetxe, M., Labaka, G. and Agirre, E., 2019, July. An Effective Approach to Unsupervised Machine Translation. In Proceedings of the 57th Annual Meeting of the Association for Computational Linguistics (pp. 194-203).</a:t>
            </a:r>
            <a:endParaRPr sz="1000"/>
          </a:p>
        </p:txBody>
      </p:sp>
      <p:sp>
        <p:nvSpPr>
          <p:cNvPr id="988" name="Google Shape;988;p74"/>
          <p:cNvSpPr txBox="1"/>
          <p:nvPr/>
        </p:nvSpPr>
        <p:spPr>
          <a:xfrm>
            <a:off x="5174225" y="457475"/>
            <a:ext cx="35610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Lato"/>
                <a:ea typeface="Lato"/>
                <a:cs typeface="Lato"/>
                <a:sym typeface="Lato"/>
              </a:rPr>
              <a:t>List of papers</a:t>
            </a:r>
            <a:endParaRPr>
              <a:solidFill>
                <a:srgbClr val="FFFFFF"/>
              </a:solidFill>
              <a:latin typeface="Lato"/>
              <a:ea typeface="Lato"/>
              <a:cs typeface="Lato"/>
              <a:sym typeface="Lato"/>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75"/>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994" name="Google Shape;994;p75"/>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76"/>
          <p:cNvSpPr txBox="1">
            <a:spLocks noGrp="1"/>
          </p:cNvSpPr>
          <p:nvPr>
            <p:ph type="title"/>
          </p:nvPr>
        </p:nvSpPr>
        <p:spPr>
          <a:xfrm>
            <a:off x="311700" y="445025"/>
            <a:ext cx="8693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00" name="Google Shape;1000;p76"/>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a:t>
            </a:r>
            <a:r>
              <a:rPr lang="en" u="sng">
                <a:solidFill>
                  <a:srgbClr val="434343"/>
                </a:solidFill>
              </a:rPr>
              <a:t>skip-gram with negative samples</a:t>
            </a:r>
            <a:r>
              <a:rPr lang="en">
                <a:solidFill>
                  <a:srgbClr val="434343"/>
                </a:solidFill>
              </a:rPr>
              <a:t>.</a:t>
            </a:r>
            <a:endParaRPr>
              <a:solidFill>
                <a:srgbClr val="434343"/>
              </a:solidFill>
            </a:endParaRPr>
          </a:p>
        </p:txBody>
      </p:sp>
      <p:sp>
        <p:nvSpPr>
          <p:cNvPr id="1001" name="Google Shape;1001;p76"/>
          <p:cNvSpPr txBox="1"/>
          <p:nvPr/>
        </p:nvSpPr>
        <p:spPr>
          <a:xfrm>
            <a:off x="2496213" y="30000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highlight>
                  <a:srgbClr val="D9EAD3"/>
                </a:highlight>
              </a:rPr>
              <a:t>Two</a:t>
            </a:r>
            <a:r>
              <a:rPr lang="en">
                <a:highlight>
                  <a:srgbClr val="D9EAD3"/>
                </a:highlight>
              </a:rPr>
              <a:t> </a:t>
            </a:r>
            <a:r>
              <a:rPr lang="en">
                <a:solidFill>
                  <a:srgbClr val="990000"/>
                </a:solidFill>
                <a:highlight>
                  <a:srgbClr val="D9EAD3"/>
                </a:highlight>
              </a:rPr>
              <a:t>kinds</a:t>
            </a:r>
            <a:r>
              <a:rPr lang="en">
                <a:highlight>
                  <a:srgbClr val="D9EAD3"/>
                </a:highlight>
              </a:rPr>
              <a:t> of tests are available</a:t>
            </a:r>
            <a:r>
              <a:rPr lang="en"/>
              <a:t> for COVID-19</a:t>
            </a:r>
            <a:endParaRPr/>
          </a:p>
        </p:txBody>
      </p:sp>
      <p:sp>
        <p:nvSpPr>
          <p:cNvPr id="1002" name="Google Shape;1002;p76"/>
          <p:cNvSpPr txBox="1"/>
          <p:nvPr/>
        </p:nvSpPr>
        <p:spPr>
          <a:xfrm>
            <a:off x="2980113" y="33535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03" name="Google Shape;1003;p76"/>
          <p:cNvSpPr txBox="1"/>
          <p:nvPr/>
        </p:nvSpPr>
        <p:spPr>
          <a:xfrm>
            <a:off x="2585338" y="33535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04" name="Google Shape;1004;p76"/>
          <p:cNvSpPr txBox="1"/>
          <p:nvPr/>
        </p:nvSpPr>
        <p:spPr>
          <a:xfrm>
            <a:off x="2457688" y="36693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05" name="Google Shape;1005;p76"/>
          <p:cNvSpPr txBox="1"/>
          <p:nvPr/>
        </p:nvSpPr>
        <p:spPr>
          <a:xfrm>
            <a:off x="2882863" y="36693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06" name="Google Shape;1006;p76"/>
          <p:cNvSpPr/>
          <p:nvPr/>
        </p:nvSpPr>
        <p:spPr>
          <a:xfrm>
            <a:off x="2621413" y="2927550"/>
            <a:ext cx="2358950" cy="145925"/>
          </a:xfrm>
          <a:custGeom>
            <a:avLst/>
            <a:gdLst/>
            <a:ahLst/>
            <a:cxnLst/>
            <a:rect l="l" t="t" r="r" b="b"/>
            <a:pathLst>
              <a:path w="94358" h="5837" extrusionOk="0">
                <a:moveTo>
                  <a:pt x="0" y="5837"/>
                </a:moveTo>
                <a:lnTo>
                  <a:pt x="0" y="0"/>
                </a:lnTo>
                <a:lnTo>
                  <a:pt x="94358" y="0"/>
                </a:lnTo>
                <a:lnTo>
                  <a:pt x="94358" y="5107"/>
                </a:lnTo>
              </a:path>
            </a:pathLst>
          </a:custGeom>
          <a:noFill/>
          <a:ln w="9525" cap="flat" cmpd="sng">
            <a:solidFill>
              <a:schemeClr val="dk2"/>
            </a:solidFill>
            <a:prstDash val="solid"/>
            <a:round/>
            <a:headEnd type="none" w="med" len="med"/>
            <a:tailEnd type="none" w="med" len="med"/>
          </a:ln>
        </p:spPr>
      </p:sp>
      <p:cxnSp>
        <p:nvCxnSpPr>
          <p:cNvPr id="1007" name="Google Shape;1007;p76"/>
          <p:cNvCxnSpPr/>
          <p:nvPr/>
        </p:nvCxnSpPr>
        <p:spPr>
          <a:xfrm rot="10800000">
            <a:off x="3788813" y="2806075"/>
            <a:ext cx="6000" cy="121500"/>
          </a:xfrm>
          <a:prstGeom prst="straightConnector1">
            <a:avLst/>
          </a:prstGeom>
          <a:noFill/>
          <a:ln w="9525" cap="flat" cmpd="sng">
            <a:solidFill>
              <a:schemeClr val="dk2"/>
            </a:solidFill>
            <a:prstDash val="solid"/>
            <a:round/>
            <a:headEnd type="none" w="med" len="med"/>
            <a:tailEnd type="none" w="med" len="med"/>
          </a:ln>
        </p:spPr>
      </p:cxnSp>
      <p:sp>
        <p:nvSpPr>
          <p:cNvPr id="1008" name="Google Shape;1008;p76"/>
          <p:cNvSpPr txBox="1"/>
          <p:nvPr/>
        </p:nvSpPr>
        <p:spPr>
          <a:xfrm>
            <a:off x="3457463" y="2571750"/>
            <a:ext cx="668700" cy="2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Window</a:t>
            </a:r>
            <a:endParaRPr sz="1000"/>
          </a:p>
        </p:txBody>
      </p:sp>
      <p:sp>
        <p:nvSpPr>
          <p:cNvPr id="1009" name="Google Shape;1009;p76"/>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77"/>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15" name="Google Shape;1015;p77"/>
          <p:cNvSpPr txBox="1"/>
          <p:nvPr/>
        </p:nvSpPr>
        <p:spPr>
          <a:xfrm>
            <a:off x="2476950" y="30090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a:t>
            </a:r>
            <a:r>
              <a:rPr lang="en">
                <a:highlight>
                  <a:srgbClr val="D9EAD3"/>
                </a:highlight>
              </a:rPr>
              <a:t> </a:t>
            </a:r>
            <a:r>
              <a:rPr lang="en">
                <a:solidFill>
                  <a:srgbClr val="38761D"/>
                </a:solidFill>
                <a:highlight>
                  <a:srgbClr val="D9EAD3"/>
                </a:highlight>
              </a:rPr>
              <a:t>of </a:t>
            </a:r>
            <a:r>
              <a:rPr lang="en">
                <a:highlight>
                  <a:srgbClr val="D9EAD3"/>
                </a:highlight>
              </a:rPr>
              <a:t>tests are available</a:t>
            </a:r>
            <a:r>
              <a:rPr lang="en"/>
              <a:t> for COVID-19</a:t>
            </a:r>
            <a:endParaRPr/>
          </a:p>
        </p:txBody>
      </p:sp>
      <p:sp>
        <p:nvSpPr>
          <p:cNvPr id="1016" name="Google Shape;1016;p77"/>
          <p:cNvSpPr txBox="1"/>
          <p:nvPr/>
        </p:nvSpPr>
        <p:spPr>
          <a:xfrm>
            <a:off x="2960850" y="33625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17" name="Google Shape;1017;p77"/>
          <p:cNvSpPr txBox="1"/>
          <p:nvPr/>
        </p:nvSpPr>
        <p:spPr>
          <a:xfrm>
            <a:off x="3319650" y="33625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18" name="Google Shape;1018;p77"/>
          <p:cNvSpPr txBox="1"/>
          <p:nvPr/>
        </p:nvSpPr>
        <p:spPr>
          <a:xfrm>
            <a:off x="3319650" y="36783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19" name="Google Shape;1019;p77"/>
          <p:cNvSpPr txBox="1"/>
          <p:nvPr/>
        </p:nvSpPr>
        <p:spPr>
          <a:xfrm>
            <a:off x="2824100" y="36783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20" name="Google Shape;1020;p77"/>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a:t>
            </a:r>
            <a:r>
              <a:rPr lang="en" u="sng">
                <a:solidFill>
                  <a:srgbClr val="434343"/>
                </a:solidFill>
              </a:rPr>
              <a:t>skip-gram with negative samples</a:t>
            </a:r>
            <a:r>
              <a:rPr lang="en">
                <a:solidFill>
                  <a:srgbClr val="434343"/>
                </a:solidFill>
              </a:rPr>
              <a:t>.</a:t>
            </a:r>
            <a:endParaRPr>
              <a:solidFill>
                <a:srgbClr val="434343"/>
              </a:solidFill>
            </a:endParaRPr>
          </a:p>
        </p:txBody>
      </p:sp>
      <p:sp>
        <p:nvSpPr>
          <p:cNvPr id="1021" name="Google Shape;1021;p77"/>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z="2700">
                <a:latin typeface="Rockwell" pitchFamily="18" charset="0"/>
              </a:rPr>
              <a:t>SMT: Language Model</a:t>
            </a:r>
          </a:p>
        </p:txBody>
      </p:sp>
      <p:sp>
        <p:nvSpPr>
          <p:cNvPr id="9219" name="Content Placeholder 2"/>
          <p:cNvSpPr>
            <a:spLocks noGrp="1"/>
          </p:cNvSpPr>
          <p:nvPr>
            <p:ph idx="1"/>
          </p:nvPr>
        </p:nvSpPr>
        <p:spPr>
          <a:xfrm>
            <a:off x="1714500" y="1428750"/>
            <a:ext cx="5772150" cy="2571750"/>
          </a:xfrm>
        </p:spPr>
        <p:txBody>
          <a:bodyPr/>
          <a:lstStyle/>
          <a:p>
            <a:r>
              <a:rPr lang="en-US" sz="1650" dirty="0">
                <a:latin typeface="Cambria" pitchFamily="18" charset="0"/>
              </a:rPr>
              <a:t>To detect </a:t>
            </a:r>
            <a:r>
              <a:rPr lang="en-US" sz="1650" i="1" dirty="0">
                <a:latin typeface="Cambria" pitchFamily="18" charset="0"/>
              </a:rPr>
              <a:t>good </a:t>
            </a:r>
            <a:r>
              <a:rPr lang="en-US" sz="1650" dirty="0">
                <a:latin typeface="Cambria" pitchFamily="18" charset="0"/>
              </a:rPr>
              <a:t>English sentences</a:t>
            </a:r>
          </a:p>
          <a:p>
            <a:r>
              <a:rPr lang="en-US" sz="1650" dirty="0">
                <a:latin typeface="Cambria" pitchFamily="18" charset="0"/>
              </a:rPr>
              <a:t>Probability of an English sentence </a:t>
            </a:r>
            <a:r>
              <a:rPr lang="en-US" sz="1650" i="1" dirty="0">
                <a:latin typeface="Cambria" pitchFamily="18" charset="0"/>
              </a:rPr>
              <a:t>w</a:t>
            </a:r>
            <a:r>
              <a:rPr lang="en-US" sz="1650" i="1" baseline="-25000" dirty="0">
                <a:latin typeface="Cambria" pitchFamily="18" charset="0"/>
              </a:rPr>
              <a:t>1</a:t>
            </a:r>
            <a:r>
              <a:rPr lang="en-US" sz="1650" i="1" dirty="0">
                <a:latin typeface="Cambria" pitchFamily="18" charset="0"/>
              </a:rPr>
              <a:t>w</a:t>
            </a:r>
            <a:r>
              <a:rPr lang="en-US" sz="1650" i="1" baseline="-25000" dirty="0">
                <a:latin typeface="Cambria" pitchFamily="18" charset="0"/>
              </a:rPr>
              <a:t>2 </a:t>
            </a:r>
            <a:r>
              <a:rPr lang="en-US" sz="1650" i="1" dirty="0">
                <a:latin typeface="Cambria" pitchFamily="18" charset="0"/>
              </a:rPr>
              <a:t>…… </a:t>
            </a:r>
            <a:r>
              <a:rPr lang="en-US" sz="1650" i="1" dirty="0" err="1">
                <a:latin typeface="Cambria" pitchFamily="18" charset="0"/>
              </a:rPr>
              <a:t>w</a:t>
            </a:r>
            <a:r>
              <a:rPr lang="en-US" sz="1650" i="1" baseline="-25000" dirty="0" err="1">
                <a:latin typeface="Cambria" pitchFamily="18" charset="0"/>
              </a:rPr>
              <a:t>n</a:t>
            </a:r>
            <a:r>
              <a:rPr lang="en-US" sz="1650" i="1" baseline="-25000" dirty="0">
                <a:latin typeface="Cambria" pitchFamily="18" charset="0"/>
              </a:rPr>
              <a:t> </a:t>
            </a:r>
            <a:r>
              <a:rPr lang="en-US" sz="1650" dirty="0">
                <a:latin typeface="Cambria" pitchFamily="18" charset="0"/>
              </a:rPr>
              <a:t> can be written as</a:t>
            </a:r>
          </a:p>
          <a:p>
            <a:pPr lvl="1">
              <a:buFontTx/>
              <a:buNone/>
            </a:pPr>
            <a:r>
              <a:rPr lang="en-US" sz="1275" i="1" dirty="0">
                <a:latin typeface="Cambria" pitchFamily="18" charset="0"/>
              </a:rPr>
              <a:t>	</a:t>
            </a:r>
            <a:r>
              <a:rPr lang="en-US" sz="1500" i="1" dirty="0">
                <a:latin typeface="Cambria" pitchFamily="18" charset="0"/>
              </a:rPr>
              <a:t>Pr(w</a:t>
            </a:r>
            <a:r>
              <a:rPr lang="en-US" sz="1500" i="1" baseline="-25000" dirty="0">
                <a:latin typeface="Cambria" pitchFamily="18" charset="0"/>
              </a:rPr>
              <a:t>1</a:t>
            </a:r>
            <a:r>
              <a:rPr lang="en-US" sz="1500" i="1" dirty="0">
                <a:latin typeface="Cambria" pitchFamily="18" charset="0"/>
              </a:rPr>
              <a:t>w</a:t>
            </a:r>
            <a:r>
              <a:rPr lang="en-US" sz="1500" i="1" baseline="-25000" dirty="0">
                <a:latin typeface="Cambria" pitchFamily="18" charset="0"/>
              </a:rPr>
              <a:t>2 </a:t>
            </a:r>
            <a:r>
              <a:rPr lang="en-US" sz="1500" i="1" dirty="0">
                <a:latin typeface="Cambria" pitchFamily="18" charset="0"/>
              </a:rPr>
              <a:t>…… </a:t>
            </a:r>
            <a:r>
              <a:rPr lang="en-US" sz="1500" i="1" dirty="0" err="1">
                <a:latin typeface="Cambria" pitchFamily="18" charset="0"/>
              </a:rPr>
              <a:t>w</a:t>
            </a:r>
            <a:r>
              <a:rPr lang="en-US" sz="1500" i="1" baseline="-25000" dirty="0" err="1">
                <a:latin typeface="Cambria" pitchFamily="18" charset="0"/>
              </a:rPr>
              <a:t>n</a:t>
            </a:r>
            <a:r>
              <a:rPr lang="en-US" sz="1500" i="1" dirty="0">
                <a:latin typeface="Cambria" pitchFamily="18" charset="0"/>
              </a:rPr>
              <a:t>) = Pr(w</a:t>
            </a:r>
            <a:r>
              <a:rPr lang="en-US" sz="1500" i="1" baseline="-25000" dirty="0">
                <a:latin typeface="Cambria" pitchFamily="18" charset="0"/>
              </a:rPr>
              <a:t>1</a:t>
            </a:r>
            <a:r>
              <a:rPr lang="en-US" sz="1500" i="1" dirty="0">
                <a:latin typeface="Cambria" pitchFamily="18" charset="0"/>
              </a:rPr>
              <a:t>) * Pr(w</a:t>
            </a:r>
            <a:r>
              <a:rPr lang="en-US" sz="1500" i="1" baseline="-25000" dirty="0">
                <a:latin typeface="Cambria" pitchFamily="18" charset="0"/>
              </a:rPr>
              <a:t>2</a:t>
            </a:r>
            <a:r>
              <a:rPr lang="en-US" sz="1500" i="1" dirty="0">
                <a:latin typeface="Cambria" pitchFamily="18" charset="0"/>
              </a:rPr>
              <a:t>|w</a:t>
            </a:r>
            <a:r>
              <a:rPr lang="en-US" sz="1500" i="1" baseline="-25000" dirty="0">
                <a:latin typeface="Cambria" pitchFamily="18" charset="0"/>
              </a:rPr>
              <a:t>1</a:t>
            </a:r>
            <a:r>
              <a:rPr lang="en-US" sz="1500" i="1" dirty="0">
                <a:latin typeface="Cambria" pitchFamily="18" charset="0"/>
              </a:rPr>
              <a:t>) *. . . * Pr(w</a:t>
            </a:r>
            <a:r>
              <a:rPr lang="en-US" sz="1500" i="1" baseline="-25000" dirty="0">
                <a:latin typeface="Cambria" pitchFamily="18" charset="0"/>
              </a:rPr>
              <a:t>n</a:t>
            </a:r>
            <a:r>
              <a:rPr lang="en-US" sz="1500" i="1" dirty="0">
                <a:latin typeface="Cambria" pitchFamily="18" charset="0"/>
              </a:rPr>
              <a:t>|w</a:t>
            </a:r>
            <a:r>
              <a:rPr lang="en-US" sz="1500" i="1" baseline="-25000" dirty="0">
                <a:latin typeface="Cambria" pitchFamily="18" charset="0"/>
              </a:rPr>
              <a:t>1</a:t>
            </a:r>
            <a:r>
              <a:rPr lang="en-US" sz="1500" i="1" dirty="0">
                <a:latin typeface="Cambria" pitchFamily="18" charset="0"/>
              </a:rPr>
              <a:t> w</a:t>
            </a:r>
            <a:r>
              <a:rPr lang="en-US" sz="1500" i="1" baseline="-25000" dirty="0">
                <a:latin typeface="Cambria" pitchFamily="18" charset="0"/>
              </a:rPr>
              <a:t>2 </a:t>
            </a:r>
            <a:r>
              <a:rPr lang="en-US" sz="1500" i="1" dirty="0">
                <a:latin typeface="Cambria" pitchFamily="18" charset="0"/>
              </a:rPr>
              <a:t>. . . w</a:t>
            </a:r>
            <a:r>
              <a:rPr lang="en-US" sz="1500" i="1" baseline="-25000" dirty="0">
                <a:latin typeface="Cambria" pitchFamily="18" charset="0"/>
              </a:rPr>
              <a:t>n-1</a:t>
            </a:r>
            <a:r>
              <a:rPr lang="en-US" sz="1500" i="1" dirty="0">
                <a:latin typeface="Cambria" pitchFamily="18" charset="0"/>
              </a:rPr>
              <a:t>)</a:t>
            </a:r>
          </a:p>
          <a:p>
            <a:r>
              <a:rPr lang="en-US" sz="1650" dirty="0">
                <a:latin typeface="Cambria" pitchFamily="18" charset="0"/>
              </a:rPr>
              <a:t>Here </a:t>
            </a:r>
            <a:r>
              <a:rPr lang="en-US" sz="1500" i="1" dirty="0">
                <a:latin typeface="Cambria" pitchFamily="18" charset="0"/>
              </a:rPr>
              <a:t>Pr(w</a:t>
            </a:r>
            <a:r>
              <a:rPr lang="en-US" sz="1500" i="1" baseline="-25000" dirty="0">
                <a:latin typeface="Cambria" pitchFamily="18" charset="0"/>
              </a:rPr>
              <a:t>n</a:t>
            </a:r>
            <a:r>
              <a:rPr lang="en-US" sz="1500" i="1" dirty="0">
                <a:latin typeface="Cambria" pitchFamily="18" charset="0"/>
              </a:rPr>
              <a:t>|w</a:t>
            </a:r>
            <a:r>
              <a:rPr lang="en-US" sz="1500" i="1" baseline="-25000" dirty="0">
                <a:latin typeface="Cambria" pitchFamily="18" charset="0"/>
              </a:rPr>
              <a:t>1</a:t>
            </a:r>
            <a:r>
              <a:rPr lang="en-US" sz="1500" i="1" dirty="0">
                <a:latin typeface="Cambria" pitchFamily="18" charset="0"/>
              </a:rPr>
              <a:t> w</a:t>
            </a:r>
            <a:r>
              <a:rPr lang="en-US" sz="1500" i="1" baseline="-25000" dirty="0">
                <a:latin typeface="Cambria" pitchFamily="18" charset="0"/>
              </a:rPr>
              <a:t>2 </a:t>
            </a:r>
            <a:r>
              <a:rPr lang="en-US" sz="1500" i="1" dirty="0">
                <a:latin typeface="Cambria" pitchFamily="18" charset="0"/>
              </a:rPr>
              <a:t>. . . w</a:t>
            </a:r>
            <a:r>
              <a:rPr lang="en-US" sz="1500" i="1" baseline="-25000" dirty="0">
                <a:latin typeface="Cambria" pitchFamily="18" charset="0"/>
              </a:rPr>
              <a:t>n-1</a:t>
            </a:r>
            <a:r>
              <a:rPr lang="en-US" sz="1500" i="1" dirty="0">
                <a:latin typeface="Cambria" pitchFamily="18" charset="0"/>
              </a:rPr>
              <a:t>)</a:t>
            </a:r>
            <a:r>
              <a:rPr lang="en-US" sz="1650" i="1" dirty="0">
                <a:latin typeface="Cambria" pitchFamily="18" charset="0"/>
              </a:rPr>
              <a:t> </a:t>
            </a:r>
            <a:r>
              <a:rPr lang="en-US" sz="1650" dirty="0">
                <a:latin typeface="Cambria" pitchFamily="18" charset="0"/>
              </a:rPr>
              <a:t>is the probability that word </a:t>
            </a:r>
            <a:r>
              <a:rPr lang="en-US" sz="1650" i="1" dirty="0" err="1">
                <a:latin typeface="Cambria" pitchFamily="18" charset="0"/>
              </a:rPr>
              <a:t>w</a:t>
            </a:r>
            <a:r>
              <a:rPr lang="en-US" sz="1650" i="1" baseline="-25000" dirty="0" err="1">
                <a:latin typeface="Cambria" pitchFamily="18" charset="0"/>
              </a:rPr>
              <a:t>n</a:t>
            </a:r>
            <a:r>
              <a:rPr lang="en-US" sz="1650" dirty="0">
                <a:latin typeface="Cambria" pitchFamily="18" charset="0"/>
              </a:rPr>
              <a:t> follows word string </a:t>
            </a:r>
            <a:r>
              <a:rPr lang="en-US" sz="1650" i="1" dirty="0">
                <a:latin typeface="Cambria" pitchFamily="18" charset="0"/>
              </a:rPr>
              <a:t>w</a:t>
            </a:r>
            <a:r>
              <a:rPr lang="en-US" sz="1650" i="1" baseline="-25000" dirty="0">
                <a:latin typeface="Cambria" pitchFamily="18" charset="0"/>
              </a:rPr>
              <a:t>1</a:t>
            </a:r>
            <a:r>
              <a:rPr lang="en-US" sz="1650" i="1" dirty="0">
                <a:latin typeface="Cambria" pitchFamily="18" charset="0"/>
              </a:rPr>
              <a:t> w</a:t>
            </a:r>
            <a:r>
              <a:rPr lang="en-US" sz="1650" i="1" baseline="-25000" dirty="0">
                <a:latin typeface="Cambria" pitchFamily="18" charset="0"/>
              </a:rPr>
              <a:t>2 </a:t>
            </a:r>
            <a:r>
              <a:rPr lang="en-US" sz="1650" i="1" dirty="0">
                <a:latin typeface="Cambria" pitchFamily="18" charset="0"/>
              </a:rPr>
              <a:t>. . . w</a:t>
            </a:r>
            <a:r>
              <a:rPr lang="en-US" sz="1650" i="1" baseline="-25000" dirty="0">
                <a:latin typeface="Cambria" pitchFamily="18" charset="0"/>
              </a:rPr>
              <a:t>n-1</a:t>
            </a:r>
            <a:r>
              <a:rPr lang="en-US" sz="1650" dirty="0">
                <a:latin typeface="Cambria" pitchFamily="18" charset="0"/>
              </a:rPr>
              <a:t>. </a:t>
            </a:r>
          </a:p>
          <a:p>
            <a:pPr lvl="1">
              <a:spcAft>
                <a:spcPts val="900"/>
              </a:spcAft>
            </a:pPr>
            <a:r>
              <a:rPr lang="en-US" sz="1275" dirty="0">
                <a:latin typeface="Cambria" pitchFamily="18" charset="0"/>
              </a:rPr>
              <a:t>N-gram model probability</a:t>
            </a:r>
          </a:p>
          <a:p>
            <a:r>
              <a:rPr lang="en-US" sz="1650" dirty="0">
                <a:latin typeface="Cambria" pitchFamily="18" charset="0"/>
              </a:rPr>
              <a:t>Trigram model probability calculation</a:t>
            </a:r>
          </a:p>
          <a:p>
            <a:endParaRPr lang="en-US" sz="1650" dirty="0">
              <a:latin typeface="Cambria" pitchFamily="18" charset="0"/>
            </a:endParaRPr>
          </a:p>
        </p:txBody>
      </p:sp>
      <p:pic>
        <p:nvPicPr>
          <p:cNvPr id="9223" name="Picture 9"/>
          <p:cNvPicPr>
            <a:picLocks noChangeAspect="1" noChangeArrowheads="1"/>
          </p:cNvPicPr>
          <p:nvPr/>
        </p:nvPicPr>
        <p:blipFill>
          <a:blip r:embed="rId2" cstate="print"/>
          <a:srcRect/>
          <a:stretch>
            <a:fillRect/>
          </a:stretch>
        </p:blipFill>
        <p:spPr bwMode="auto">
          <a:xfrm>
            <a:off x="2729851" y="4092177"/>
            <a:ext cx="2628900" cy="547688"/>
          </a:xfrm>
          <a:prstGeom prst="rect">
            <a:avLst/>
          </a:prstGeom>
          <a:noFill/>
          <a:ln w="9525" algn="ctr">
            <a:noFill/>
            <a:miter lim="800000"/>
            <a:headEnd/>
            <a:tailEnd/>
          </a:ln>
        </p:spPr>
      </p:pic>
    </p:spTree>
    <p:extLst>
      <p:ext uri="{BB962C8B-B14F-4D97-AF65-F5344CB8AC3E}">
        <p14:creationId xmlns:p14="http://schemas.microsoft.com/office/powerpoint/2010/main" val="282895063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78"/>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27" name="Google Shape;1027;p78"/>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a:t>
            </a:r>
            <a:r>
              <a:rPr lang="en" u="sng">
                <a:solidFill>
                  <a:srgbClr val="434343"/>
                </a:solidFill>
              </a:rPr>
              <a:t>skip-gram with negative samples</a:t>
            </a:r>
            <a:r>
              <a:rPr lang="en">
                <a:solidFill>
                  <a:srgbClr val="434343"/>
                </a:solidFill>
              </a:rPr>
              <a:t>.</a:t>
            </a:r>
            <a:endParaRPr>
              <a:solidFill>
                <a:srgbClr val="434343"/>
              </a:solidFill>
            </a:endParaRPr>
          </a:p>
        </p:txBody>
      </p:sp>
      <p:sp>
        <p:nvSpPr>
          <p:cNvPr id="1028" name="Google Shape;1028;p78"/>
          <p:cNvSpPr txBox="1"/>
          <p:nvPr/>
        </p:nvSpPr>
        <p:spPr>
          <a:xfrm>
            <a:off x="2476950" y="30029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a:t>
            </a:r>
            <a:r>
              <a:rPr lang="en">
                <a:highlight>
                  <a:srgbClr val="D9EAD3"/>
                </a:highlight>
              </a:rPr>
              <a:t> of </a:t>
            </a:r>
            <a:r>
              <a:rPr lang="en">
                <a:solidFill>
                  <a:srgbClr val="38761D"/>
                </a:solidFill>
                <a:highlight>
                  <a:srgbClr val="D9EAD3"/>
                </a:highlight>
              </a:rPr>
              <a:t>tests</a:t>
            </a:r>
            <a:r>
              <a:rPr lang="en">
                <a:highlight>
                  <a:srgbClr val="D9EAD3"/>
                </a:highlight>
              </a:rPr>
              <a:t> are available</a:t>
            </a:r>
            <a:r>
              <a:rPr lang="en"/>
              <a:t> for COVID-19</a:t>
            </a:r>
            <a:endParaRPr/>
          </a:p>
        </p:txBody>
      </p:sp>
      <p:sp>
        <p:nvSpPr>
          <p:cNvPr id="1029" name="Google Shape;1029;p78"/>
          <p:cNvSpPr txBox="1"/>
          <p:nvPr/>
        </p:nvSpPr>
        <p:spPr>
          <a:xfrm>
            <a:off x="2960850" y="33564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30" name="Google Shape;1030;p78"/>
          <p:cNvSpPr txBox="1"/>
          <p:nvPr/>
        </p:nvSpPr>
        <p:spPr>
          <a:xfrm>
            <a:off x="3617900" y="33564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31" name="Google Shape;1031;p78"/>
          <p:cNvSpPr txBox="1"/>
          <p:nvPr/>
        </p:nvSpPr>
        <p:spPr>
          <a:xfrm>
            <a:off x="3429100" y="36722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32" name="Google Shape;1032;p78"/>
          <p:cNvSpPr txBox="1"/>
          <p:nvPr/>
        </p:nvSpPr>
        <p:spPr>
          <a:xfrm>
            <a:off x="2933550" y="36722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33" name="Google Shape;1033;p78"/>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79"/>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39" name="Google Shape;1039;p79"/>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
        <p:nvSpPr>
          <p:cNvPr id="1040" name="Google Shape;1040;p79"/>
          <p:cNvSpPr txBox="1"/>
          <p:nvPr/>
        </p:nvSpPr>
        <p:spPr>
          <a:xfrm>
            <a:off x="2476950" y="29968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a:t>
            </a:r>
            <a:r>
              <a:rPr lang="en">
                <a:highlight>
                  <a:srgbClr val="D9EAD3"/>
                </a:highlight>
              </a:rPr>
              <a:t> of tests </a:t>
            </a:r>
            <a:r>
              <a:rPr lang="en">
                <a:solidFill>
                  <a:srgbClr val="38761D"/>
                </a:solidFill>
                <a:highlight>
                  <a:srgbClr val="D9EAD3"/>
                </a:highlight>
              </a:rPr>
              <a:t>are</a:t>
            </a:r>
            <a:r>
              <a:rPr lang="en">
                <a:highlight>
                  <a:srgbClr val="D9EAD3"/>
                </a:highlight>
              </a:rPr>
              <a:t> available</a:t>
            </a:r>
            <a:r>
              <a:rPr lang="en"/>
              <a:t> for COVID-19</a:t>
            </a:r>
            <a:endParaRPr/>
          </a:p>
        </p:txBody>
      </p:sp>
      <p:sp>
        <p:nvSpPr>
          <p:cNvPr id="1041" name="Google Shape;1041;p79"/>
          <p:cNvSpPr txBox="1"/>
          <p:nvPr/>
        </p:nvSpPr>
        <p:spPr>
          <a:xfrm>
            <a:off x="2960850" y="33503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42" name="Google Shape;1042;p79"/>
          <p:cNvSpPr txBox="1"/>
          <p:nvPr/>
        </p:nvSpPr>
        <p:spPr>
          <a:xfrm>
            <a:off x="3982675" y="33503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43" name="Google Shape;1043;p79"/>
          <p:cNvSpPr txBox="1"/>
          <p:nvPr/>
        </p:nvSpPr>
        <p:spPr>
          <a:xfrm>
            <a:off x="3855025" y="36661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44" name="Google Shape;1044;p79"/>
          <p:cNvSpPr txBox="1"/>
          <p:nvPr/>
        </p:nvSpPr>
        <p:spPr>
          <a:xfrm>
            <a:off x="2824100" y="36661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45" name="Google Shape;1045;p79"/>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80"/>
          <p:cNvSpPr txBox="1">
            <a:spLocks noGrp="1"/>
          </p:cNvSpPr>
          <p:nvPr>
            <p:ph type="title"/>
          </p:nvPr>
        </p:nvSpPr>
        <p:spPr>
          <a:xfrm>
            <a:off x="311700" y="445025"/>
            <a:ext cx="8771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51" name="Google Shape;1051;p80"/>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
        <p:nvSpPr>
          <p:cNvPr id="1052" name="Google Shape;1052;p80"/>
          <p:cNvSpPr txBox="1"/>
          <p:nvPr/>
        </p:nvSpPr>
        <p:spPr>
          <a:xfrm>
            <a:off x="2476950" y="301512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a:t>
            </a:r>
            <a:r>
              <a:rPr lang="en">
                <a:highlight>
                  <a:srgbClr val="D9EAD3"/>
                </a:highlight>
              </a:rPr>
              <a:t> of tests are </a:t>
            </a:r>
            <a:r>
              <a:rPr lang="en">
                <a:solidFill>
                  <a:srgbClr val="38761D"/>
                </a:solidFill>
                <a:highlight>
                  <a:srgbClr val="D9EAD3"/>
                </a:highlight>
              </a:rPr>
              <a:t>available</a:t>
            </a:r>
            <a:r>
              <a:rPr lang="en"/>
              <a:t> for COVID-19</a:t>
            </a:r>
            <a:endParaRPr/>
          </a:p>
        </p:txBody>
      </p:sp>
      <p:sp>
        <p:nvSpPr>
          <p:cNvPr id="1053" name="Google Shape;1053;p80"/>
          <p:cNvSpPr txBox="1"/>
          <p:nvPr/>
        </p:nvSpPr>
        <p:spPr>
          <a:xfrm>
            <a:off x="2960850" y="336860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W</a:t>
            </a:r>
            <a:endParaRPr>
              <a:solidFill>
                <a:srgbClr val="990000"/>
              </a:solidFill>
            </a:endParaRPr>
          </a:p>
        </p:txBody>
      </p:sp>
      <p:sp>
        <p:nvSpPr>
          <p:cNvPr id="1054" name="Google Shape;1054;p80"/>
          <p:cNvSpPr txBox="1"/>
          <p:nvPr/>
        </p:nvSpPr>
        <p:spPr>
          <a:xfrm>
            <a:off x="4511625" y="336860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55" name="Google Shape;1055;p80"/>
          <p:cNvSpPr txBox="1"/>
          <p:nvPr/>
        </p:nvSpPr>
        <p:spPr>
          <a:xfrm>
            <a:off x="4337900" y="368435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38761D"/>
                </a:solidFill>
              </a:rPr>
              <a:t>Update</a:t>
            </a:r>
            <a:endParaRPr sz="1000">
              <a:solidFill>
                <a:srgbClr val="38761D"/>
              </a:solidFill>
            </a:endParaRPr>
          </a:p>
        </p:txBody>
      </p:sp>
      <p:sp>
        <p:nvSpPr>
          <p:cNvPr id="1056" name="Google Shape;1056;p80"/>
          <p:cNvSpPr txBox="1"/>
          <p:nvPr/>
        </p:nvSpPr>
        <p:spPr>
          <a:xfrm>
            <a:off x="2824100" y="368435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57" name="Google Shape;1057;p80"/>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81"/>
          <p:cNvSpPr txBox="1">
            <a:spLocks noGrp="1"/>
          </p:cNvSpPr>
          <p:nvPr>
            <p:ph type="title"/>
          </p:nvPr>
        </p:nvSpPr>
        <p:spPr>
          <a:xfrm>
            <a:off x="311700" y="445025"/>
            <a:ext cx="87351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63" name="Google Shape;1063;p81"/>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a:t>
            </a:r>
            <a:r>
              <a:rPr lang="en" u="sng">
                <a:solidFill>
                  <a:srgbClr val="434343"/>
                </a:solidFill>
              </a:rPr>
              <a:t>n-gram embedding using skip-gram with negative samples.</a:t>
            </a:r>
            <a:endParaRPr u="sng">
              <a:solidFill>
                <a:srgbClr val="434343"/>
              </a:solidFill>
            </a:endParaRPr>
          </a:p>
        </p:txBody>
      </p:sp>
      <p:sp>
        <p:nvSpPr>
          <p:cNvPr id="1064" name="Google Shape;1064;p81"/>
          <p:cNvSpPr txBox="1"/>
          <p:nvPr/>
        </p:nvSpPr>
        <p:spPr>
          <a:xfrm>
            <a:off x="2476950" y="2996900"/>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highlight>
                  <a:srgbClr val="D9EAD3"/>
                </a:highlight>
              </a:rPr>
              <a:t>Two kinds</a:t>
            </a:r>
            <a:r>
              <a:rPr lang="en">
                <a:highlight>
                  <a:srgbClr val="D9EAD3"/>
                </a:highlight>
              </a:rPr>
              <a:t> of tests are </a:t>
            </a:r>
            <a:r>
              <a:rPr lang="en">
                <a:solidFill>
                  <a:srgbClr val="38761D"/>
                </a:solidFill>
                <a:highlight>
                  <a:srgbClr val="D9EAD3"/>
                </a:highlight>
              </a:rPr>
              <a:t>available</a:t>
            </a:r>
            <a:r>
              <a:rPr lang="en"/>
              <a:t> for COVID-19</a:t>
            </a:r>
            <a:endParaRPr/>
          </a:p>
        </p:txBody>
      </p:sp>
      <p:sp>
        <p:nvSpPr>
          <p:cNvPr id="1065" name="Google Shape;1065;p81"/>
          <p:cNvSpPr txBox="1"/>
          <p:nvPr/>
        </p:nvSpPr>
        <p:spPr>
          <a:xfrm>
            <a:off x="2796700" y="336170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P</a:t>
            </a:r>
            <a:endParaRPr>
              <a:solidFill>
                <a:srgbClr val="990000"/>
              </a:solidFill>
            </a:endParaRPr>
          </a:p>
        </p:txBody>
      </p:sp>
      <p:sp>
        <p:nvSpPr>
          <p:cNvPr id="1066" name="Google Shape;1066;p81"/>
          <p:cNvSpPr txBox="1"/>
          <p:nvPr/>
        </p:nvSpPr>
        <p:spPr>
          <a:xfrm>
            <a:off x="4511625" y="3350375"/>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67" name="Google Shape;1067;p81"/>
          <p:cNvSpPr txBox="1"/>
          <p:nvPr/>
        </p:nvSpPr>
        <p:spPr>
          <a:xfrm>
            <a:off x="4337900" y="3666125"/>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strike="sngStrike">
                <a:solidFill>
                  <a:srgbClr val="38761D"/>
                </a:solidFill>
              </a:rPr>
              <a:t>Update</a:t>
            </a:r>
            <a:endParaRPr sz="1000" strike="sngStrike">
              <a:solidFill>
                <a:srgbClr val="38761D"/>
              </a:solidFill>
            </a:endParaRPr>
          </a:p>
        </p:txBody>
      </p:sp>
      <p:sp>
        <p:nvSpPr>
          <p:cNvPr id="1068" name="Google Shape;1068;p81"/>
          <p:cNvSpPr txBox="1"/>
          <p:nvPr/>
        </p:nvSpPr>
        <p:spPr>
          <a:xfrm>
            <a:off x="2659950" y="367745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69" name="Google Shape;1069;p81"/>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8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Phrase table induction in an unsupervised way</a:t>
            </a:r>
            <a:endParaRPr sz="2900"/>
          </a:p>
        </p:txBody>
      </p:sp>
      <p:sp>
        <p:nvSpPr>
          <p:cNvPr id="1075" name="Google Shape;1075;p82"/>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
        <p:nvSpPr>
          <p:cNvPr id="1076" name="Google Shape;1076;p82"/>
          <p:cNvSpPr txBox="1"/>
          <p:nvPr/>
        </p:nvSpPr>
        <p:spPr>
          <a:xfrm>
            <a:off x="2476950" y="301512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highlight>
                  <a:srgbClr val="D9EAD3"/>
                </a:highlight>
              </a:rPr>
              <a:t>Two kinds of </a:t>
            </a:r>
            <a:r>
              <a:rPr lang="en">
                <a:highlight>
                  <a:srgbClr val="D9EAD3"/>
                </a:highlight>
              </a:rPr>
              <a:t>tests are </a:t>
            </a:r>
            <a:r>
              <a:rPr lang="en">
                <a:solidFill>
                  <a:srgbClr val="38761D"/>
                </a:solidFill>
                <a:highlight>
                  <a:srgbClr val="D9EAD3"/>
                </a:highlight>
              </a:rPr>
              <a:t>available</a:t>
            </a:r>
            <a:r>
              <a:rPr lang="en"/>
              <a:t> for COVID-19</a:t>
            </a:r>
            <a:endParaRPr/>
          </a:p>
        </p:txBody>
      </p:sp>
      <p:sp>
        <p:nvSpPr>
          <p:cNvPr id="1077" name="Google Shape;1077;p82"/>
          <p:cNvSpPr txBox="1"/>
          <p:nvPr/>
        </p:nvSpPr>
        <p:spPr>
          <a:xfrm>
            <a:off x="2973025" y="3379925"/>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P</a:t>
            </a:r>
            <a:endParaRPr>
              <a:solidFill>
                <a:srgbClr val="990000"/>
              </a:solidFill>
            </a:endParaRPr>
          </a:p>
        </p:txBody>
      </p:sp>
      <p:sp>
        <p:nvSpPr>
          <p:cNvPr id="1078" name="Google Shape;1078;p82"/>
          <p:cNvSpPr txBox="1"/>
          <p:nvPr/>
        </p:nvSpPr>
        <p:spPr>
          <a:xfrm>
            <a:off x="4511625" y="336860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79" name="Google Shape;1079;p82"/>
          <p:cNvSpPr txBox="1"/>
          <p:nvPr/>
        </p:nvSpPr>
        <p:spPr>
          <a:xfrm>
            <a:off x="4337900" y="368435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strike="sngStrike">
                <a:solidFill>
                  <a:srgbClr val="38761D"/>
                </a:solidFill>
              </a:rPr>
              <a:t>Update</a:t>
            </a:r>
            <a:endParaRPr sz="1000" strike="sngStrike">
              <a:solidFill>
                <a:srgbClr val="38761D"/>
              </a:solidFill>
            </a:endParaRPr>
          </a:p>
        </p:txBody>
      </p:sp>
      <p:sp>
        <p:nvSpPr>
          <p:cNvPr id="1080" name="Google Shape;1080;p82"/>
          <p:cNvSpPr txBox="1"/>
          <p:nvPr/>
        </p:nvSpPr>
        <p:spPr>
          <a:xfrm>
            <a:off x="2836275" y="3695675"/>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81" name="Google Shape;1081;p82"/>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83"/>
          <p:cNvSpPr txBox="1">
            <a:spLocks noGrp="1"/>
          </p:cNvSpPr>
          <p:nvPr>
            <p:ph type="title"/>
          </p:nvPr>
        </p:nvSpPr>
        <p:spPr>
          <a:xfrm>
            <a:off x="311700" y="445025"/>
            <a:ext cx="86937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87" name="Google Shape;1087;p83"/>
          <p:cNvSpPr txBox="1">
            <a:spLocks noGrp="1"/>
          </p:cNvSpPr>
          <p:nvPr>
            <p:ph type="body" idx="1"/>
          </p:nvPr>
        </p:nvSpPr>
        <p:spPr>
          <a:xfrm>
            <a:off x="311700" y="1152475"/>
            <a:ext cx="8520600" cy="615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n-gram embedding using skip-gram with negative samples.</a:t>
            </a:r>
            <a:endParaRPr>
              <a:solidFill>
                <a:srgbClr val="434343"/>
              </a:solidFill>
            </a:endParaRPr>
          </a:p>
        </p:txBody>
      </p:sp>
      <p:sp>
        <p:nvSpPr>
          <p:cNvPr id="1088" name="Google Shape;1088;p83"/>
          <p:cNvSpPr txBox="1"/>
          <p:nvPr/>
        </p:nvSpPr>
        <p:spPr>
          <a:xfrm>
            <a:off x="2476950" y="2996875"/>
            <a:ext cx="4190100" cy="48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D9EAD3"/>
                </a:highlight>
              </a:rPr>
              <a:t>Two </a:t>
            </a:r>
            <a:r>
              <a:rPr lang="en">
                <a:solidFill>
                  <a:srgbClr val="990000"/>
                </a:solidFill>
                <a:highlight>
                  <a:srgbClr val="D9EAD3"/>
                </a:highlight>
              </a:rPr>
              <a:t>kinds of </a:t>
            </a:r>
            <a:r>
              <a:rPr lang="en">
                <a:highlight>
                  <a:srgbClr val="D9EAD3"/>
                </a:highlight>
              </a:rPr>
              <a:t>tests are </a:t>
            </a:r>
            <a:r>
              <a:rPr lang="en">
                <a:solidFill>
                  <a:srgbClr val="38761D"/>
                </a:solidFill>
                <a:highlight>
                  <a:srgbClr val="D9EAD3"/>
                </a:highlight>
              </a:rPr>
              <a:t>available</a:t>
            </a:r>
            <a:r>
              <a:rPr lang="en"/>
              <a:t> for COVID-19</a:t>
            </a:r>
            <a:endParaRPr/>
          </a:p>
        </p:txBody>
      </p:sp>
      <p:sp>
        <p:nvSpPr>
          <p:cNvPr id="1089" name="Google Shape;1089;p83"/>
          <p:cNvSpPr txBox="1"/>
          <p:nvPr/>
        </p:nvSpPr>
        <p:spPr>
          <a:xfrm>
            <a:off x="3131100" y="3361675"/>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990000"/>
                </a:solidFill>
              </a:rPr>
              <a:t>P</a:t>
            </a:r>
            <a:endParaRPr>
              <a:solidFill>
                <a:srgbClr val="990000"/>
              </a:solidFill>
            </a:endParaRPr>
          </a:p>
        </p:txBody>
      </p:sp>
      <p:sp>
        <p:nvSpPr>
          <p:cNvPr id="1090" name="Google Shape;1090;p83"/>
          <p:cNvSpPr txBox="1"/>
          <p:nvPr/>
        </p:nvSpPr>
        <p:spPr>
          <a:xfrm>
            <a:off x="4511625" y="3350350"/>
            <a:ext cx="358800" cy="40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8761D"/>
                </a:solidFill>
              </a:rPr>
              <a:t>C</a:t>
            </a:r>
            <a:endParaRPr>
              <a:solidFill>
                <a:srgbClr val="38761D"/>
              </a:solidFill>
            </a:endParaRPr>
          </a:p>
        </p:txBody>
      </p:sp>
      <p:sp>
        <p:nvSpPr>
          <p:cNvPr id="1091" name="Google Shape;1091;p83"/>
          <p:cNvSpPr txBox="1"/>
          <p:nvPr/>
        </p:nvSpPr>
        <p:spPr>
          <a:xfrm>
            <a:off x="4337900" y="3666100"/>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strike="sngStrike">
                <a:solidFill>
                  <a:srgbClr val="38761D"/>
                </a:solidFill>
              </a:rPr>
              <a:t>Update</a:t>
            </a:r>
            <a:endParaRPr sz="1000" strike="sngStrike">
              <a:solidFill>
                <a:srgbClr val="38761D"/>
              </a:solidFill>
            </a:endParaRPr>
          </a:p>
        </p:txBody>
      </p:sp>
      <p:sp>
        <p:nvSpPr>
          <p:cNvPr id="1092" name="Google Shape;1092;p83"/>
          <p:cNvSpPr txBox="1"/>
          <p:nvPr/>
        </p:nvSpPr>
        <p:spPr>
          <a:xfrm>
            <a:off x="2994350" y="3677425"/>
            <a:ext cx="6141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0000"/>
                </a:solidFill>
              </a:rPr>
              <a:t>Update</a:t>
            </a:r>
            <a:endParaRPr sz="1000">
              <a:solidFill>
                <a:srgbClr val="990000"/>
              </a:solidFill>
            </a:endParaRPr>
          </a:p>
        </p:txBody>
      </p:sp>
      <p:sp>
        <p:nvSpPr>
          <p:cNvPr id="1093" name="Google Shape;1093;p83"/>
          <p:cNvSpPr/>
          <p:nvPr/>
        </p:nvSpPr>
        <p:spPr>
          <a:xfrm rot="-5400000" flipH="1">
            <a:off x="4589700" y="1811125"/>
            <a:ext cx="1101600" cy="589800"/>
          </a:xfrm>
          <a:prstGeom prst="bentUpArrow">
            <a:avLst>
              <a:gd name="adj1" fmla="val 25000"/>
              <a:gd name="adj2" fmla="val 25347"/>
              <a:gd name="adj3"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84"/>
          <p:cNvSpPr txBox="1">
            <a:spLocks noGrp="1"/>
          </p:cNvSpPr>
          <p:nvPr>
            <p:ph type="title"/>
          </p:nvPr>
        </p:nvSpPr>
        <p:spPr>
          <a:xfrm>
            <a:off x="311700" y="445025"/>
            <a:ext cx="86850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Phrase table induction in an unsupervised way</a:t>
            </a:r>
            <a:endParaRPr/>
          </a:p>
        </p:txBody>
      </p:sp>
      <p:sp>
        <p:nvSpPr>
          <p:cNvPr id="1099" name="Google Shape;1099;p84"/>
          <p:cNvSpPr txBox="1">
            <a:spLocks noGrp="1"/>
          </p:cNvSpPr>
          <p:nvPr>
            <p:ph type="body" idx="1"/>
          </p:nvPr>
        </p:nvSpPr>
        <p:spPr>
          <a:xfrm>
            <a:off x="311700" y="1152475"/>
            <a:ext cx="8520600" cy="354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Get cross-lingual n-gram embedding.</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Calculate Phrase-translation probabilities.</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 Limit the translation candidates for each source phrase to its 100 nearest neighbors in the target language.</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Apply the softmax function over the cosine similarities of their respective embeddings.</a:t>
            </a:r>
            <a:endParaRPr>
              <a:solidFill>
                <a:srgbClr val="434343"/>
              </a:solidFill>
            </a:endParaRPr>
          </a:p>
        </p:txBody>
      </p:sp>
      <p:pic>
        <p:nvPicPr>
          <p:cNvPr id="1100" name="Google Shape;1100;p84"/>
          <p:cNvPicPr preferRelativeResize="0"/>
          <p:nvPr/>
        </p:nvPicPr>
        <p:blipFill rotWithShape="1">
          <a:blip r:embed="rId3">
            <a:alphaModFix/>
          </a:blip>
          <a:srcRect l="31491" t="20295" r="54995" b="66191"/>
          <a:stretch/>
        </p:blipFill>
        <p:spPr>
          <a:xfrm>
            <a:off x="3267887" y="2743550"/>
            <a:ext cx="2608226" cy="1956125"/>
          </a:xfrm>
          <a:prstGeom prst="rect">
            <a:avLst/>
          </a:prstGeom>
          <a:noFill/>
          <a:ln w="9525" cap="flat" cmpd="sng">
            <a:solidFill>
              <a:schemeClr val="dk2"/>
            </a:solidFill>
            <a:prstDash val="solid"/>
            <a:round/>
            <a:headEnd type="none" w="sm" len="sm"/>
            <a:tailEnd type="none" w="sm" len="sm"/>
          </a:ln>
        </p:spPr>
      </p:pic>
      <p:sp>
        <p:nvSpPr>
          <p:cNvPr id="1101" name="Google Shape;1101;p84"/>
          <p:cNvSpPr/>
          <p:nvPr/>
        </p:nvSpPr>
        <p:spPr>
          <a:xfrm>
            <a:off x="3973188" y="2924375"/>
            <a:ext cx="990900" cy="966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2" name="Google Shape;1102;p84"/>
          <p:cNvCxnSpPr/>
          <p:nvPr/>
        </p:nvCxnSpPr>
        <p:spPr>
          <a:xfrm>
            <a:off x="4310575" y="3106775"/>
            <a:ext cx="133800" cy="2553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8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Tuning</a:t>
            </a:r>
            <a:endParaRPr/>
          </a:p>
        </p:txBody>
      </p:sp>
      <p:sp>
        <p:nvSpPr>
          <p:cNvPr id="1108" name="Google Shape;1108;p85"/>
          <p:cNvSpPr txBox="1">
            <a:spLocks noGrp="1"/>
          </p:cNvSpPr>
          <p:nvPr>
            <p:ph type="body" idx="1"/>
          </p:nvPr>
        </p:nvSpPr>
        <p:spPr>
          <a:xfrm>
            <a:off x="311700" y="1237600"/>
            <a:ext cx="4339200" cy="153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Tuning with synthetic data.</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Generate a synthetic parallel corpus.</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Apply MERT tuning over it iteratively repeating the process in both directions.</a:t>
            </a:r>
            <a:endParaRPr>
              <a:solidFill>
                <a:srgbClr val="434343"/>
              </a:solidFill>
            </a:endParaRPr>
          </a:p>
        </p:txBody>
      </p:sp>
      <p:sp>
        <p:nvSpPr>
          <p:cNvPr id="1109" name="Google Shape;1109;p85"/>
          <p:cNvSpPr/>
          <p:nvPr/>
        </p:nvSpPr>
        <p:spPr>
          <a:xfrm>
            <a:off x="6163649" y="1348350"/>
            <a:ext cx="1263000" cy="362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t>U-SMT</a:t>
            </a:r>
            <a:endParaRPr b="1"/>
          </a:p>
        </p:txBody>
      </p:sp>
      <p:sp>
        <p:nvSpPr>
          <p:cNvPr id="1110" name="Google Shape;1110;p85"/>
          <p:cNvSpPr txBox="1"/>
          <p:nvPr/>
        </p:nvSpPr>
        <p:spPr>
          <a:xfrm>
            <a:off x="4572000" y="1336877"/>
            <a:ext cx="986700" cy="46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highlight>
                  <a:srgbClr val="C9DAF8"/>
                </a:highlight>
              </a:rPr>
              <a:t>Sentence of L1</a:t>
            </a:r>
            <a:endParaRPr sz="1200">
              <a:highlight>
                <a:srgbClr val="C9DAF8"/>
              </a:highlight>
            </a:endParaRPr>
          </a:p>
        </p:txBody>
      </p:sp>
      <p:cxnSp>
        <p:nvCxnSpPr>
          <p:cNvPr id="1111" name="Google Shape;1111;p85"/>
          <p:cNvCxnSpPr/>
          <p:nvPr/>
        </p:nvCxnSpPr>
        <p:spPr>
          <a:xfrm>
            <a:off x="5549569" y="1529420"/>
            <a:ext cx="564000" cy="0"/>
          </a:xfrm>
          <a:prstGeom prst="straightConnector1">
            <a:avLst/>
          </a:prstGeom>
          <a:noFill/>
          <a:ln w="9525" cap="flat" cmpd="sng">
            <a:solidFill>
              <a:schemeClr val="dk2"/>
            </a:solidFill>
            <a:prstDash val="solid"/>
            <a:round/>
            <a:headEnd type="none" w="med" len="med"/>
            <a:tailEnd type="triangle" w="med" len="med"/>
          </a:ln>
        </p:spPr>
      </p:cxnSp>
      <p:cxnSp>
        <p:nvCxnSpPr>
          <p:cNvPr id="1112" name="Google Shape;1112;p85"/>
          <p:cNvCxnSpPr/>
          <p:nvPr/>
        </p:nvCxnSpPr>
        <p:spPr>
          <a:xfrm>
            <a:off x="7467662" y="1529420"/>
            <a:ext cx="523200" cy="0"/>
          </a:xfrm>
          <a:prstGeom prst="straightConnector1">
            <a:avLst/>
          </a:prstGeom>
          <a:noFill/>
          <a:ln w="9525" cap="flat" cmpd="sng">
            <a:solidFill>
              <a:schemeClr val="dk2"/>
            </a:solidFill>
            <a:prstDash val="solid"/>
            <a:round/>
            <a:headEnd type="none" w="med" len="med"/>
            <a:tailEnd type="triangle" w="med" len="med"/>
          </a:ln>
        </p:spPr>
      </p:cxnSp>
      <p:sp>
        <p:nvSpPr>
          <p:cNvPr id="1113" name="Google Shape;1113;p85"/>
          <p:cNvSpPr txBox="1"/>
          <p:nvPr/>
        </p:nvSpPr>
        <p:spPr>
          <a:xfrm>
            <a:off x="8031850" y="1336871"/>
            <a:ext cx="986700" cy="46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highlight>
                  <a:srgbClr val="D9EAD3"/>
                </a:highlight>
              </a:rPr>
              <a:t>Translation in L2</a:t>
            </a:r>
            <a:endParaRPr sz="1200">
              <a:highlight>
                <a:srgbClr val="D9EAD3"/>
              </a:highlight>
            </a:endParaRPr>
          </a:p>
        </p:txBody>
      </p:sp>
      <p:sp>
        <p:nvSpPr>
          <p:cNvPr id="1114" name="Google Shape;1114;p85"/>
          <p:cNvSpPr/>
          <p:nvPr/>
        </p:nvSpPr>
        <p:spPr>
          <a:xfrm rot="-3229456">
            <a:off x="5524605" y="1974092"/>
            <a:ext cx="212956" cy="415805"/>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5"/>
          <p:cNvSpPr/>
          <p:nvPr/>
        </p:nvSpPr>
        <p:spPr>
          <a:xfrm rot="4352164">
            <a:off x="7757442" y="2031711"/>
            <a:ext cx="223921" cy="401378"/>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5"/>
          <p:cNvSpPr/>
          <p:nvPr/>
        </p:nvSpPr>
        <p:spPr>
          <a:xfrm>
            <a:off x="5912450" y="2143137"/>
            <a:ext cx="841500" cy="3258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Sentence in L1</a:t>
            </a:r>
            <a:endParaRPr sz="1200"/>
          </a:p>
        </p:txBody>
      </p:sp>
      <p:sp>
        <p:nvSpPr>
          <p:cNvPr id="1117" name="Google Shape;1117;p85"/>
          <p:cNvSpPr/>
          <p:nvPr/>
        </p:nvSpPr>
        <p:spPr>
          <a:xfrm>
            <a:off x="6753854" y="2143137"/>
            <a:ext cx="841500" cy="325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Sentence in L2</a:t>
            </a:r>
            <a:endParaRPr sz="1200"/>
          </a:p>
        </p:txBody>
      </p:sp>
      <p:sp>
        <p:nvSpPr>
          <p:cNvPr id="1118" name="Google Shape;1118;p85"/>
          <p:cNvSpPr/>
          <p:nvPr/>
        </p:nvSpPr>
        <p:spPr>
          <a:xfrm>
            <a:off x="5912450" y="2468827"/>
            <a:ext cx="1682700" cy="204300"/>
          </a:xfrm>
          <a:prstGeom prst="rect">
            <a:avLst/>
          </a:prstGeom>
          <a:solidFill>
            <a:srgbClr val="A7DC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Pseudo parallel data</a:t>
            </a:r>
            <a:endParaRPr sz="1200"/>
          </a:p>
        </p:txBody>
      </p:sp>
      <p:sp>
        <p:nvSpPr>
          <p:cNvPr id="1119" name="Google Shape;1119;p85"/>
          <p:cNvSpPr txBox="1"/>
          <p:nvPr/>
        </p:nvSpPr>
        <p:spPr>
          <a:xfrm>
            <a:off x="351150" y="2941575"/>
            <a:ext cx="4299600" cy="2025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Char char="●"/>
            </a:pPr>
            <a:r>
              <a:rPr lang="en" sz="1800">
                <a:solidFill>
                  <a:srgbClr val="434343"/>
                </a:solidFill>
              </a:rPr>
              <a:t>Unsupervised optimization objective: </a:t>
            </a:r>
            <a:endParaRPr sz="1800">
              <a:solidFill>
                <a:srgbClr val="434343"/>
              </a:solidFill>
            </a:endParaRPr>
          </a:p>
          <a:p>
            <a:pPr marL="914400" lvl="1" indent="-317500" algn="l" rtl="0">
              <a:lnSpc>
                <a:spcPct val="115000"/>
              </a:lnSpc>
              <a:spcBef>
                <a:spcPts val="0"/>
              </a:spcBef>
              <a:spcAft>
                <a:spcPts val="0"/>
              </a:spcAft>
              <a:buClr>
                <a:srgbClr val="434343"/>
              </a:buClr>
              <a:buSzPts val="1400"/>
              <a:buChar char="○"/>
            </a:pPr>
            <a:r>
              <a:rPr lang="en">
                <a:solidFill>
                  <a:srgbClr val="434343"/>
                </a:solidFill>
              </a:rPr>
              <a:t>Cyclic loss: </a:t>
            </a:r>
            <a:r>
              <a:rPr lang="en">
                <a:solidFill>
                  <a:schemeClr val="dk1"/>
                </a:solidFill>
              </a:rPr>
              <a:t>The translation of translation of a sentence should be close to the original text.</a:t>
            </a:r>
            <a:endParaRPr>
              <a:solidFill>
                <a:schemeClr val="dk1"/>
              </a:solidFill>
            </a:endParaRPr>
          </a:p>
          <a:p>
            <a:pPr marL="914400" lvl="1" indent="-317500" algn="l" rtl="0">
              <a:lnSpc>
                <a:spcPct val="115000"/>
              </a:lnSpc>
              <a:spcBef>
                <a:spcPts val="0"/>
              </a:spcBef>
              <a:spcAft>
                <a:spcPts val="0"/>
              </a:spcAft>
              <a:buClr>
                <a:srgbClr val="434343"/>
              </a:buClr>
              <a:buSzPts val="1400"/>
              <a:buChar char="○"/>
            </a:pPr>
            <a:r>
              <a:rPr lang="en">
                <a:solidFill>
                  <a:srgbClr val="434343"/>
                </a:solidFill>
              </a:rPr>
              <a:t>LM loss: </a:t>
            </a:r>
            <a:r>
              <a:rPr lang="en">
                <a:solidFill>
                  <a:schemeClr val="dk1"/>
                </a:solidFill>
              </a:rPr>
              <a:t>We want a fluent sentence in the target language.</a:t>
            </a:r>
            <a:endParaRPr>
              <a:solidFill>
                <a:schemeClr val="dk1"/>
              </a:solidFill>
            </a:endParaRPr>
          </a:p>
        </p:txBody>
      </p:sp>
      <p:sp>
        <p:nvSpPr>
          <p:cNvPr id="1120" name="Google Shape;1120;p85"/>
          <p:cNvSpPr txBox="1"/>
          <p:nvPr/>
        </p:nvSpPr>
        <p:spPr>
          <a:xfrm>
            <a:off x="5422875" y="3872775"/>
            <a:ext cx="3336000" cy="408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L = L</a:t>
            </a:r>
            <a:r>
              <a:rPr lang="en" b="1" baseline="-25000">
                <a:solidFill>
                  <a:schemeClr val="dk1"/>
                </a:solidFill>
              </a:rPr>
              <a:t>cycle</a:t>
            </a:r>
            <a:r>
              <a:rPr lang="en" b="1">
                <a:solidFill>
                  <a:schemeClr val="dk1"/>
                </a:solidFill>
              </a:rPr>
              <a:t>(E) +L</a:t>
            </a:r>
            <a:r>
              <a:rPr lang="en" b="1" baseline="-25000">
                <a:solidFill>
                  <a:schemeClr val="dk1"/>
                </a:solidFill>
              </a:rPr>
              <a:t>cycle</a:t>
            </a:r>
            <a:r>
              <a:rPr lang="en" b="1">
                <a:solidFill>
                  <a:schemeClr val="dk1"/>
                </a:solidFill>
              </a:rPr>
              <a:t>(F) +L</a:t>
            </a:r>
            <a:r>
              <a:rPr lang="en" b="1" baseline="-25000">
                <a:solidFill>
                  <a:schemeClr val="dk1"/>
                </a:solidFill>
              </a:rPr>
              <a:t>lm</a:t>
            </a:r>
            <a:r>
              <a:rPr lang="en" b="1">
                <a:solidFill>
                  <a:schemeClr val="dk1"/>
                </a:solidFill>
              </a:rPr>
              <a:t>(E) +L</a:t>
            </a:r>
            <a:r>
              <a:rPr lang="en" b="1" baseline="-25000">
                <a:solidFill>
                  <a:schemeClr val="dk1"/>
                </a:solidFill>
              </a:rPr>
              <a:t>lm</a:t>
            </a:r>
            <a:r>
              <a:rPr lang="en" b="1">
                <a:solidFill>
                  <a:schemeClr val="dk1"/>
                </a:solidFill>
              </a:rPr>
              <a:t>(F)</a:t>
            </a:r>
            <a:endParaRPr b="1"/>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8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Iterative refinement</a:t>
            </a:r>
            <a:endParaRPr/>
          </a:p>
        </p:txBody>
      </p:sp>
      <p:sp>
        <p:nvSpPr>
          <p:cNvPr id="1126" name="Google Shape;1126;p86"/>
          <p:cNvSpPr txBox="1">
            <a:spLocks noGrp="1"/>
          </p:cNvSpPr>
          <p:nvPr>
            <p:ph type="body" idx="1"/>
          </p:nvPr>
        </p:nvSpPr>
        <p:spPr>
          <a:xfrm>
            <a:off x="311700" y="1541575"/>
            <a:ext cx="8520600" cy="217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Generate a synthetic parallel corpus by translating the monolingual corpus with  the  initial  system </a:t>
            </a:r>
            <a:r>
              <a:rPr lang="en">
                <a:solidFill>
                  <a:schemeClr val="dk1"/>
                </a:solidFill>
              </a:rPr>
              <a:t>L1→L2</a:t>
            </a:r>
            <a:r>
              <a:rPr lang="en">
                <a:solidFill>
                  <a:srgbClr val="434343"/>
                </a:solidFill>
              </a:rPr>
              <a:t>, and train and tune SMT system </a:t>
            </a:r>
            <a:r>
              <a:rPr lang="en">
                <a:solidFill>
                  <a:schemeClr val="dk1"/>
                </a:solidFill>
              </a:rPr>
              <a:t>L2→L1</a:t>
            </a:r>
            <a:r>
              <a:rPr lang="en">
                <a:solidFill>
                  <a:srgbClr val="434343"/>
                </a:solidFill>
              </a:rPr>
              <a:t>. </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To  accelerate  the  experiments,  use a random subset of 2 million sentences from each monolingual corpus for training.</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Reuse the original language model, which is trained in the full corpus.</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The process can be repeated iteratively until some convergence criterion is met.</a:t>
            </a:r>
            <a:endParaRPr>
              <a:solidFill>
                <a:srgbClr val="434343"/>
              </a:solidFill>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8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Adding subword information</a:t>
            </a:r>
            <a:endParaRPr/>
          </a:p>
        </p:txBody>
      </p:sp>
      <p:sp>
        <p:nvSpPr>
          <p:cNvPr id="1132" name="Google Shape;1132;p87"/>
          <p:cNvSpPr txBox="1">
            <a:spLocks noGrp="1"/>
          </p:cNvSpPr>
          <p:nvPr>
            <p:ph type="body" idx="1"/>
          </p:nvPr>
        </p:nvSpPr>
        <p:spPr>
          <a:xfrm>
            <a:off x="311700" y="1541575"/>
            <a:ext cx="8520600" cy="171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We want to favor phrase translation candidates that are similar at the character level.</a:t>
            </a:r>
            <a:endParaRPr>
              <a:solidFill>
                <a:srgbClr val="434343"/>
              </a:solidFill>
            </a:endParaRPr>
          </a:p>
          <a:p>
            <a:pPr marL="457200" lvl="0" indent="-342900" algn="l" rtl="0">
              <a:spcBef>
                <a:spcPts val="1000"/>
              </a:spcBef>
              <a:spcAft>
                <a:spcPts val="0"/>
              </a:spcAft>
              <a:buClr>
                <a:srgbClr val="434343"/>
              </a:buClr>
              <a:buSzPts val="1800"/>
              <a:buChar char="●"/>
            </a:pPr>
            <a:r>
              <a:rPr lang="en">
                <a:solidFill>
                  <a:srgbClr val="434343"/>
                </a:solidFill>
              </a:rPr>
              <a:t>Additional weights are added to initial phrase-table. </a:t>
            </a:r>
            <a:endParaRPr>
              <a:solidFill>
                <a:srgbClr val="434343"/>
              </a:solidFill>
            </a:endParaRPr>
          </a:p>
          <a:p>
            <a:pPr marL="914400" lvl="1" indent="-317500" algn="l" rtl="0">
              <a:spcBef>
                <a:spcPts val="1000"/>
              </a:spcBef>
              <a:spcAft>
                <a:spcPts val="1000"/>
              </a:spcAft>
              <a:buClr>
                <a:srgbClr val="434343"/>
              </a:buClr>
              <a:buSzPts val="1400"/>
              <a:buChar char="○"/>
            </a:pPr>
            <a:r>
              <a:rPr lang="en">
                <a:solidFill>
                  <a:srgbClr val="434343"/>
                </a:solidFill>
              </a:rPr>
              <a:t>Unlike lexical weightings it use </a:t>
            </a:r>
            <a:r>
              <a:rPr lang="en">
                <a:solidFill>
                  <a:schemeClr val="dk1"/>
                </a:solidFill>
              </a:rPr>
              <a:t>a character-level similarity function</a:t>
            </a:r>
            <a:r>
              <a:rPr lang="en">
                <a:solidFill>
                  <a:srgbClr val="434343"/>
                </a:solidFill>
              </a:rPr>
              <a:t> instead of word translation probabilities.</a:t>
            </a:r>
            <a:endParaRPr>
              <a:solidFill>
                <a:srgbClr val="434343"/>
              </a:solidFill>
            </a:endParaRPr>
          </a:p>
        </p:txBody>
      </p:sp>
      <p:pic>
        <p:nvPicPr>
          <p:cNvPr id="1133" name="Google Shape;1133;p87"/>
          <p:cNvPicPr preferRelativeResize="0"/>
          <p:nvPr/>
        </p:nvPicPr>
        <p:blipFill rotWithShape="1">
          <a:blip r:embed="rId3">
            <a:alphaModFix/>
          </a:blip>
          <a:srcRect l="56914" t="36880" r="12301" b="53781"/>
          <a:stretch/>
        </p:blipFill>
        <p:spPr>
          <a:xfrm>
            <a:off x="3164525" y="3349975"/>
            <a:ext cx="2814950" cy="4803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2"/>
          <p:cNvSpPr>
            <a:spLocks noGrp="1" noChangeArrowheads="1"/>
          </p:cNvSpPr>
          <p:nvPr>
            <p:ph type="title"/>
          </p:nvPr>
        </p:nvSpPr>
        <p:spPr/>
        <p:txBody>
          <a:bodyPr/>
          <a:lstStyle/>
          <a:p>
            <a:pPr eaLnBrk="1" hangingPunct="1"/>
            <a:r>
              <a:rPr lang="en-US" sz="2700">
                <a:latin typeface="Rockwell" pitchFamily="18" charset="0"/>
              </a:rPr>
              <a:t>SMT: Translation Model</a:t>
            </a:r>
          </a:p>
        </p:txBody>
      </p:sp>
      <p:sp>
        <p:nvSpPr>
          <p:cNvPr id="10246" name="Rectangle 3"/>
          <p:cNvSpPr>
            <a:spLocks noGrp="1" noChangeArrowheads="1"/>
          </p:cNvSpPr>
          <p:nvPr>
            <p:ph type="body" idx="1"/>
          </p:nvPr>
        </p:nvSpPr>
        <p:spPr/>
        <p:txBody>
          <a:bodyPr/>
          <a:lstStyle/>
          <a:p>
            <a:pPr eaLnBrk="1" hangingPunct="1">
              <a:lnSpc>
                <a:spcPct val="90000"/>
              </a:lnSpc>
            </a:pPr>
            <a:r>
              <a:rPr lang="en-US" sz="1650" i="1" dirty="0">
                <a:latin typeface="Cambria" pitchFamily="18" charset="0"/>
              </a:rPr>
              <a:t>P</a:t>
            </a:r>
            <a:r>
              <a:rPr lang="en-US" sz="1650" dirty="0">
                <a:latin typeface="Cambria" pitchFamily="18" charset="0"/>
              </a:rPr>
              <a:t>(</a:t>
            </a:r>
            <a:r>
              <a:rPr lang="en-US" sz="1650" i="1" dirty="0" err="1">
                <a:latin typeface="Cambria" pitchFamily="18" charset="0"/>
              </a:rPr>
              <a:t>f</a:t>
            </a:r>
            <a:r>
              <a:rPr lang="en-US" sz="1650" dirty="0" err="1">
                <a:latin typeface="Cambria" pitchFamily="18" charset="0"/>
              </a:rPr>
              <a:t>|</a:t>
            </a:r>
            <a:r>
              <a:rPr lang="en-US" sz="1650" i="1" dirty="0" err="1">
                <a:latin typeface="Cambria" pitchFamily="18" charset="0"/>
              </a:rPr>
              <a:t>e</a:t>
            </a:r>
            <a:r>
              <a:rPr lang="en-US" sz="1650" dirty="0">
                <a:latin typeface="Cambria" pitchFamily="18" charset="0"/>
              </a:rPr>
              <a:t>): Probability of some </a:t>
            </a:r>
            <a:r>
              <a:rPr lang="en-US" sz="1650" i="1" dirty="0">
                <a:latin typeface="Cambria" pitchFamily="18" charset="0"/>
              </a:rPr>
              <a:t>f </a:t>
            </a:r>
            <a:r>
              <a:rPr lang="en-US" sz="1650" dirty="0">
                <a:latin typeface="Cambria" pitchFamily="18" charset="0"/>
              </a:rPr>
              <a:t>given hypothesis English translation</a:t>
            </a:r>
            <a:r>
              <a:rPr lang="en-US" sz="1650" i="1" dirty="0">
                <a:latin typeface="Cambria" pitchFamily="18" charset="0"/>
              </a:rPr>
              <a:t> e</a:t>
            </a:r>
            <a:endParaRPr lang="en-US" sz="1650" dirty="0">
              <a:latin typeface="Cambria" pitchFamily="18" charset="0"/>
            </a:endParaRPr>
          </a:p>
          <a:p>
            <a:pPr eaLnBrk="1" hangingPunct="1">
              <a:lnSpc>
                <a:spcPct val="90000"/>
              </a:lnSpc>
            </a:pPr>
            <a:r>
              <a:rPr lang="en-US" sz="1650" dirty="0">
                <a:latin typeface="Cambria" pitchFamily="18" charset="0"/>
              </a:rPr>
              <a:t>How to assign the values to </a:t>
            </a:r>
            <a:r>
              <a:rPr lang="en-US" sz="1650" i="1" dirty="0">
                <a:latin typeface="Cambria" pitchFamily="18" charset="0"/>
              </a:rPr>
              <a:t>p</a:t>
            </a:r>
            <a:r>
              <a:rPr lang="en-US" sz="1650" dirty="0">
                <a:latin typeface="Cambria" pitchFamily="18" charset="0"/>
              </a:rPr>
              <a:t>(</a:t>
            </a:r>
            <a:r>
              <a:rPr lang="en-US" sz="1650" i="1" dirty="0" err="1">
                <a:latin typeface="Cambria" pitchFamily="18" charset="0"/>
              </a:rPr>
              <a:t>e</a:t>
            </a:r>
            <a:r>
              <a:rPr lang="en-US" sz="1650" dirty="0" err="1">
                <a:latin typeface="Cambria" pitchFamily="18" charset="0"/>
              </a:rPr>
              <a:t>|</a:t>
            </a:r>
            <a:r>
              <a:rPr lang="en-US" sz="1650" i="1" dirty="0" err="1">
                <a:latin typeface="Cambria" pitchFamily="18" charset="0"/>
              </a:rPr>
              <a:t>f</a:t>
            </a:r>
            <a:r>
              <a:rPr lang="en-US" sz="1650" dirty="0">
                <a:latin typeface="Cambria" pitchFamily="18" charset="0"/>
              </a:rPr>
              <a:t>) ?</a:t>
            </a:r>
          </a:p>
          <a:p>
            <a:pPr eaLnBrk="1" hangingPunct="1">
              <a:lnSpc>
                <a:spcPct val="90000"/>
              </a:lnSpc>
            </a:pPr>
            <a:endParaRPr lang="en-US" sz="1650" dirty="0">
              <a:latin typeface="Cambria" pitchFamily="18" charset="0"/>
            </a:endParaRPr>
          </a:p>
          <a:p>
            <a:pPr eaLnBrk="1" hangingPunct="1">
              <a:lnSpc>
                <a:spcPct val="90000"/>
              </a:lnSpc>
            </a:pPr>
            <a:endParaRPr lang="en-US" sz="1650" dirty="0">
              <a:latin typeface="Cambria" pitchFamily="18" charset="0"/>
            </a:endParaRPr>
          </a:p>
          <a:p>
            <a:pPr lvl="1" eaLnBrk="1" hangingPunct="1">
              <a:lnSpc>
                <a:spcPct val="90000"/>
              </a:lnSpc>
            </a:pPr>
            <a:r>
              <a:rPr lang="en-US" sz="1275" dirty="0">
                <a:latin typeface="Cambria" pitchFamily="18" charset="0"/>
              </a:rPr>
              <a:t>Sentences are infinite, not possible to find pair(</a:t>
            </a:r>
            <a:r>
              <a:rPr lang="en-US" sz="1275" dirty="0" err="1">
                <a:latin typeface="Cambria" pitchFamily="18" charset="0"/>
              </a:rPr>
              <a:t>e,f</a:t>
            </a:r>
            <a:r>
              <a:rPr lang="en-US" sz="1275" dirty="0">
                <a:latin typeface="Cambria" pitchFamily="18" charset="0"/>
              </a:rPr>
              <a:t>) for all sentences</a:t>
            </a:r>
          </a:p>
          <a:p>
            <a:pPr eaLnBrk="1" hangingPunct="1">
              <a:lnSpc>
                <a:spcPct val="90000"/>
              </a:lnSpc>
            </a:pPr>
            <a:endParaRPr lang="en-US" sz="1650" dirty="0">
              <a:latin typeface="Cambria" pitchFamily="18" charset="0"/>
            </a:endParaRPr>
          </a:p>
          <a:p>
            <a:pPr eaLnBrk="1" hangingPunct="1">
              <a:lnSpc>
                <a:spcPct val="90000"/>
              </a:lnSpc>
            </a:pPr>
            <a:r>
              <a:rPr lang="en-US" sz="1650" dirty="0">
                <a:latin typeface="Cambria" pitchFamily="18" charset="0"/>
              </a:rPr>
              <a:t>Introduce a hidden variable </a:t>
            </a:r>
            <a:r>
              <a:rPr lang="en-US" sz="1650" b="1" i="1" dirty="0">
                <a:latin typeface="Cambria" pitchFamily="18" charset="0"/>
              </a:rPr>
              <a:t>a</a:t>
            </a:r>
            <a:r>
              <a:rPr lang="en-US" sz="1650" i="1" dirty="0">
                <a:latin typeface="Cambria" pitchFamily="18" charset="0"/>
              </a:rPr>
              <a:t>, </a:t>
            </a:r>
            <a:r>
              <a:rPr lang="en-US" sz="1650" dirty="0">
                <a:latin typeface="Cambria" pitchFamily="18" charset="0"/>
              </a:rPr>
              <a:t>that represents alignments between the individual words in the sentence pair</a:t>
            </a:r>
          </a:p>
          <a:p>
            <a:pPr eaLnBrk="1" hangingPunct="1">
              <a:lnSpc>
                <a:spcPct val="90000"/>
              </a:lnSpc>
            </a:pPr>
            <a:endParaRPr lang="en-US" sz="1650" dirty="0">
              <a:latin typeface="Cambria" pitchFamily="18" charset="0"/>
            </a:endParaRPr>
          </a:p>
        </p:txBody>
      </p:sp>
      <p:cxnSp>
        <p:nvCxnSpPr>
          <p:cNvPr id="10247" name="Straight Arrow Connector 9"/>
          <p:cNvCxnSpPr>
            <a:cxnSpLocks noChangeShapeType="1"/>
          </p:cNvCxnSpPr>
          <p:nvPr/>
        </p:nvCxnSpPr>
        <p:spPr bwMode="auto">
          <a:xfrm>
            <a:off x="1143000" y="0"/>
            <a:ext cx="685800" cy="685800"/>
          </a:xfrm>
          <a:prstGeom prst="straightConnector1">
            <a:avLst/>
          </a:prstGeom>
          <a:noFill/>
          <a:ln w="9525" algn="ctr">
            <a:noFill/>
            <a:round/>
            <a:headEnd/>
            <a:tailEnd type="arrow" w="med" len="med"/>
          </a:ln>
        </p:spPr>
      </p:cxnSp>
      <p:cxnSp>
        <p:nvCxnSpPr>
          <p:cNvPr id="16" name="Straight Arrow Connector 15"/>
          <p:cNvCxnSpPr/>
          <p:nvPr/>
        </p:nvCxnSpPr>
        <p:spPr bwMode="auto">
          <a:xfrm rot="10800000">
            <a:off x="4874331" y="2052024"/>
            <a:ext cx="514350" cy="1191"/>
          </a:xfrm>
          <a:prstGeom prst="straightConnector1">
            <a:avLst/>
          </a:prstGeom>
          <a:ln w="12700">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10249" name="TextBox 19"/>
          <p:cNvSpPr txBox="1">
            <a:spLocks noChangeArrowheads="1"/>
          </p:cNvSpPr>
          <p:nvPr/>
        </p:nvSpPr>
        <p:spPr bwMode="auto">
          <a:xfrm>
            <a:off x="5388681" y="1899388"/>
            <a:ext cx="1485900" cy="300082"/>
          </a:xfrm>
          <a:prstGeom prst="rect">
            <a:avLst/>
          </a:prstGeom>
          <a:noFill/>
          <a:ln w="9525">
            <a:noFill/>
            <a:miter lim="800000"/>
            <a:headEnd/>
            <a:tailEnd/>
          </a:ln>
        </p:spPr>
        <p:txBody>
          <a:bodyPr>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FF0000"/>
                </a:solidFill>
                <a:effectLst/>
                <a:uLnTx/>
                <a:uFillTx/>
                <a:latin typeface="Arial" charset="0"/>
                <a:ea typeface="+mn-ea"/>
                <a:cs typeface="Arial" charset="0"/>
                <a:sym typeface="Arial"/>
              </a:rPr>
              <a:t>Sentence level</a:t>
            </a:r>
          </a:p>
        </p:txBody>
      </p:sp>
      <p:cxnSp>
        <p:nvCxnSpPr>
          <p:cNvPr id="21" name="Straight Arrow Connector 20"/>
          <p:cNvCxnSpPr/>
          <p:nvPr/>
        </p:nvCxnSpPr>
        <p:spPr bwMode="auto">
          <a:xfrm rot="10800000">
            <a:off x="4857750" y="4171950"/>
            <a:ext cx="514350" cy="1191"/>
          </a:xfrm>
          <a:prstGeom prst="straightConnector1">
            <a:avLst/>
          </a:prstGeom>
          <a:ln w="12700">
            <a:headEnd type="none" w="med" len="med"/>
            <a:tailEnd type="arrow"/>
          </a:ln>
        </p:spPr>
        <p:style>
          <a:lnRef idx="1">
            <a:schemeClr val="accent4"/>
          </a:lnRef>
          <a:fillRef idx="0">
            <a:schemeClr val="accent4"/>
          </a:fillRef>
          <a:effectRef idx="0">
            <a:schemeClr val="accent4"/>
          </a:effectRef>
          <a:fontRef idx="minor">
            <a:schemeClr val="tx1"/>
          </a:fontRef>
        </p:style>
      </p:cxnSp>
      <p:sp>
        <p:nvSpPr>
          <p:cNvPr id="10251" name="TextBox 21"/>
          <p:cNvSpPr txBox="1">
            <a:spLocks noChangeArrowheads="1"/>
          </p:cNvSpPr>
          <p:nvPr/>
        </p:nvSpPr>
        <p:spPr bwMode="auto">
          <a:xfrm>
            <a:off x="5543550" y="4057650"/>
            <a:ext cx="1028700" cy="300082"/>
          </a:xfrm>
          <a:prstGeom prst="rect">
            <a:avLst/>
          </a:prstGeom>
          <a:noFill/>
          <a:ln w="9525">
            <a:noFill/>
            <a:miter lim="800000"/>
            <a:headEnd/>
            <a:tailEnd/>
          </a:ln>
        </p:spPr>
        <p:txBody>
          <a:bodyPr>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a:ln>
                  <a:noFill/>
                </a:ln>
                <a:solidFill>
                  <a:srgbClr val="00B050"/>
                </a:solidFill>
                <a:effectLst/>
                <a:uLnTx/>
                <a:uFillTx/>
                <a:latin typeface="Cambria" pitchFamily="18" charset="0"/>
                <a:ea typeface="+mn-ea"/>
                <a:cs typeface="Arial" charset="0"/>
                <a:sym typeface="Arial"/>
              </a:rPr>
              <a:t>Word level</a:t>
            </a:r>
          </a:p>
        </p:txBody>
      </p:sp>
      <p:pic>
        <p:nvPicPr>
          <p:cNvPr id="10252" name="Picture 4"/>
          <p:cNvPicPr>
            <a:picLocks noChangeAspect="1" noChangeArrowheads="1"/>
          </p:cNvPicPr>
          <p:nvPr/>
        </p:nvPicPr>
        <p:blipFill>
          <a:blip r:embed="rId2" cstate="print"/>
          <a:srcRect/>
          <a:stretch>
            <a:fillRect/>
          </a:stretch>
        </p:blipFill>
        <p:spPr bwMode="auto">
          <a:xfrm>
            <a:off x="3100386" y="1799398"/>
            <a:ext cx="1757363" cy="500063"/>
          </a:xfrm>
          <a:prstGeom prst="rect">
            <a:avLst/>
          </a:prstGeom>
          <a:noFill/>
          <a:ln w="9525" algn="ctr">
            <a:noFill/>
            <a:miter lim="800000"/>
            <a:headEnd/>
            <a:tailEnd/>
          </a:ln>
        </p:spPr>
      </p:pic>
      <p:pic>
        <p:nvPicPr>
          <p:cNvPr id="10253" name="Picture 5"/>
          <p:cNvPicPr>
            <a:picLocks noChangeAspect="1" noChangeArrowheads="1"/>
          </p:cNvPicPr>
          <p:nvPr/>
        </p:nvPicPr>
        <p:blipFill>
          <a:blip r:embed="rId3" cstate="print"/>
          <a:srcRect/>
          <a:stretch>
            <a:fillRect/>
          </a:stretch>
        </p:blipFill>
        <p:spPr bwMode="auto">
          <a:xfrm>
            <a:off x="2686050" y="3886200"/>
            <a:ext cx="2185988" cy="635794"/>
          </a:xfrm>
          <a:prstGeom prst="rect">
            <a:avLst/>
          </a:prstGeom>
          <a:noFill/>
          <a:ln w="9525" algn="ctr">
            <a:noFill/>
            <a:miter lim="800000"/>
            <a:headEnd/>
            <a:tailEnd/>
          </a:ln>
        </p:spPr>
      </p:pic>
    </p:spTree>
    <p:extLst>
      <p:ext uri="{BB962C8B-B14F-4D97-AF65-F5344CB8AC3E}">
        <p14:creationId xmlns:p14="http://schemas.microsoft.com/office/powerpoint/2010/main" val="344995604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8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Results</a:t>
            </a:r>
            <a:endParaRPr/>
          </a:p>
        </p:txBody>
      </p:sp>
      <p:pic>
        <p:nvPicPr>
          <p:cNvPr id="1139" name="Google Shape;1139;p88"/>
          <p:cNvPicPr preferRelativeResize="0"/>
          <p:nvPr/>
        </p:nvPicPr>
        <p:blipFill rotWithShape="1">
          <a:blip r:embed="rId3">
            <a:alphaModFix/>
          </a:blip>
          <a:srcRect l="27919" t="41457" r="7195" b="24811"/>
          <a:stretch/>
        </p:blipFill>
        <p:spPr>
          <a:xfrm>
            <a:off x="1702713" y="1732738"/>
            <a:ext cx="5738573" cy="1678026"/>
          </a:xfrm>
          <a:prstGeom prst="rect">
            <a:avLst/>
          </a:prstGeom>
          <a:noFill/>
          <a:ln>
            <a:noFill/>
          </a:ln>
        </p:spPr>
      </p:pic>
      <p:sp>
        <p:nvSpPr>
          <p:cNvPr id="1140" name="Google Shape;1140;p88"/>
          <p:cNvSpPr txBox="1">
            <a:spLocks noGrp="1"/>
          </p:cNvSpPr>
          <p:nvPr>
            <p:ph type="body" idx="1"/>
          </p:nvPr>
        </p:nvSpPr>
        <p:spPr>
          <a:xfrm>
            <a:off x="311700" y="4097050"/>
            <a:ext cx="8520600" cy="79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Artetxe, M., Labaka, G. and Agirre, E., 2018. Unsupervised Statistical Machine Translation. In Proceedings of the 2018 Conference on Empirical Methods in Natural Language Processing (pp. 3632-3642).</a:t>
            </a:r>
            <a:endParaRPr>
              <a:solidFill>
                <a:srgbClr val="000000"/>
              </a:solidFill>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89"/>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UMT Approaches</a:t>
            </a:r>
            <a:endParaRPr sz="4400"/>
          </a:p>
        </p:txBody>
      </p:sp>
      <p:sp>
        <p:nvSpPr>
          <p:cNvPr id="1146" name="Google Shape;1146;p89"/>
          <p:cNvSpPr txBox="1"/>
          <p:nvPr/>
        </p:nvSpPr>
        <p:spPr>
          <a:xfrm>
            <a:off x="415625" y="2866150"/>
            <a:ext cx="8416800" cy="1974300"/>
          </a:xfrm>
          <a:prstGeom prst="rect">
            <a:avLst/>
          </a:prstGeom>
          <a:noFill/>
          <a:ln>
            <a:noFill/>
          </a:ln>
        </p:spPr>
        <p:txBody>
          <a:bodyPr spcFirstLastPara="1" wrap="square" lIns="91425" tIns="91425" rIns="91425" bIns="91425" anchor="t" anchorCtr="0">
            <a:noAutofit/>
          </a:bodyPr>
          <a:lstStyle/>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chemeClr val="lt1"/>
              </a:buClr>
              <a:buSzPts val="2600"/>
              <a:buFont typeface="Raleway"/>
              <a:buAutoNum type="arabicPeriod"/>
            </a:pPr>
            <a:r>
              <a:rPr lang="en" sz="2600">
                <a:solidFill>
                  <a:schemeClr val="lt1"/>
                </a:solidFill>
                <a:latin typeface="Raleway"/>
                <a:ea typeface="Raleway"/>
                <a:cs typeface="Raleway"/>
                <a:sym typeface="Raleway"/>
              </a:rPr>
              <a:t>GAN for UNMT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a:solidFill>
                  <a:schemeClr val="lt1"/>
                </a:solidFill>
                <a:latin typeface="Raleway"/>
                <a:ea typeface="Raleway"/>
                <a:cs typeface="Raleway"/>
                <a:sym typeface="Raleway"/>
              </a:rPr>
              <a:t>Unsupervised SMT</a:t>
            </a:r>
            <a:endParaRPr sz="2600">
              <a:solidFill>
                <a:schemeClr val="lt1"/>
              </a:solidFill>
              <a:latin typeface="Raleway"/>
              <a:ea typeface="Raleway"/>
              <a:cs typeface="Raleway"/>
              <a:sym typeface="Raleway"/>
            </a:endParaRPr>
          </a:p>
          <a:p>
            <a:pPr marL="457200" lvl="0" indent="-393700" algn="l" rtl="0">
              <a:spcBef>
                <a:spcPts val="0"/>
              </a:spcBef>
              <a:spcAft>
                <a:spcPts val="0"/>
              </a:spcAft>
              <a:buClr>
                <a:srgbClr val="FFFFFF"/>
              </a:buClr>
              <a:buSzPts val="2600"/>
              <a:buFont typeface="Raleway"/>
              <a:buAutoNum type="arabicPeriod"/>
            </a:pPr>
            <a:r>
              <a:rPr lang="en" sz="2600" b="1">
                <a:solidFill>
                  <a:srgbClr val="FFFFFF"/>
                </a:solidFill>
                <a:latin typeface="Raleway"/>
                <a:ea typeface="Raleway"/>
                <a:cs typeface="Raleway"/>
                <a:sym typeface="Raleway"/>
              </a:rPr>
              <a:t>Hybrid UMT</a:t>
            </a:r>
            <a:endParaRPr sz="2600" b="1">
              <a:solidFill>
                <a:srgbClr val="FFFFFF"/>
              </a:solidFill>
              <a:latin typeface="Raleway"/>
              <a:ea typeface="Raleway"/>
              <a:cs typeface="Raleway"/>
              <a:sym typeface="Raleway"/>
            </a:endParaRPr>
          </a:p>
          <a:p>
            <a:pPr marL="457200" lvl="0" indent="0" algn="l" rtl="0">
              <a:spcBef>
                <a:spcPts val="0"/>
              </a:spcBef>
              <a:spcAft>
                <a:spcPts val="0"/>
              </a:spcAft>
              <a:buNone/>
            </a:pPr>
            <a:endParaRPr sz="100" b="1">
              <a:solidFill>
                <a:srgbClr val="FFFFFF"/>
              </a:solidFill>
              <a:latin typeface="Source Sans Pro"/>
              <a:ea typeface="Source Sans Pro"/>
              <a:cs typeface="Source Sans Pro"/>
              <a:sym typeface="Source Sans Pro"/>
            </a:endParaRPr>
          </a:p>
        </p:txBody>
      </p:sp>
      <p:sp>
        <p:nvSpPr>
          <p:cNvPr id="1147" name="Google Shape;1147;p89"/>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90"/>
          <p:cNvSpPr txBox="1">
            <a:spLocks noGrp="1"/>
          </p:cNvSpPr>
          <p:nvPr>
            <p:ph type="title"/>
          </p:nvPr>
        </p:nvSpPr>
        <p:spPr>
          <a:xfrm>
            <a:off x="724950" y="408025"/>
            <a:ext cx="3300900" cy="69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153" name="Google Shape;1153;p90"/>
          <p:cNvSpPr txBox="1">
            <a:spLocks noGrp="1"/>
          </p:cNvSpPr>
          <p:nvPr>
            <p:ph type="subTitle" idx="1"/>
          </p:nvPr>
        </p:nvSpPr>
        <p:spPr>
          <a:xfrm>
            <a:off x="724950" y="1452800"/>
            <a:ext cx="3300900" cy="24678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We can combine UNMT and USMT in two ways.</a:t>
            </a:r>
            <a:endParaRPr sz="1900"/>
          </a:p>
          <a:p>
            <a:pPr marL="914400" lvl="1" indent="-336550" algn="l" rtl="0">
              <a:spcBef>
                <a:spcPts val="0"/>
              </a:spcBef>
              <a:spcAft>
                <a:spcPts val="0"/>
              </a:spcAft>
              <a:buSzPts val="1700"/>
              <a:buChar char="○"/>
            </a:pPr>
            <a:r>
              <a:rPr lang="en" sz="1700"/>
              <a:t>USMT followed by UNMT.</a:t>
            </a:r>
            <a:endParaRPr sz="1700"/>
          </a:p>
          <a:p>
            <a:pPr marL="914400" lvl="1" indent="-336550" algn="l" rtl="0">
              <a:spcBef>
                <a:spcPts val="0"/>
              </a:spcBef>
              <a:spcAft>
                <a:spcPts val="0"/>
              </a:spcAft>
              <a:buSzPts val="1700"/>
              <a:buChar char="○"/>
            </a:pPr>
            <a:r>
              <a:rPr lang="en" sz="1700"/>
              <a:t>UNMT followed by USMT.</a:t>
            </a:r>
            <a:endParaRPr sz="1700"/>
          </a:p>
        </p:txBody>
      </p:sp>
      <p:sp>
        <p:nvSpPr>
          <p:cNvPr id="1154" name="Google Shape;1154;p90"/>
          <p:cNvSpPr txBox="1">
            <a:spLocks noGrp="1"/>
          </p:cNvSpPr>
          <p:nvPr>
            <p:ph type="body" idx="2"/>
          </p:nvPr>
        </p:nvSpPr>
        <p:spPr>
          <a:xfrm>
            <a:off x="5174225" y="1100425"/>
            <a:ext cx="3374400" cy="3277800"/>
          </a:xfrm>
          <a:prstGeom prst="rect">
            <a:avLst/>
          </a:prstGeom>
        </p:spPr>
        <p:txBody>
          <a:bodyPr spcFirstLastPara="1" wrap="square" lIns="91425" tIns="91425" rIns="91425" bIns="91425" anchor="ctr" anchorCtr="0">
            <a:noAutofit/>
          </a:bodyPr>
          <a:lstStyle/>
          <a:p>
            <a:pPr marL="457200" lvl="0" indent="-292100" algn="l" rtl="0">
              <a:spcBef>
                <a:spcPts val="0"/>
              </a:spcBef>
              <a:spcAft>
                <a:spcPts val="0"/>
              </a:spcAft>
              <a:buSzPts val="1000"/>
              <a:buAutoNum type="arabicPeriod"/>
            </a:pPr>
            <a:r>
              <a:rPr lang="en" sz="1000"/>
              <a:t>Lample, G., Ott, M., Conneau, A., Denoyer, L. and Ranzato, M.A., 2018. Phrase-Based &amp; Neural Unsupervised Machine Translation. In Proceedings of the 2018 Conference on Empirical Methods in Natural Language Processing (pp. 5039-5049).</a:t>
            </a:r>
            <a:endParaRPr sz="1000"/>
          </a:p>
          <a:p>
            <a:pPr marL="457200" lvl="0" indent="0" algn="l" rtl="0">
              <a:spcBef>
                <a:spcPts val="1600"/>
              </a:spcBef>
              <a:spcAft>
                <a:spcPts val="0"/>
              </a:spcAft>
              <a:buNone/>
            </a:pPr>
            <a:endParaRPr sz="1000"/>
          </a:p>
          <a:p>
            <a:pPr marL="457200" lvl="0" indent="-292100" algn="l" rtl="0">
              <a:spcBef>
                <a:spcPts val="1600"/>
              </a:spcBef>
              <a:spcAft>
                <a:spcPts val="0"/>
              </a:spcAft>
              <a:buSzPts val="1000"/>
              <a:buAutoNum type="arabicPeriod"/>
            </a:pPr>
            <a:r>
              <a:rPr lang="en" sz="1000"/>
              <a:t>Artetxe, M., Labaka, G. and Agirre, E., 2019, July. An Effective Approach to Unsupervised Machine Translation. In Proceedings of the 57th Annual Meeting of the Association for Computational Linguistics (pp. 194-203).</a:t>
            </a:r>
            <a:endParaRPr sz="1000"/>
          </a:p>
        </p:txBody>
      </p:sp>
      <p:sp>
        <p:nvSpPr>
          <p:cNvPr id="1155" name="Google Shape;1155;p90"/>
          <p:cNvSpPr txBox="1"/>
          <p:nvPr/>
        </p:nvSpPr>
        <p:spPr>
          <a:xfrm>
            <a:off x="5174225" y="457475"/>
            <a:ext cx="35610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Lato"/>
                <a:ea typeface="Lato"/>
                <a:cs typeface="Lato"/>
                <a:sym typeface="Lato"/>
              </a:rPr>
              <a:t>List of papers</a:t>
            </a:r>
            <a:endParaRPr>
              <a:solidFill>
                <a:schemeClr val="lt1"/>
              </a:solidFill>
              <a:latin typeface="Lato"/>
              <a:ea typeface="Lato"/>
              <a:cs typeface="Lato"/>
              <a:sym typeface="Lato"/>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91"/>
          <p:cNvSpPr txBox="1">
            <a:spLocks noGrp="1"/>
          </p:cNvSpPr>
          <p:nvPr>
            <p:ph type="title"/>
          </p:nvPr>
        </p:nvSpPr>
        <p:spPr>
          <a:xfrm>
            <a:off x="311700" y="445025"/>
            <a:ext cx="8520600" cy="98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USMT followed by UNMT Vs. UNMT followed by USMT</a:t>
            </a:r>
            <a:endParaRPr/>
          </a:p>
        </p:txBody>
      </p:sp>
      <p:sp>
        <p:nvSpPr>
          <p:cNvPr id="1161" name="Google Shape;1161;p91"/>
          <p:cNvSpPr txBox="1">
            <a:spLocks noGrp="1"/>
          </p:cNvSpPr>
          <p:nvPr>
            <p:ph type="body" idx="1"/>
          </p:nvPr>
        </p:nvSpPr>
        <p:spPr>
          <a:xfrm>
            <a:off x="311700" y="1550350"/>
            <a:ext cx="4865400" cy="3155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USMT followed by UNMT: </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Generate pseudo parallel data with USMT.</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Initialise UNMT system with the pseudo parallel data.</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UNMT followed by USMT: </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Generate pseudo parallel data with UNMT.</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Initialise USMT system with the pseudo parallel data.</a:t>
            </a:r>
            <a:endParaRPr>
              <a:solidFill>
                <a:srgbClr val="434343"/>
              </a:solidFill>
            </a:endParaRPr>
          </a:p>
          <a:p>
            <a:pPr marL="0" lvl="0" indent="0" algn="l" rtl="0">
              <a:spcBef>
                <a:spcPts val="1600"/>
              </a:spcBef>
              <a:spcAft>
                <a:spcPts val="1600"/>
              </a:spcAft>
              <a:buNone/>
            </a:pPr>
            <a:endParaRPr>
              <a:solidFill>
                <a:srgbClr val="434343"/>
              </a:solidFill>
            </a:endParaRPr>
          </a:p>
        </p:txBody>
      </p:sp>
      <p:graphicFrame>
        <p:nvGraphicFramePr>
          <p:cNvPr id="1162" name="Google Shape;1162;p91"/>
          <p:cNvGraphicFramePr/>
          <p:nvPr/>
        </p:nvGraphicFramePr>
        <p:xfrm>
          <a:off x="5070550" y="2646688"/>
          <a:ext cx="3000000" cy="3000000"/>
        </p:xfrm>
        <a:graphic>
          <a:graphicData uri="http://schemas.openxmlformats.org/drawingml/2006/table">
            <a:tbl>
              <a:tblPr>
                <a:noFill/>
                <a:tableStyleId>{A471E60E-75AE-4761-BC76-D14E039592C1}</a:tableStyleId>
              </a:tblPr>
              <a:tblGrid>
                <a:gridCol w="781200">
                  <a:extLst>
                    <a:ext uri="{9D8B030D-6E8A-4147-A177-3AD203B41FA5}">
                      <a16:colId xmlns:a16="http://schemas.microsoft.com/office/drawing/2014/main" val="20000"/>
                    </a:ext>
                  </a:extLst>
                </a:gridCol>
                <a:gridCol w="781200">
                  <a:extLst>
                    <a:ext uri="{9D8B030D-6E8A-4147-A177-3AD203B41FA5}">
                      <a16:colId xmlns:a16="http://schemas.microsoft.com/office/drawing/2014/main" val="20001"/>
                    </a:ext>
                  </a:extLst>
                </a:gridCol>
                <a:gridCol w="781200">
                  <a:extLst>
                    <a:ext uri="{9D8B030D-6E8A-4147-A177-3AD203B41FA5}">
                      <a16:colId xmlns:a16="http://schemas.microsoft.com/office/drawing/2014/main" val="20002"/>
                    </a:ext>
                  </a:extLst>
                </a:gridCol>
                <a:gridCol w="781200">
                  <a:extLst>
                    <a:ext uri="{9D8B030D-6E8A-4147-A177-3AD203B41FA5}">
                      <a16:colId xmlns:a16="http://schemas.microsoft.com/office/drawing/2014/main" val="20003"/>
                    </a:ext>
                  </a:extLst>
                </a:gridCol>
                <a:gridCol w="781200">
                  <a:extLst>
                    <a:ext uri="{9D8B030D-6E8A-4147-A177-3AD203B41FA5}">
                      <a16:colId xmlns:a16="http://schemas.microsoft.com/office/drawing/2014/main" val="20004"/>
                    </a:ext>
                  </a:extLst>
                </a:gridCol>
              </a:tblGrid>
              <a:tr h="650725">
                <a:tc>
                  <a:txBody>
                    <a:bodyPr/>
                    <a:lstStyle/>
                    <a:p>
                      <a:pPr marL="0" lvl="0" indent="0" algn="l" rtl="0">
                        <a:spcBef>
                          <a:spcPts val="0"/>
                        </a:spcBef>
                        <a:spcAft>
                          <a:spcPts val="0"/>
                        </a:spcAft>
                        <a:buNone/>
                      </a:pPr>
                      <a:r>
                        <a:rPr lang="en" sz="1300">
                          <a:solidFill>
                            <a:schemeClr val="dk1"/>
                          </a:solidFill>
                        </a:rPr>
                        <a:t>WMT 14/16</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En→Fr</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Fr→En</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En→De</a:t>
                      </a:r>
                      <a:endParaRPr sz="1300">
                        <a:solidFill>
                          <a:schemeClr val="dk1"/>
                        </a:solidFill>
                      </a:endParaRPr>
                    </a:p>
                  </a:txBody>
                  <a:tcPr marL="91425" marR="91425" marT="91425" marB="91425"/>
                </a:tc>
                <a:tc>
                  <a:txBody>
                    <a:bodyPr/>
                    <a:lstStyle/>
                    <a:p>
                      <a:pPr marL="0" lvl="0" indent="0" algn="l" rtl="0">
                        <a:spcBef>
                          <a:spcPts val="0"/>
                        </a:spcBef>
                        <a:spcAft>
                          <a:spcPts val="0"/>
                        </a:spcAft>
                        <a:buNone/>
                      </a:pPr>
                      <a:r>
                        <a:rPr lang="en" sz="1300">
                          <a:solidFill>
                            <a:schemeClr val="dk1"/>
                          </a:solidFill>
                        </a:rPr>
                        <a:t>De→En</a:t>
                      </a:r>
                      <a:endParaRPr sz="1300">
                        <a:solidFill>
                          <a:schemeClr val="dk1"/>
                        </a:solidFill>
                      </a:endParaRPr>
                    </a:p>
                  </a:txBody>
                  <a:tcPr marL="91425" marR="91425" marT="91425" marB="91425"/>
                </a:tc>
                <a:extLst>
                  <a:ext uri="{0D108BD9-81ED-4DB2-BD59-A6C34878D82A}">
                    <a16:rowId xmlns:a16="http://schemas.microsoft.com/office/drawing/2014/main" val="10000"/>
                  </a:ext>
                </a:extLst>
              </a:tr>
              <a:tr h="535400">
                <a:tc>
                  <a:txBody>
                    <a:bodyPr/>
                    <a:lstStyle/>
                    <a:p>
                      <a:pPr marL="0" lvl="0" indent="0" algn="l" rtl="0">
                        <a:spcBef>
                          <a:spcPts val="0"/>
                        </a:spcBef>
                        <a:spcAft>
                          <a:spcPts val="0"/>
                        </a:spcAft>
                        <a:buNone/>
                      </a:pPr>
                      <a:r>
                        <a:rPr lang="en" sz="1100">
                          <a:solidFill>
                            <a:schemeClr val="dk1"/>
                          </a:solidFill>
                        </a:rPr>
                        <a:t>NMT + PBSMT</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a:t>27.1</a:t>
                      </a:r>
                      <a:endParaRPr/>
                    </a:p>
                  </a:txBody>
                  <a:tcPr marL="91425" marR="91425" marT="91425" marB="91425"/>
                </a:tc>
                <a:tc>
                  <a:txBody>
                    <a:bodyPr/>
                    <a:lstStyle/>
                    <a:p>
                      <a:pPr marL="0" lvl="0" indent="0" algn="l" rtl="0">
                        <a:spcBef>
                          <a:spcPts val="0"/>
                        </a:spcBef>
                        <a:spcAft>
                          <a:spcPts val="0"/>
                        </a:spcAft>
                        <a:buNone/>
                      </a:pPr>
                      <a:r>
                        <a:rPr lang="en"/>
                        <a:t>26.3</a:t>
                      </a:r>
                      <a:endParaRPr/>
                    </a:p>
                  </a:txBody>
                  <a:tcPr marL="91425" marR="91425" marT="91425" marB="91425"/>
                </a:tc>
                <a:tc>
                  <a:txBody>
                    <a:bodyPr/>
                    <a:lstStyle/>
                    <a:p>
                      <a:pPr marL="0" lvl="0" indent="0" algn="l" rtl="0">
                        <a:spcBef>
                          <a:spcPts val="0"/>
                        </a:spcBef>
                        <a:spcAft>
                          <a:spcPts val="0"/>
                        </a:spcAft>
                        <a:buNone/>
                      </a:pPr>
                      <a:r>
                        <a:rPr lang="en"/>
                        <a:t>17.5</a:t>
                      </a:r>
                      <a:endParaRPr/>
                    </a:p>
                  </a:txBody>
                  <a:tcPr marL="91425" marR="91425" marT="91425" marB="91425"/>
                </a:tc>
                <a:tc>
                  <a:txBody>
                    <a:bodyPr/>
                    <a:lstStyle/>
                    <a:p>
                      <a:pPr marL="0" lvl="0" indent="0" algn="l" rtl="0">
                        <a:spcBef>
                          <a:spcPts val="0"/>
                        </a:spcBef>
                        <a:spcAft>
                          <a:spcPts val="0"/>
                        </a:spcAft>
                        <a:buNone/>
                      </a:pPr>
                      <a:r>
                        <a:rPr lang="en"/>
                        <a:t>22.1</a:t>
                      </a:r>
                      <a:endParaRPr/>
                    </a:p>
                  </a:txBody>
                  <a:tcPr marL="91425" marR="91425" marT="91425" marB="91425"/>
                </a:tc>
                <a:extLst>
                  <a:ext uri="{0D108BD9-81ED-4DB2-BD59-A6C34878D82A}">
                    <a16:rowId xmlns:a16="http://schemas.microsoft.com/office/drawing/2014/main" val="10001"/>
                  </a:ext>
                </a:extLst>
              </a:tr>
              <a:tr h="524825">
                <a:tc>
                  <a:txBody>
                    <a:bodyPr/>
                    <a:lstStyle/>
                    <a:p>
                      <a:pPr marL="0" lvl="0" indent="0" algn="l" rtl="0">
                        <a:spcBef>
                          <a:spcPts val="0"/>
                        </a:spcBef>
                        <a:spcAft>
                          <a:spcPts val="0"/>
                        </a:spcAft>
                        <a:buNone/>
                      </a:pPr>
                      <a:r>
                        <a:rPr lang="en" sz="1100">
                          <a:solidFill>
                            <a:schemeClr val="dk1"/>
                          </a:solidFill>
                        </a:rPr>
                        <a:t>PBSMT + NMT</a:t>
                      </a:r>
                      <a:endParaRPr sz="1100">
                        <a:solidFill>
                          <a:schemeClr val="dk1"/>
                        </a:solidFill>
                      </a:endParaRPr>
                    </a:p>
                  </a:txBody>
                  <a:tcPr marL="91425" marR="91425" marT="91425" marB="91425"/>
                </a:tc>
                <a:tc>
                  <a:txBody>
                    <a:bodyPr/>
                    <a:lstStyle/>
                    <a:p>
                      <a:pPr marL="0" lvl="0" indent="0" algn="l" rtl="0">
                        <a:spcBef>
                          <a:spcPts val="0"/>
                        </a:spcBef>
                        <a:spcAft>
                          <a:spcPts val="0"/>
                        </a:spcAft>
                        <a:buNone/>
                      </a:pPr>
                      <a:r>
                        <a:rPr lang="en" b="1"/>
                        <a:t>27.6</a:t>
                      </a:r>
                      <a:endParaRPr b="1"/>
                    </a:p>
                  </a:txBody>
                  <a:tcPr marL="91425" marR="91425" marT="91425" marB="91425"/>
                </a:tc>
                <a:tc>
                  <a:txBody>
                    <a:bodyPr/>
                    <a:lstStyle/>
                    <a:p>
                      <a:pPr marL="0" lvl="0" indent="0" algn="l" rtl="0">
                        <a:spcBef>
                          <a:spcPts val="0"/>
                        </a:spcBef>
                        <a:spcAft>
                          <a:spcPts val="0"/>
                        </a:spcAft>
                        <a:buNone/>
                      </a:pPr>
                      <a:r>
                        <a:rPr lang="en" b="1"/>
                        <a:t>27.7</a:t>
                      </a:r>
                      <a:endParaRPr b="1"/>
                    </a:p>
                  </a:txBody>
                  <a:tcPr marL="91425" marR="91425" marT="91425" marB="91425"/>
                </a:tc>
                <a:tc>
                  <a:txBody>
                    <a:bodyPr/>
                    <a:lstStyle/>
                    <a:p>
                      <a:pPr marL="0" lvl="0" indent="0" algn="l" rtl="0">
                        <a:spcBef>
                          <a:spcPts val="0"/>
                        </a:spcBef>
                        <a:spcAft>
                          <a:spcPts val="0"/>
                        </a:spcAft>
                        <a:buNone/>
                      </a:pPr>
                      <a:r>
                        <a:rPr lang="en" b="1"/>
                        <a:t>20.2</a:t>
                      </a:r>
                      <a:endParaRPr b="1"/>
                    </a:p>
                  </a:txBody>
                  <a:tcPr marL="91425" marR="91425" marT="91425" marB="91425"/>
                </a:tc>
                <a:tc>
                  <a:txBody>
                    <a:bodyPr/>
                    <a:lstStyle/>
                    <a:p>
                      <a:pPr marL="0" lvl="0" indent="0" algn="l" rtl="0">
                        <a:spcBef>
                          <a:spcPts val="0"/>
                        </a:spcBef>
                        <a:spcAft>
                          <a:spcPts val="0"/>
                        </a:spcAft>
                        <a:buNone/>
                      </a:pPr>
                      <a:r>
                        <a:rPr lang="en" b="1"/>
                        <a:t>25.2</a:t>
                      </a:r>
                      <a:endParaRPr b="1"/>
                    </a:p>
                  </a:txBody>
                  <a:tcPr marL="91425" marR="91425" marT="91425" marB="91425"/>
                </a:tc>
                <a:extLst>
                  <a:ext uri="{0D108BD9-81ED-4DB2-BD59-A6C34878D82A}">
                    <a16:rowId xmlns:a16="http://schemas.microsoft.com/office/drawing/2014/main" val="10002"/>
                  </a:ext>
                </a:extLst>
              </a:tr>
            </a:tbl>
          </a:graphicData>
        </a:graphic>
      </p:graphicFrame>
      <p:sp>
        <p:nvSpPr>
          <p:cNvPr id="1163" name="Google Shape;1163;p91"/>
          <p:cNvSpPr/>
          <p:nvPr/>
        </p:nvSpPr>
        <p:spPr>
          <a:xfrm>
            <a:off x="6036550" y="1302650"/>
            <a:ext cx="1974000" cy="812400"/>
          </a:xfrm>
          <a:prstGeom prst="wedgeRoundRectCallout">
            <a:avLst>
              <a:gd name="adj1" fmla="val -20833"/>
              <a:gd name="adj2" fmla="val 62500"/>
              <a:gd name="adj3" fmla="val 0"/>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 sz="1800">
                <a:solidFill>
                  <a:srgbClr val="434343"/>
                </a:solidFill>
              </a:rPr>
              <a:t>USMT followed by UNMT wins.</a:t>
            </a:r>
            <a:endParaRPr/>
          </a:p>
        </p:txBody>
      </p:sp>
      <p:sp>
        <p:nvSpPr>
          <p:cNvPr id="1164" name="Google Shape;1164;p91"/>
          <p:cNvSpPr txBox="1">
            <a:spLocks noGrp="1"/>
          </p:cNvSpPr>
          <p:nvPr>
            <p:ph type="body" idx="1"/>
          </p:nvPr>
        </p:nvSpPr>
        <p:spPr>
          <a:xfrm>
            <a:off x="208350" y="4200425"/>
            <a:ext cx="4831800" cy="795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solidFill>
                  <a:srgbClr val="000000"/>
                </a:solidFill>
              </a:rPr>
              <a:t>Lample, G., Ott, M., Conneau, A., Denoyer, L. and Ranzato, M.A., 2018. Phrase-Based &amp; Neural Unsupervised Machine Translation. In Proceedings of the 2018 Conference on Empirical Methods in Natural Language Processing (pp. 5039-5049).</a:t>
            </a:r>
            <a:endParaRPr sz="1000">
              <a:solidFill>
                <a:srgbClr val="000000"/>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92"/>
          <p:cNvSpPr txBox="1">
            <a:spLocks noGrp="1"/>
          </p:cNvSpPr>
          <p:nvPr>
            <p:ph type="title"/>
          </p:nvPr>
        </p:nvSpPr>
        <p:spPr>
          <a:xfrm>
            <a:off x="421375" y="1999050"/>
            <a:ext cx="8520600" cy="109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Pre-training approaches for Unsupervised NMT</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93"/>
          <p:cNvSpPr txBox="1">
            <a:spLocks noGrp="1"/>
          </p:cNvSpPr>
          <p:nvPr>
            <p:ph type="title"/>
          </p:nvPr>
        </p:nvSpPr>
        <p:spPr>
          <a:xfrm>
            <a:off x="311700" y="1729950"/>
            <a:ext cx="8520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XLM, CMLM, MASS, BART, mBART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94"/>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XLM</a:t>
            </a:r>
            <a:endParaRPr/>
          </a:p>
        </p:txBody>
      </p:sp>
      <p:sp>
        <p:nvSpPr>
          <p:cNvPr id="1180" name="Google Shape;1180;p9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Cross-lingual Language Model Pretraining, Advances in Neural Information Processing Systems. 2019.</a:t>
            </a:r>
            <a:endParaRPr/>
          </a:p>
        </p:txBody>
      </p:sp>
      <p:sp>
        <p:nvSpPr>
          <p:cNvPr id="1181" name="Google Shape;1181;p94"/>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Cross-lingual Language Modelling Pre-Training</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9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 Deep Learning Module</a:t>
            </a:r>
            <a:endParaRPr/>
          </a:p>
        </p:txBody>
      </p:sp>
      <p:sp>
        <p:nvSpPr>
          <p:cNvPr id="1187" name="Google Shape;1187;p95"/>
          <p:cNvSpPr txBox="1"/>
          <p:nvPr/>
        </p:nvSpPr>
        <p:spPr>
          <a:xfrm>
            <a:off x="872400" y="4398825"/>
            <a:ext cx="40464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Input Symbol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(Characters, Words, Phrases, Sentences…)</a:t>
            </a:r>
            <a:endParaRPr>
              <a:latin typeface="Source Sans Pro"/>
              <a:ea typeface="Source Sans Pro"/>
              <a:cs typeface="Source Sans Pro"/>
              <a:sym typeface="Source Sans Pro"/>
            </a:endParaRPr>
          </a:p>
        </p:txBody>
      </p:sp>
      <p:sp>
        <p:nvSpPr>
          <p:cNvPr id="1188" name="Google Shape;1188;p95"/>
          <p:cNvSpPr/>
          <p:nvPr/>
        </p:nvSpPr>
        <p:spPr>
          <a:xfrm>
            <a:off x="2016750" y="349827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Lookup Table</a:t>
            </a:r>
            <a:endParaRPr>
              <a:solidFill>
                <a:schemeClr val="lt1"/>
              </a:solidFill>
            </a:endParaRPr>
          </a:p>
        </p:txBody>
      </p:sp>
      <p:cxnSp>
        <p:nvCxnSpPr>
          <p:cNvPr id="1189" name="Google Shape;1189;p95"/>
          <p:cNvCxnSpPr>
            <a:stCxn id="1187" idx="0"/>
            <a:endCxn id="1188" idx="2"/>
          </p:cNvCxnSpPr>
          <p:nvPr/>
        </p:nvCxnSpPr>
        <p:spPr>
          <a:xfrm rot="10800000">
            <a:off x="2895600" y="4078425"/>
            <a:ext cx="0" cy="320400"/>
          </a:xfrm>
          <a:prstGeom prst="straightConnector1">
            <a:avLst/>
          </a:prstGeom>
          <a:noFill/>
          <a:ln w="9525" cap="flat" cmpd="sng">
            <a:solidFill>
              <a:schemeClr val="dk2"/>
            </a:solidFill>
            <a:prstDash val="solid"/>
            <a:round/>
            <a:headEnd type="none" w="med" len="med"/>
            <a:tailEnd type="triangle" w="med" len="med"/>
          </a:ln>
        </p:spPr>
      </p:cxnSp>
      <p:sp>
        <p:nvSpPr>
          <p:cNvPr id="1190" name="Google Shape;1190;p95"/>
          <p:cNvSpPr/>
          <p:nvPr/>
        </p:nvSpPr>
        <p:spPr>
          <a:xfrm>
            <a:off x="2016750" y="259772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Encoder</a:t>
            </a:r>
            <a:endParaRPr>
              <a:solidFill>
                <a:schemeClr val="lt1"/>
              </a:solidFill>
            </a:endParaRPr>
          </a:p>
        </p:txBody>
      </p:sp>
      <p:cxnSp>
        <p:nvCxnSpPr>
          <p:cNvPr id="1191" name="Google Shape;1191;p95"/>
          <p:cNvCxnSpPr>
            <a:stCxn id="1188" idx="0"/>
            <a:endCxn id="1190" idx="2"/>
          </p:cNvCxnSpPr>
          <p:nvPr/>
        </p:nvCxnSpPr>
        <p:spPr>
          <a:xfrm rot="10800000">
            <a:off x="2895600" y="31778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192" name="Google Shape;1192;p95"/>
          <p:cNvSpPr/>
          <p:nvPr/>
        </p:nvSpPr>
        <p:spPr>
          <a:xfrm>
            <a:off x="2016750" y="1624450"/>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Decoder</a:t>
            </a:r>
            <a:endParaRPr>
              <a:solidFill>
                <a:schemeClr val="lt1"/>
              </a:solidFill>
            </a:endParaRPr>
          </a:p>
        </p:txBody>
      </p:sp>
      <p:cxnSp>
        <p:nvCxnSpPr>
          <p:cNvPr id="1193" name="Google Shape;1193;p95"/>
          <p:cNvCxnSpPr>
            <a:stCxn id="1190" idx="0"/>
            <a:endCxn id="1192" idx="2"/>
          </p:cNvCxnSpPr>
          <p:nvPr/>
        </p:nvCxnSpPr>
        <p:spPr>
          <a:xfrm rot="10800000">
            <a:off x="2895600" y="2204725"/>
            <a:ext cx="0" cy="393000"/>
          </a:xfrm>
          <a:prstGeom prst="straightConnector1">
            <a:avLst/>
          </a:prstGeom>
          <a:noFill/>
          <a:ln w="9525" cap="flat" cmpd="sng">
            <a:solidFill>
              <a:schemeClr val="dk2"/>
            </a:solidFill>
            <a:prstDash val="solid"/>
            <a:round/>
            <a:headEnd type="none" w="med" len="med"/>
            <a:tailEnd type="triangle" w="med" len="med"/>
          </a:ln>
        </p:spPr>
      </p:cxnSp>
      <p:sp>
        <p:nvSpPr>
          <p:cNvPr id="1194" name="Google Shape;1194;p95"/>
          <p:cNvSpPr txBox="1"/>
          <p:nvPr/>
        </p:nvSpPr>
        <p:spPr>
          <a:xfrm>
            <a:off x="2423700" y="1026975"/>
            <a:ext cx="943800"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Output</a:t>
            </a:r>
            <a:endParaRPr>
              <a:latin typeface="Source Sans Pro"/>
              <a:ea typeface="Source Sans Pro"/>
              <a:cs typeface="Source Sans Pro"/>
              <a:sym typeface="Source Sans Pro"/>
            </a:endParaRPr>
          </a:p>
        </p:txBody>
      </p:sp>
      <p:cxnSp>
        <p:nvCxnSpPr>
          <p:cNvPr id="1195" name="Google Shape;1195;p95"/>
          <p:cNvCxnSpPr>
            <a:stCxn id="1192" idx="0"/>
            <a:endCxn id="1194" idx="2"/>
          </p:cNvCxnSpPr>
          <p:nvPr/>
        </p:nvCxnSpPr>
        <p:spPr>
          <a:xfrm rot="10800000">
            <a:off x="2895600" y="1304050"/>
            <a:ext cx="0" cy="320400"/>
          </a:xfrm>
          <a:prstGeom prst="straightConnector1">
            <a:avLst/>
          </a:prstGeom>
          <a:noFill/>
          <a:ln w="9525" cap="flat" cmpd="sng">
            <a:solidFill>
              <a:schemeClr val="dk2"/>
            </a:solidFill>
            <a:prstDash val="solid"/>
            <a:round/>
            <a:headEnd type="none" w="med" len="med"/>
            <a:tailEnd type="triangle" w="med" len="med"/>
          </a:ln>
        </p:spPr>
      </p:cxnSp>
      <p:grpSp>
        <p:nvGrpSpPr>
          <p:cNvPr id="1196" name="Google Shape;1196;p95"/>
          <p:cNvGrpSpPr/>
          <p:nvPr/>
        </p:nvGrpSpPr>
        <p:grpSpPr>
          <a:xfrm>
            <a:off x="4999750" y="2563075"/>
            <a:ext cx="2957925" cy="2173500"/>
            <a:chOff x="5152150" y="1801075"/>
            <a:chExt cx="2957925" cy="2173500"/>
          </a:xfrm>
        </p:grpSpPr>
        <p:sp>
          <p:nvSpPr>
            <p:cNvPr id="1197" name="Google Shape;1197;p95"/>
            <p:cNvSpPr/>
            <p:nvPr/>
          </p:nvSpPr>
          <p:spPr>
            <a:xfrm>
              <a:off x="5152150" y="1801075"/>
              <a:ext cx="2857464" cy="2173500"/>
            </a:xfrm>
            <a:prstGeom prst="cloud">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5"/>
            <p:cNvSpPr txBox="1"/>
            <p:nvPr/>
          </p:nvSpPr>
          <p:spPr>
            <a:xfrm>
              <a:off x="5784275" y="2262625"/>
              <a:ext cx="5976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bank</a:t>
              </a:r>
              <a:endParaRPr sz="1200">
                <a:latin typeface="Source Sans Pro"/>
                <a:ea typeface="Source Sans Pro"/>
                <a:cs typeface="Source Sans Pro"/>
                <a:sym typeface="Source Sans Pro"/>
              </a:endParaRPr>
            </a:p>
          </p:txBody>
        </p:sp>
        <p:sp>
          <p:nvSpPr>
            <p:cNvPr id="1199" name="Google Shape;1199;p95"/>
            <p:cNvSpPr txBox="1"/>
            <p:nvPr/>
          </p:nvSpPr>
          <p:spPr>
            <a:xfrm>
              <a:off x="7166275" y="2640150"/>
              <a:ext cx="9438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finance</a:t>
              </a:r>
              <a:endParaRPr sz="1200">
                <a:latin typeface="Source Sans Pro"/>
                <a:ea typeface="Source Sans Pro"/>
                <a:cs typeface="Source Sans Pro"/>
                <a:sym typeface="Source Sans Pro"/>
              </a:endParaRPr>
            </a:p>
          </p:txBody>
        </p:sp>
        <p:sp>
          <p:nvSpPr>
            <p:cNvPr id="1200" name="Google Shape;1200;p95"/>
            <p:cNvSpPr txBox="1"/>
            <p:nvPr/>
          </p:nvSpPr>
          <p:spPr>
            <a:xfrm>
              <a:off x="6196438" y="3498275"/>
              <a:ext cx="7689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money</a:t>
              </a:r>
              <a:endParaRPr sz="1200">
                <a:latin typeface="Source Sans Pro"/>
                <a:ea typeface="Source Sans Pro"/>
                <a:cs typeface="Source Sans Pro"/>
                <a:sym typeface="Source Sans Pro"/>
              </a:endParaRPr>
            </a:p>
          </p:txBody>
        </p:sp>
        <p:sp>
          <p:nvSpPr>
            <p:cNvPr id="1201" name="Google Shape;1201;p95"/>
            <p:cNvSpPr txBox="1"/>
            <p:nvPr/>
          </p:nvSpPr>
          <p:spPr>
            <a:xfrm>
              <a:off x="6568675" y="2204725"/>
              <a:ext cx="5976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rain</a:t>
              </a:r>
              <a:endParaRPr sz="1200">
                <a:latin typeface="Source Sans Pro"/>
                <a:ea typeface="Source Sans Pro"/>
                <a:cs typeface="Source Sans Pro"/>
                <a:sym typeface="Source Sans Pro"/>
              </a:endParaRPr>
            </a:p>
          </p:txBody>
        </p:sp>
        <p:sp>
          <p:nvSpPr>
            <p:cNvPr id="1202" name="Google Shape;1202;p95"/>
            <p:cNvSpPr txBox="1"/>
            <p:nvPr/>
          </p:nvSpPr>
          <p:spPr>
            <a:xfrm>
              <a:off x="5460300" y="3260075"/>
              <a:ext cx="8349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weather</a:t>
              </a:r>
              <a:endParaRPr sz="1200">
                <a:latin typeface="Source Sans Pro"/>
                <a:ea typeface="Source Sans Pro"/>
                <a:cs typeface="Source Sans Pro"/>
                <a:sym typeface="Source Sans Pro"/>
              </a:endParaRPr>
            </a:p>
          </p:txBody>
        </p:sp>
        <p:sp>
          <p:nvSpPr>
            <p:cNvPr id="1203" name="Google Shape;1203;p95"/>
            <p:cNvSpPr txBox="1"/>
            <p:nvPr/>
          </p:nvSpPr>
          <p:spPr>
            <a:xfrm>
              <a:off x="6078700" y="2808150"/>
              <a:ext cx="1004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humidity</a:t>
              </a:r>
              <a:endParaRPr sz="1200">
                <a:latin typeface="Source Sans Pro"/>
                <a:ea typeface="Source Sans Pro"/>
                <a:cs typeface="Source Sans Pro"/>
                <a:sym typeface="Source Sans Pro"/>
              </a:endParaRPr>
            </a:p>
          </p:txBody>
        </p:sp>
      </p:grpSp>
      <p:cxnSp>
        <p:nvCxnSpPr>
          <p:cNvPr id="1204" name="Google Shape;1204;p95"/>
          <p:cNvCxnSpPr>
            <a:stCxn id="1188" idx="3"/>
            <a:endCxn id="1197" idx="2"/>
          </p:cNvCxnSpPr>
          <p:nvPr/>
        </p:nvCxnSpPr>
        <p:spPr>
          <a:xfrm rot="10800000" flipH="1">
            <a:off x="3774450" y="3649775"/>
            <a:ext cx="1234200" cy="138600"/>
          </a:xfrm>
          <a:prstGeom prst="straightConnector1">
            <a:avLst/>
          </a:prstGeom>
          <a:noFill/>
          <a:ln w="9525" cap="flat" cmpd="sng">
            <a:solidFill>
              <a:schemeClr val="dk2"/>
            </a:solidFill>
            <a:prstDash val="dash"/>
            <a:round/>
            <a:headEnd type="none" w="med" len="med"/>
            <a:tailEnd type="triangle" w="med" len="med"/>
          </a:ln>
        </p:spPr>
      </p:cxnSp>
      <p:sp>
        <p:nvSpPr>
          <p:cNvPr id="1205" name="Google Shape;1205;p95"/>
          <p:cNvSpPr txBox="1"/>
          <p:nvPr/>
        </p:nvSpPr>
        <p:spPr>
          <a:xfrm>
            <a:off x="5296713" y="1683200"/>
            <a:ext cx="23640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Embedding Space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(Randomly Initialized Lookup Table)</a:t>
            </a:r>
            <a:endParaRPr>
              <a:latin typeface="Source Sans Pro"/>
              <a:ea typeface="Source Sans Pro"/>
              <a:cs typeface="Source Sans Pro"/>
              <a:sym typeface="Source Sans Pro"/>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9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 Deep Learning Module</a:t>
            </a:r>
            <a:endParaRPr/>
          </a:p>
        </p:txBody>
      </p:sp>
      <p:sp>
        <p:nvSpPr>
          <p:cNvPr id="1211" name="Google Shape;1211;p96"/>
          <p:cNvSpPr/>
          <p:nvPr/>
        </p:nvSpPr>
        <p:spPr>
          <a:xfrm>
            <a:off x="2016750" y="349827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Lookup Table</a:t>
            </a:r>
            <a:endParaRPr>
              <a:solidFill>
                <a:schemeClr val="lt1"/>
              </a:solidFill>
            </a:endParaRPr>
          </a:p>
          <a:p>
            <a:pPr marL="0" lvl="0" indent="0" algn="ctr" rtl="0">
              <a:spcBef>
                <a:spcPts val="0"/>
              </a:spcBef>
              <a:spcAft>
                <a:spcPts val="0"/>
              </a:spcAft>
              <a:buNone/>
            </a:pPr>
            <a:r>
              <a:rPr lang="en" sz="1100">
                <a:solidFill>
                  <a:schemeClr val="lt1"/>
                </a:solidFill>
              </a:rPr>
              <a:t>(Initialized Pre-trained embeddings)</a:t>
            </a:r>
            <a:endParaRPr sz="1100">
              <a:solidFill>
                <a:schemeClr val="lt1"/>
              </a:solidFill>
            </a:endParaRPr>
          </a:p>
        </p:txBody>
      </p:sp>
      <p:cxnSp>
        <p:nvCxnSpPr>
          <p:cNvPr id="1212" name="Google Shape;1212;p96"/>
          <p:cNvCxnSpPr>
            <a:stCxn id="1213" idx="0"/>
            <a:endCxn id="1211" idx="2"/>
          </p:cNvCxnSpPr>
          <p:nvPr/>
        </p:nvCxnSpPr>
        <p:spPr>
          <a:xfrm rot="10800000">
            <a:off x="2895600" y="40784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214" name="Google Shape;1214;p96"/>
          <p:cNvSpPr/>
          <p:nvPr/>
        </p:nvSpPr>
        <p:spPr>
          <a:xfrm>
            <a:off x="2016750" y="259772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Encoder</a:t>
            </a:r>
            <a:endParaRPr>
              <a:solidFill>
                <a:schemeClr val="lt1"/>
              </a:solidFill>
            </a:endParaRPr>
          </a:p>
        </p:txBody>
      </p:sp>
      <p:cxnSp>
        <p:nvCxnSpPr>
          <p:cNvPr id="1215" name="Google Shape;1215;p96"/>
          <p:cNvCxnSpPr>
            <a:stCxn id="1211" idx="0"/>
            <a:endCxn id="1214" idx="2"/>
          </p:cNvCxnSpPr>
          <p:nvPr/>
        </p:nvCxnSpPr>
        <p:spPr>
          <a:xfrm rot="10800000">
            <a:off x="2895600" y="31778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216" name="Google Shape;1216;p96"/>
          <p:cNvSpPr/>
          <p:nvPr/>
        </p:nvSpPr>
        <p:spPr>
          <a:xfrm>
            <a:off x="2016750" y="1624450"/>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Decoder</a:t>
            </a:r>
            <a:endParaRPr>
              <a:solidFill>
                <a:schemeClr val="lt1"/>
              </a:solidFill>
            </a:endParaRPr>
          </a:p>
        </p:txBody>
      </p:sp>
      <p:cxnSp>
        <p:nvCxnSpPr>
          <p:cNvPr id="1217" name="Google Shape;1217;p96"/>
          <p:cNvCxnSpPr>
            <a:stCxn id="1214" idx="0"/>
            <a:endCxn id="1216" idx="2"/>
          </p:cNvCxnSpPr>
          <p:nvPr/>
        </p:nvCxnSpPr>
        <p:spPr>
          <a:xfrm rot="10800000">
            <a:off x="2895600" y="2204725"/>
            <a:ext cx="0" cy="393000"/>
          </a:xfrm>
          <a:prstGeom prst="straightConnector1">
            <a:avLst/>
          </a:prstGeom>
          <a:noFill/>
          <a:ln w="9525" cap="flat" cmpd="sng">
            <a:solidFill>
              <a:schemeClr val="dk2"/>
            </a:solidFill>
            <a:prstDash val="solid"/>
            <a:round/>
            <a:headEnd type="none" w="med" len="med"/>
            <a:tailEnd type="triangle" w="med" len="med"/>
          </a:ln>
        </p:spPr>
      </p:cxnSp>
      <p:sp>
        <p:nvSpPr>
          <p:cNvPr id="1218" name="Google Shape;1218;p96"/>
          <p:cNvSpPr txBox="1"/>
          <p:nvPr/>
        </p:nvSpPr>
        <p:spPr>
          <a:xfrm>
            <a:off x="2423700" y="1026975"/>
            <a:ext cx="943800"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Output</a:t>
            </a:r>
            <a:endParaRPr>
              <a:latin typeface="Source Sans Pro"/>
              <a:ea typeface="Source Sans Pro"/>
              <a:cs typeface="Source Sans Pro"/>
              <a:sym typeface="Source Sans Pro"/>
            </a:endParaRPr>
          </a:p>
        </p:txBody>
      </p:sp>
      <p:cxnSp>
        <p:nvCxnSpPr>
          <p:cNvPr id="1219" name="Google Shape;1219;p96"/>
          <p:cNvCxnSpPr>
            <a:stCxn id="1216" idx="0"/>
            <a:endCxn id="1218" idx="2"/>
          </p:cNvCxnSpPr>
          <p:nvPr/>
        </p:nvCxnSpPr>
        <p:spPr>
          <a:xfrm rot="10800000">
            <a:off x="2895600" y="1304050"/>
            <a:ext cx="0" cy="320400"/>
          </a:xfrm>
          <a:prstGeom prst="straightConnector1">
            <a:avLst/>
          </a:prstGeom>
          <a:noFill/>
          <a:ln w="9525" cap="flat" cmpd="sng">
            <a:solidFill>
              <a:schemeClr val="dk2"/>
            </a:solidFill>
            <a:prstDash val="solid"/>
            <a:round/>
            <a:headEnd type="none" w="med" len="med"/>
            <a:tailEnd type="triangle" w="med" len="med"/>
          </a:ln>
        </p:spPr>
      </p:cxnSp>
      <p:grpSp>
        <p:nvGrpSpPr>
          <p:cNvPr id="1220" name="Google Shape;1220;p96"/>
          <p:cNvGrpSpPr/>
          <p:nvPr/>
        </p:nvGrpSpPr>
        <p:grpSpPr>
          <a:xfrm>
            <a:off x="5022250" y="2597725"/>
            <a:ext cx="2857464" cy="2173500"/>
            <a:chOff x="5152150" y="1801075"/>
            <a:chExt cx="2857464" cy="2173500"/>
          </a:xfrm>
        </p:grpSpPr>
        <p:sp>
          <p:nvSpPr>
            <p:cNvPr id="1221" name="Google Shape;1221;p96"/>
            <p:cNvSpPr/>
            <p:nvPr/>
          </p:nvSpPr>
          <p:spPr>
            <a:xfrm>
              <a:off x="5152150" y="1801075"/>
              <a:ext cx="2857464" cy="2173500"/>
            </a:xfrm>
            <a:prstGeom prst="cloud">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96"/>
            <p:cNvSpPr txBox="1"/>
            <p:nvPr/>
          </p:nvSpPr>
          <p:spPr>
            <a:xfrm>
              <a:off x="5784275" y="2262625"/>
              <a:ext cx="5976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bank</a:t>
              </a:r>
              <a:endParaRPr sz="1200">
                <a:latin typeface="Source Sans Pro"/>
                <a:ea typeface="Source Sans Pro"/>
                <a:cs typeface="Source Sans Pro"/>
                <a:sym typeface="Source Sans Pro"/>
              </a:endParaRPr>
            </a:p>
          </p:txBody>
        </p:sp>
        <p:sp>
          <p:nvSpPr>
            <p:cNvPr id="1223" name="Google Shape;1223;p96"/>
            <p:cNvSpPr txBox="1"/>
            <p:nvPr/>
          </p:nvSpPr>
          <p:spPr>
            <a:xfrm>
              <a:off x="5498525" y="2539825"/>
              <a:ext cx="9438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finance</a:t>
              </a:r>
              <a:endParaRPr sz="1200">
                <a:latin typeface="Source Sans Pro"/>
                <a:ea typeface="Source Sans Pro"/>
                <a:cs typeface="Source Sans Pro"/>
                <a:sym typeface="Source Sans Pro"/>
              </a:endParaRPr>
            </a:p>
          </p:txBody>
        </p:sp>
        <p:sp>
          <p:nvSpPr>
            <p:cNvPr id="1224" name="Google Shape;1224;p96"/>
            <p:cNvSpPr txBox="1"/>
            <p:nvPr/>
          </p:nvSpPr>
          <p:spPr>
            <a:xfrm>
              <a:off x="5526288" y="2121475"/>
              <a:ext cx="7689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money</a:t>
              </a:r>
              <a:endParaRPr sz="1200">
                <a:latin typeface="Source Sans Pro"/>
                <a:ea typeface="Source Sans Pro"/>
                <a:cs typeface="Source Sans Pro"/>
                <a:sym typeface="Source Sans Pro"/>
              </a:endParaRPr>
            </a:p>
          </p:txBody>
        </p:sp>
        <p:sp>
          <p:nvSpPr>
            <p:cNvPr id="1225" name="Google Shape;1225;p96"/>
            <p:cNvSpPr txBox="1"/>
            <p:nvPr/>
          </p:nvSpPr>
          <p:spPr>
            <a:xfrm>
              <a:off x="6984300" y="2663675"/>
              <a:ext cx="5976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rain</a:t>
              </a:r>
              <a:endParaRPr sz="1200">
                <a:latin typeface="Source Sans Pro"/>
                <a:ea typeface="Source Sans Pro"/>
                <a:cs typeface="Source Sans Pro"/>
                <a:sym typeface="Source Sans Pro"/>
              </a:endParaRPr>
            </a:p>
          </p:txBody>
        </p:sp>
        <p:sp>
          <p:nvSpPr>
            <p:cNvPr id="1226" name="Google Shape;1226;p96"/>
            <p:cNvSpPr txBox="1"/>
            <p:nvPr/>
          </p:nvSpPr>
          <p:spPr>
            <a:xfrm>
              <a:off x="6641550" y="2489400"/>
              <a:ext cx="8349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weather</a:t>
              </a:r>
              <a:endParaRPr sz="1200">
                <a:latin typeface="Source Sans Pro"/>
                <a:ea typeface="Source Sans Pro"/>
                <a:cs typeface="Source Sans Pro"/>
                <a:sym typeface="Source Sans Pro"/>
              </a:endParaRPr>
            </a:p>
          </p:txBody>
        </p:sp>
        <p:sp>
          <p:nvSpPr>
            <p:cNvPr id="1227" name="Google Shape;1227;p96"/>
            <p:cNvSpPr txBox="1"/>
            <p:nvPr/>
          </p:nvSpPr>
          <p:spPr>
            <a:xfrm>
              <a:off x="6641550" y="2982875"/>
              <a:ext cx="1004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humidity</a:t>
              </a:r>
              <a:endParaRPr sz="1200">
                <a:latin typeface="Source Sans Pro"/>
                <a:ea typeface="Source Sans Pro"/>
                <a:cs typeface="Source Sans Pro"/>
                <a:sym typeface="Source Sans Pro"/>
              </a:endParaRPr>
            </a:p>
          </p:txBody>
        </p:sp>
      </p:grpSp>
      <p:cxnSp>
        <p:nvCxnSpPr>
          <p:cNvPr id="1228" name="Google Shape;1228;p96"/>
          <p:cNvCxnSpPr>
            <a:stCxn id="1211" idx="3"/>
            <a:endCxn id="1221" idx="2"/>
          </p:cNvCxnSpPr>
          <p:nvPr/>
        </p:nvCxnSpPr>
        <p:spPr>
          <a:xfrm rot="10800000" flipH="1">
            <a:off x="3774450" y="3684575"/>
            <a:ext cx="1256700" cy="103800"/>
          </a:xfrm>
          <a:prstGeom prst="straightConnector1">
            <a:avLst/>
          </a:prstGeom>
          <a:noFill/>
          <a:ln w="9525" cap="flat" cmpd="sng">
            <a:solidFill>
              <a:schemeClr val="dk2"/>
            </a:solidFill>
            <a:prstDash val="dash"/>
            <a:round/>
            <a:headEnd type="none" w="med" len="med"/>
            <a:tailEnd type="triangle" w="med" len="med"/>
          </a:ln>
        </p:spPr>
      </p:cxnSp>
      <p:sp>
        <p:nvSpPr>
          <p:cNvPr id="1229" name="Google Shape;1229;p96"/>
          <p:cNvSpPr txBox="1"/>
          <p:nvPr/>
        </p:nvSpPr>
        <p:spPr>
          <a:xfrm>
            <a:off x="4762450" y="1815775"/>
            <a:ext cx="23640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Embedding Space </a:t>
            </a:r>
            <a:br>
              <a:rPr lang="en">
                <a:solidFill>
                  <a:schemeClr val="dk2"/>
                </a:solidFill>
                <a:latin typeface="Source Sans Pro"/>
                <a:ea typeface="Source Sans Pro"/>
                <a:cs typeface="Source Sans Pro"/>
                <a:sym typeface="Source Sans Pro"/>
              </a:rPr>
            </a:br>
            <a:r>
              <a:rPr lang="en">
                <a:solidFill>
                  <a:schemeClr val="dk2"/>
                </a:solidFill>
                <a:latin typeface="Source Sans Pro"/>
                <a:ea typeface="Source Sans Pro"/>
                <a:cs typeface="Source Sans Pro"/>
                <a:sym typeface="Source Sans Pro"/>
              </a:rPr>
              <a:t>(Initialized with Pre-Trained Embeddings)</a:t>
            </a:r>
            <a:endParaRPr>
              <a:latin typeface="Source Sans Pro"/>
              <a:ea typeface="Source Sans Pro"/>
              <a:cs typeface="Source Sans Pro"/>
              <a:sym typeface="Source Sans Pro"/>
            </a:endParaRPr>
          </a:p>
        </p:txBody>
      </p:sp>
      <p:sp>
        <p:nvSpPr>
          <p:cNvPr id="1230" name="Google Shape;1230;p96"/>
          <p:cNvSpPr txBox="1"/>
          <p:nvPr/>
        </p:nvSpPr>
        <p:spPr>
          <a:xfrm>
            <a:off x="6840725" y="2102125"/>
            <a:ext cx="2242800" cy="495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500"/>
              </a:spcBef>
              <a:spcAft>
                <a:spcPts val="2100"/>
              </a:spcAft>
              <a:buNone/>
            </a:pPr>
            <a:r>
              <a:rPr lang="en" sz="1100">
                <a:solidFill>
                  <a:schemeClr val="dk2"/>
                </a:solidFill>
                <a:latin typeface="Calibri"/>
                <a:ea typeface="Calibri"/>
                <a:cs typeface="Calibri"/>
                <a:sym typeface="Calibri"/>
              </a:rPr>
              <a:t>(Bengio et.al 2003, Collobert and Weston 2011, Mikolov et.al 2013)</a:t>
            </a:r>
            <a:endParaRPr sz="500">
              <a:solidFill>
                <a:schemeClr val="dk2"/>
              </a:solidFill>
              <a:latin typeface="Calibri"/>
              <a:ea typeface="Calibri"/>
              <a:cs typeface="Calibri"/>
              <a:sym typeface="Calibri"/>
            </a:endParaRPr>
          </a:p>
        </p:txBody>
      </p:sp>
      <p:sp>
        <p:nvSpPr>
          <p:cNvPr id="1231" name="Google Shape;1231;p96"/>
          <p:cNvSpPr txBox="1"/>
          <p:nvPr/>
        </p:nvSpPr>
        <p:spPr>
          <a:xfrm>
            <a:off x="872400" y="4398825"/>
            <a:ext cx="40464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Input Symbol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(Characters, Words, Phrases, Sentences…)</a:t>
            </a:r>
            <a:endParaRPr>
              <a:latin typeface="Source Sans Pro"/>
              <a:ea typeface="Source Sans Pro"/>
              <a:cs typeface="Source Sans Pro"/>
              <a:sym typeface="Source Sans Pro"/>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9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Typical Deep Learning Module</a:t>
            </a:r>
            <a:endParaRPr/>
          </a:p>
        </p:txBody>
      </p:sp>
      <p:sp>
        <p:nvSpPr>
          <p:cNvPr id="1237" name="Google Shape;1237;p97"/>
          <p:cNvSpPr/>
          <p:nvPr/>
        </p:nvSpPr>
        <p:spPr>
          <a:xfrm>
            <a:off x="2016750" y="349827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Lookup Table</a:t>
            </a:r>
            <a:endParaRPr>
              <a:solidFill>
                <a:schemeClr val="lt1"/>
              </a:solidFill>
            </a:endParaRPr>
          </a:p>
          <a:p>
            <a:pPr marL="0" lvl="0" indent="0" algn="ctr" rtl="0">
              <a:spcBef>
                <a:spcPts val="0"/>
              </a:spcBef>
              <a:spcAft>
                <a:spcPts val="0"/>
              </a:spcAft>
              <a:buNone/>
            </a:pPr>
            <a:r>
              <a:rPr lang="en" sz="1100">
                <a:solidFill>
                  <a:schemeClr val="lt1"/>
                </a:solidFill>
              </a:rPr>
              <a:t>(Initialized Pre-trained embeddings)</a:t>
            </a:r>
            <a:endParaRPr sz="1100">
              <a:solidFill>
                <a:schemeClr val="lt1"/>
              </a:solidFill>
            </a:endParaRPr>
          </a:p>
        </p:txBody>
      </p:sp>
      <p:cxnSp>
        <p:nvCxnSpPr>
          <p:cNvPr id="1238" name="Google Shape;1238;p97"/>
          <p:cNvCxnSpPr>
            <a:stCxn id="1239" idx="0"/>
            <a:endCxn id="1237" idx="2"/>
          </p:cNvCxnSpPr>
          <p:nvPr/>
        </p:nvCxnSpPr>
        <p:spPr>
          <a:xfrm rot="10800000">
            <a:off x="2895600" y="40784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240" name="Google Shape;1240;p97"/>
          <p:cNvSpPr/>
          <p:nvPr/>
        </p:nvSpPr>
        <p:spPr>
          <a:xfrm>
            <a:off x="2016750" y="2597725"/>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Encoder</a:t>
            </a:r>
            <a:endParaRPr>
              <a:solidFill>
                <a:schemeClr val="lt1"/>
              </a:solidFill>
            </a:endParaRPr>
          </a:p>
        </p:txBody>
      </p:sp>
      <p:cxnSp>
        <p:nvCxnSpPr>
          <p:cNvPr id="1241" name="Google Shape;1241;p97"/>
          <p:cNvCxnSpPr>
            <a:stCxn id="1237" idx="0"/>
            <a:endCxn id="1240" idx="2"/>
          </p:cNvCxnSpPr>
          <p:nvPr/>
        </p:nvCxnSpPr>
        <p:spPr>
          <a:xfrm rot="10800000">
            <a:off x="2895600" y="3177875"/>
            <a:ext cx="0" cy="320400"/>
          </a:xfrm>
          <a:prstGeom prst="straightConnector1">
            <a:avLst/>
          </a:prstGeom>
          <a:noFill/>
          <a:ln w="9525" cap="flat" cmpd="sng">
            <a:solidFill>
              <a:schemeClr val="dk2"/>
            </a:solidFill>
            <a:prstDash val="solid"/>
            <a:round/>
            <a:headEnd type="none" w="med" len="med"/>
            <a:tailEnd type="triangle" w="med" len="med"/>
          </a:ln>
        </p:spPr>
      </p:cxnSp>
      <p:sp>
        <p:nvSpPr>
          <p:cNvPr id="1242" name="Google Shape;1242;p97"/>
          <p:cNvSpPr/>
          <p:nvPr/>
        </p:nvSpPr>
        <p:spPr>
          <a:xfrm>
            <a:off x="2016750" y="1624450"/>
            <a:ext cx="1757700" cy="580200"/>
          </a:xfrm>
          <a:prstGeom prst="rect">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Decoder</a:t>
            </a:r>
            <a:endParaRPr>
              <a:solidFill>
                <a:schemeClr val="lt1"/>
              </a:solidFill>
            </a:endParaRPr>
          </a:p>
        </p:txBody>
      </p:sp>
      <p:cxnSp>
        <p:nvCxnSpPr>
          <p:cNvPr id="1243" name="Google Shape;1243;p97"/>
          <p:cNvCxnSpPr>
            <a:stCxn id="1240" idx="0"/>
            <a:endCxn id="1242" idx="2"/>
          </p:cNvCxnSpPr>
          <p:nvPr/>
        </p:nvCxnSpPr>
        <p:spPr>
          <a:xfrm rot="10800000">
            <a:off x="2895600" y="2204725"/>
            <a:ext cx="0" cy="393000"/>
          </a:xfrm>
          <a:prstGeom prst="straightConnector1">
            <a:avLst/>
          </a:prstGeom>
          <a:noFill/>
          <a:ln w="9525" cap="flat" cmpd="sng">
            <a:solidFill>
              <a:schemeClr val="dk2"/>
            </a:solidFill>
            <a:prstDash val="solid"/>
            <a:round/>
            <a:headEnd type="none" w="med" len="med"/>
            <a:tailEnd type="triangle" w="med" len="med"/>
          </a:ln>
        </p:spPr>
      </p:cxnSp>
      <p:sp>
        <p:nvSpPr>
          <p:cNvPr id="1244" name="Google Shape;1244;p97"/>
          <p:cNvSpPr txBox="1"/>
          <p:nvPr/>
        </p:nvSpPr>
        <p:spPr>
          <a:xfrm>
            <a:off x="2423700" y="1026975"/>
            <a:ext cx="943800" cy="27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Output</a:t>
            </a:r>
            <a:endParaRPr>
              <a:latin typeface="Source Sans Pro"/>
              <a:ea typeface="Source Sans Pro"/>
              <a:cs typeface="Source Sans Pro"/>
              <a:sym typeface="Source Sans Pro"/>
            </a:endParaRPr>
          </a:p>
        </p:txBody>
      </p:sp>
      <p:cxnSp>
        <p:nvCxnSpPr>
          <p:cNvPr id="1245" name="Google Shape;1245;p97"/>
          <p:cNvCxnSpPr>
            <a:stCxn id="1242" idx="0"/>
            <a:endCxn id="1244" idx="2"/>
          </p:cNvCxnSpPr>
          <p:nvPr/>
        </p:nvCxnSpPr>
        <p:spPr>
          <a:xfrm rot="10800000">
            <a:off x="2895600" y="1304050"/>
            <a:ext cx="0" cy="320400"/>
          </a:xfrm>
          <a:prstGeom prst="straightConnector1">
            <a:avLst/>
          </a:prstGeom>
          <a:noFill/>
          <a:ln w="9525" cap="flat" cmpd="sng">
            <a:solidFill>
              <a:schemeClr val="dk2"/>
            </a:solidFill>
            <a:prstDash val="solid"/>
            <a:round/>
            <a:headEnd type="none" w="med" len="med"/>
            <a:tailEnd type="triangle" w="med" len="med"/>
          </a:ln>
        </p:spPr>
      </p:cxnSp>
      <p:cxnSp>
        <p:nvCxnSpPr>
          <p:cNvPr id="1246" name="Google Shape;1246;p97"/>
          <p:cNvCxnSpPr>
            <a:stCxn id="1240" idx="3"/>
            <a:endCxn id="1247" idx="2"/>
          </p:cNvCxnSpPr>
          <p:nvPr/>
        </p:nvCxnSpPr>
        <p:spPr>
          <a:xfrm>
            <a:off x="3774450" y="2887825"/>
            <a:ext cx="1386600" cy="0"/>
          </a:xfrm>
          <a:prstGeom prst="straightConnector1">
            <a:avLst/>
          </a:prstGeom>
          <a:noFill/>
          <a:ln w="9525" cap="flat" cmpd="sng">
            <a:solidFill>
              <a:schemeClr val="dk2"/>
            </a:solidFill>
            <a:prstDash val="dash"/>
            <a:round/>
            <a:headEnd type="none" w="med" len="med"/>
            <a:tailEnd type="triangle" w="med" len="med"/>
          </a:ln>
        </p:spPr>
      </p:cxnSp>
      <p:sp>
        <p:nvSpPr>
          <p:cNvPr id="1248" name="Google Shape;1248;p97"/>
          <p:cNvSpPr txBox="1"/>
          <p:nvPr/>
        </p:nvSpPr>
        <p:spPr>
          <a:xfrm>
            <a:off x="5498525" y="4095750"/>
            <a:ext cx="23640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Source Sans Pro"/>
                <a:ea typeface="Source Sans Pro"/>
                <a:cs typeface="Source Sans Pro"/>
                <a:sym typeface="Source Sans Pro"/>
              </a:rPr>
              <a:t>Pre-train Encoder?</a:t>
            </a:r>
            <a:endParaRPr>
              <a:latin typeface="Source Sans Pro"/>
              <a:ea typeface="Source Sans Pro"/>
              <a:cs typeface="Source Sans Pro"/>
              <a:sym typeface="Source Sans Pro"/>
            </a:endParaRPr>
          </a:p>
        </p:txBody>
      </p:sp>
      <p:grpSp>
        <p:nvGrpSpPr>
          <p:cNvPr id="1249" name="Google Shape;1249;p97"/>
          <p:cNvGrpSpPr/>
          <p:nvPr/>
        </p:nvGrpSpPr>
        <p:grpSpPr>
          <a:xfrm>
            <a:off x="5152150" y="1801075"/>
            <a:ext cx="2857464" cy="2173500"/>
            <a:chOff x="5152150" y="1801075"/>
            <a:chExt cx="2857464" cy="2173500"/>
          </a:xfrm>
        </p:grpSpPr>
        <p:sp>
          <p:nvSpPr>
            <p:cNvPr id="1247" name="Google Shape;1247;p97"/>
            <p:cNvSpPr/>
            <p:nvPr/>
          </p:nvSpPr>
          <p:spPr>
            <a:xfrm>
              <a:off x="5152150" y="1801075"/>
              <a:ext cx="2857464" cy="2173500"/>
            </a:xfrm>
            <a:prstGeom prst="cloud">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97"/>
            <p:cNvSpPr txBox="1"/>
            <p:nvPr/>
          </p:nvSpPr>
          <p:spPr>
            <a:xfrm>
              <a:off x="5526300" y="2121475"/>
              <a:ext cx="1799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I went to the market</a:t>
              </a:r>
              <a:endParaRPr sz="1200">
                <a:latin typeface="Source Sans Pro"/>
                <a:ea typeface="Source Sans Pro"/>
                <a:cs typeface="Source Sans Pro"/>
                <a:sym typeface="Source Sans Pro"/>
              </a:endParaRPr>
            </a:p>
          </p:txBody>
        </p:sp>
        <p:sp>
          <p:nvSpPr>
            <p:cNvPr id="1251" name="Google Shape;1251;p97"/>
            <p:cNvSpPr txBox="1"/>
            <p:nvPr/>
          </p:nvSpPr>
          <p:spPr>
            <a:xfrm>
              <a:off x="5237097" y="2398675"/>
              <a:ext cx="18633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I went to the grocery store</a:t>
              </a:r>
              <a:endParaRPr sz="1200">
                <a:latin typeface="Source Sans Pro"/>
                <a:ea typeface="Source Sans Pro"/>
                <a:cs typeface="Source Sans Pro"/>
                <a:sym typeface="Source Sans Pro"/>
              </a:endParaRPr>
            </a:p>
          </p:txBody>
        </p:sp>
        <p:sp>
          <p:nvSpPr>
            <p:cNvPr id="1252" name="Google Shape;1252;p97"/>
            <p:cNvSpPr txBox="1"/>
            <p:nvPr/>
          </p:nvSpPr>
          <p:spPr>
            <a:xfrm>
              <a:off x="5678700" y="3035875"/>
              <a:ext cx="17994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India won the match</a:t>
              </a:r>
              <a:endParaRPr sz="1200">
                <a:latin typeface="Source Sans Pro"/>
                <a:ea typeface="Source Sans Pro"/>
                <a:cs typeface="Source Sans Pro"/>
                <a:sym typeface="Source Sans Pro"/>
              </a:endParaRPr>
            </a:p>
          </p:txBody>
        </p:sp>
        <p:sp>
          <p:nvSpPr>
            <p:cNvPr id="1253" name="Google Shape;1253;p97"/>
            <p:cNvSpPr txBox="1"/>
            <p:nvPr/>
          </p:nvSpPr>
          <p:spPr>
            <a:xfrm>
              <a:off x="5389497" y="3313075"/>
              <a:ext cx="1863300" cy="27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India defeated Australia</a:t>
              </a:r>
              <a:endParaRPr sz="1200">
                <a:latin typeface="Source Sans Pro"/>
                <a:ea typeface="Source Sans Pro"/>
                <a:cs typeface="Source Sans Pro"/>
                <a:sym typeface="Source Sans Pro"/>
              </a:endParaRPr>
            </a:p>
          </p:txBody>
        </p:sp>
      </p:grpSp>
      <p:sp>
        <p:nvSpPr>
          <p:cNvPr id="1254" name="Google Shape;1254;p97"/>
          <p:cNvSpPr txBox="1"/>
          <p:nvPr/>
        </p:nvSpPr>
        <p:spPr>
          <a:xfrm>
            <a:off x="872400" y="4398825"/>
            <a:ext cx="40464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Input Symbol </a:t>
            </a:r>
            <a:br>
              <a:rPr lang="en">
                <a:latin typeface="Source Sans Pro"/>
                <a:ea typeface="Source Sans Pro"/>
                <a:cs typeface="Source Sans Pro"/>
                <a:sym typeface="Source Sans Pro"/>
              </a:rPr>
            </a:br>
            <a:r>
              <a:rPr lang="en">
                <a:latin typeface="Source Sans Pro"/>
                <a:ea typeface="Source Sans Pro"/>
                <a:cs typeface="Source Sans Pro"/>
                <a:sym typeface="Source Sans Pro"/>
              </a:rPr>
              <a:t>(Characters, Words, Phrases, Sentences…)</a:t>
            </a:r>
            <a:endParaRPr>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ctrTitle"/>
          </p:nvPr>
        </p:nvSpPr>
        <p:spPr>
          <a:xfrm>
            <a:off x="311700" y="264475"/>
            <a:ext cx="8357875" cy="147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t>Paradigms of Machine Translation </a:t>
            </a:r>
            <a:endParaRPr sz="3400" dirty="0"/>
          </a:p>
        </p:txBody>
      </p:sp>
      <p:sp>
        <p:nvSpPr>
          <p:cNvPr id="90" name="Google Shape;90;p18"/>
          <p:cNvSpPr txBox="1">
            <a:spLocks noGrp="1"/>
          </p:cNvSpPr>
          <p:nvPr>
            <p:ph type="ctrTitle"/>
          </p:nvPr>
        </p:nvSpPr>
        <p:spPr>
          <a:xfrm>
            <a:off x="311700" y="2672375"/>
            <a:ext cx="8520600" cy="21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dirty="0">
                <a:solidFill>
                  <a:schemeClr val="lt1"/>
                </a:solidFill>
              </a:rPr>
              <a:t>Pushpak Bhattacharyya</a:t>
            </a:r>
            <a:endParaRPr sz="3400" dirty="0">
              <a:solidFill>
                <a:schemeClr val="lt1"/>
              </a:solidFill>
            </a:endParaRPr>
          </a:p>
          <a:p>
            <a:pPr marL="0" lvl="0" indent="0" algn="l" rtl="0">
              <a:spcBef>
                <a:spcPts val="0"/>
              </a:spcBef>
              <a:spcAft>
                <a:spcPts val="0"/>
              </a:spcAft>
              <a:buNone/>
            </a:pPr>
            <a:endParaRPr sz="1800" b="0" i="1" dirty="0">
              <a:solidFill>
                <a:srgbClr val="000000"/>
              </a:solidFill>
              <a:latin typeface="Arial"/>
              <a:ea typeface="Arial"/>
              <a:cs typeface="Arial"/>
              <a:sym typeface="Arial"/>
            </a:endParaRPr>
          </a:p>
          <a:p>
            <a:pPr marL="0" lvl="0" indent="0" algn="l" rtl="0">
              <a:spcBef>
                <a:spcPts val="0"/>
              </a:spcBef>
              <a:spcAft>
                <a:spcPts val="0"/>
              </a:spcAft>
              <a:buNone/>
            </a:pPr>
            <a:endParaRPr sz="1200" b="0" i="1" dirty="0">
              <a:solidFill>
                <a:srgbClr val="000000"/>
              </a:solidFill>
              <a:latin typeface="Arial"/>
              <a:ea typeface="Arial"/>
              <a:cs typeface="Arial"/>
              <a:sym typeface="Arial"/>
            </a:endParaRPr>
          </a:p>
          <a:p>
            <a:pPr marL="0" lvl="0" indent="0" algn="l" rtl="0">
              <a:spcBef>
                <a:spcPts val="0"/>
              </a:spcBef>
              <a:spcAft>
                <a:spcPts val="0"/>
              </a:spcAft>
              <a:buNone/>
            </a:pPr>
            <a:endParaRPr sz="1200" b="0" i="1" dirty="0">
              <a:solidFill>
                <a:srgbClr val="000000"/>
              </a:solidFill>
              <a:latin typeface="Arial"/>
              <a:ea typeface="Arial"/>
              <a:cs typeface="Arial"/>
              <a:sym typeface="Arial"/>
            </a:endParaRPr>
          </a:p>
          <a:p>
            <a:pPr marL="0" lvl="0" indent="0" algn="l" rtl="0">
              <a:spcBef>
                <a:spcPts val="0"/>
              </a:spcBef>
              <a:spcAft>
                <a:spcPts val="0"/>
              </a:spcAft>
              <a:buNone/>
            </a:pPr>
            <a:endParaRPr sz="1200" b="0" i="1" dirty="0">
              <a:solidFill>
                <a:srgbClr val="000000"/>
              </a:solidFill>
              <a:latin typeface="Arial"/>
              <a:ea typeface="Arial"/>
              <a:cs typeface="Arial"/>
              <a:sym typeface="Arial"/>
            </a:endParaRPr>
          </a:p>
          <a:p>
            <a:pPr marL="0" lvl="0" indent="0" algn="l" rtl="0">
              <a:spcBef>
                <a:spcPts val="0"/>
              </a:spcBef>
              <a:spcAft>
                <a:spcPts val="0"/>
              </a:spcAft>
              <a:buClr>
                <a:schemeClr val="dk2"/>
              </a:buClr>
              <a:buFont typeface="Arial"/>
              <a:buNone/>
            </a:pPr>
            <a:r>
              <a:rPr lang="en" sz="1200" b="0" i="1" dirty="0">
                <a:solidFill>
                  <a:schemeClr val="lt1"/>
                </a:solidFill>
                <a:latin typeface="Arial"/>
                <a:ea typeface="Arial"/>
                <a:cs typeface="Arial"/>
                <a:sym typeface="Arial"/>
              </a:rPr>
              <a:t>Acknowledgement: Numerous PhD, masters and UG students and research staff working on MT with me since 2000</a:t>
            </a:r>
            <a:endParaRPr sz="2800" b="0" dirty="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a:t>
            </a:r>
          </a:p>
        </p:txBody>
      </p:sp>
      <p:sp>
        <p:nvSpPr>
          <p:cNvPr id="3" name="Content Placeholder 2"/>
          <p:cNvSpPr>
            <a:spLocks noGrp="1"/>
          </p:cNvSpPr>
          <p:nvPr>
            <p:ph idx="1"/>
          </p:nvPr>
        </p:nvSpPr>
        <p:spPr/>
        <p:txBody>
          <a:bodyPr/>
          <a:lstStyle/>
          <a:p>
            <a:r>
              <a:rPr lang="en-US" dirty="0"/>
              <a:t>If the string, </a:t>
            </a:r>
            <a:r>
              <a:rPr lang="en-US" i="1" dirty="0"/>
              <a:t>e= e</a:t>
            </a:r>
            <a:r>
              <a:rPr lang="en-US" i="1" baseline="-25000" dirty="0"/>
              <a:t>1</a:t>
            </a:r>
            <a:r>
              <a:rPr lang="en-US" i="1" baseline="30000" dirty="0"/>
              <a:t>l</a:t>
            </a:r>
            <a:r>
              <a:rPr lang="en-US" i="1" dirty="0"/>
              <a:t>= e</a:t>
            </a:r>
            <a:r>
              <a:rPr lang="en-US" i="1" baseline="-25000" dirty="0"/>
              <a:t>1</a:t>
            </a:r>
            <a:r>
              <a:rPr lang="en-US" i="1" dirty="0"/>
              <a:t> e</a:t>
            </a:r>
            <a:r>
              <a:rPr lang="en-US" i="1" baseline="-25000" dirty="0"/>
              <a:t>2</a:t>
            </a:r>
            <a:r>
              <a:rPr lang="en-US" i="1" dirty="0"/>
              <a:t> …e</a:t>
            </a:r>
            <a:r>
              <a:rPr lang="en-US" i="1" baseline="-25000" dirty="0"/>
              <a:t>l</a:t>
            </a:r>
            <a:r>
              <a:rPr lang="en-US" dirty="0"/>
              <a:t>,  has  </a:t>
            </a:r>
            <a:r>
              <a:rPr lang="en-US" i="1" dirty="0"/>
              <a:t>l</a:t>
            </a:r>
            <a:r>
              <a:rPr lang="en-US" dirty="0"/>
              <a:t> words,  and  the  string,  </a:t>
            </a:r>
            <a:r>
              <a:rPr lang="en-US" i="1" dirty="0"/>
              <a:t>f= f</a:t>
            </a:r>
            <a:r>
              <a:rPr lang="en-US" i="1" baseline="-25000" dirty="0"/>
              <a:t>1</a:t>
            </a:r>
            <a:r>
              <a:rPr lang="en-US" i="1" baseline="30000" dirty="0"/>
              <a:t>m</a:t>
            </a:r>
            <a:r>
              <a:rPr lang="en-US" i="1" dirty="0"/>
              <a:t>=f</a:t>
            </a:r>
            <a:r>
              <a:rPr lang="en-US" i="1" baseline="-25000" dirty="0"/>
              <a:t>1</a:t>
            </a:r>
            <a:r>
              <a:rPr lang="en-US" i="1" dirty="0"/>
              <a:t>f</a:t>
            </a:r>
            <a:r>
              <a:rPr lang="en-US" i="1" baseline="-25000" dirty="0"/>
              <a:t>2</a:t>
            </a:r>
            <a:r>
              <a:rPr lang="en-US" i="1" dirty="0"/>
              <a:t>...f</a:t>
            </a:r>
            <a:r>
              <a:rPr lang="en-US" i="1" baseline="-25000" dirty="0"/>
              <a:t>m</a:t>
            </a:r>
            <a:r>
              <a:rPr lang="en-US" dirty="0"/>
              <a:t>, has  </a:t>
            </a:r>
            <a:r>
              <a:rPr lang="en-US" i="1" dirty="0"/>
              <a:t>m </a:t>
            </a:r>
            <a:r>
              <a:rPr lang="en-US" dirty="0"/>
              <a:t>words,  </a:t>
            </a:r>
          </a:p>
          <a:p>
            <a:r>
              <a:rPr lang="en-US" dirty="0"/>
              <a:t>then  the  alignment,  </a:t>
            </a:r>
            <a:r>
              <a:rPr lang="en-US" i="1" dirty="0"/>
              <a:t>a</a:t>
            </a:r>
            <a:r>
              <a:rPr lang="en-US" dirty="0"/>
              <a:t>,  can  be  represented  by  a  series, </a:t>
            </a:r>
            <a:r>
              <a:rPr lang="en-US" b="1" i="1" dirty="0"/>
              <a:t>a</a:t>
            </a:r>
            <a:r>
              <a:rPr lang="en-US" b="1" i="1" baseline="-25000" dirty="0"/>
              <a:t>1</a:t>
            </a:r>
            <a:r>
              <a:rPr lang="en-US" b="1" i="1" baseline="30000" dirty="0"/>
              <a:t>m</a:t>
            </a:r>
            <a:r>
              <a:rPr lang="en-US" b="1" i="1" dirty="0"/>
              <a:t>= a</a:t>
            </a:r>
            <a:r>
              <a:rPr lang="en-US" b="1" i="1" baseline="-25000" dirty="0"/>
              <a:t>1</a:t>
            </a:r>
            <a:r>
              <a:rPr lang="en-US" b="1" i="1" dirty="0"/>
              <a:t>a</a:t>
            </a:r>
            <a:r>
              <a:rPr lang="en-US" b="1" i="1" baseline="-25000" dirty="0"/>
              <a:t>2</a:t>
            </a:r>
            <a:r>
              <a:rPr lang="en-US" b="1" i="1" dirty="0"/>
              <a:t>...a</a:t>
            </a:r>
            <a:r>
              <a:rPr lang="en-US" b="1" i="1" baseline="-25000" dirty="0"/>
              <a:t>m</a:t>
            </a:r>
            <a:r>
              <a:rPr lang="en-US" i="1" dirty="0"/>
              <a:t> </a:t>
            </a:r>
            <a:r>
              <a:rPr lang="en-US" dirty="0"/>
              <a:t>, of </a:t>
            </a:r>
            <a:r>
              <a:rPr lang="en-US" i="1" dirty="0"/>
              <a:t>m </a:t>
            </a:r>
            <a:r>
              <a:rPr lang="en-US" dirty="0"/>
              <a:t>values,  each  between  0  and </a:t>
            </a:r>
            <a:r>
              <a:rPr lang="en-US" i="1" dirty="0"/>
              <a:t>l</a:t>
            </a:r>
            <a:r>
              <a:rPr lang="en-US" dirty="0"/>
              <a:t>  such  that  if the  word  in  position </a:t>
            </a:r>
            <a:r>
              <a:rPr lang="en-US" i="1" dirty="0"/>
              <a:t>j</a:t>
            </a:r>
            <a:r>
              <a:rPr lang="en-US" dirty="0"/>
              <a:t>  of the  f-string is  connected to  the  word  in  position </a:t>
            </a:r>
            <a:r>
              <a:rPr lang="en-US" i="1" dirty="0"/>
              <a:t>i</a:t>
            </a:r>
            <a:r>
              <a:rPr lang="en-US" dirty="0"/>
              <a:t> of the  e-string,  then</a:t>
            </a:r>
            <a:r>
              <a:rPr lang="en-US" i="1" dirty="0"/>
              <a:t> </a:t>
            </a:r>
          </a:p>
          <a:p>
            <a:pPr lvl="1"/>
            <a:r>
              <a:rPr lang="en-US" sz="1500" b="1" i="1" dirty="0" err="1"/>
              <a:t>a</a:t>
            </a:r>
            <a:r>
              <a:rPr lang="en-US" sz="1500" b="1" i="1" baseline="-25000" dirty="0" err="1"/>
              <a:t>j</a:t>
            </a:r>
            <a:r>
              <a:rPr lang="en-US" sz="1500" b="1" i="1" dirty="0"/>
              <a:t>= i</a:t>
            </a:r>
            <a:r>
              <a:rPr lang="en-US" sz="1500" dirty="0"/>
              <a:t>, and  </a:t>
            </a:r>
          </a:p>
          <a:p>
            <a:pPr lvl="1"/>
            <a:r>
              <a:rPr lang="en-US" dirty="0"/>
              <a:t>if it is not connected  to  any  English word,  then  </a:t>
            </a:r>
            <a:r>
              <a:rPr lang="en-US" sz="1500" b="1" i="1" dirty="0" err="1"/>
              <a:t>a</a:t>
            </a:r>
            <a:r>
              <a:rPr lang="en-US" sz="1500" b="1" i="1" baseline="-25000" dirty="0" err="1"/>
              <a:t>j</a:t>
            </a:r>
            <a:r>
              <a:rPr lang="en-US" sz="1500" b="1" i="1" dirty="0"/>
              <a:t>= O</a:t>
            </a:r>
            <a:r>
              <a:rPr lang="en-US" sz="1500" dirty="0"/>
              <a:t> </a:t>
            </a:r>
          </a:p>
        </p:txBody>
      </p:sp>
    </p:spTree>
    <p:extLst>
      <p:ext uri="{BB962C8B-B14F-4D97-AF65-F5344CB8AC3E}">
        <p14:creationId xmlns:p14="http://schemas.microsoft.com/office/powerpoint/2010/main" val="320890128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9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General Framework</a:t>
            </a:r>
            <a:endParaRPr/>
          </a:p>
        </p:txBody>
      </p:sp>
      <p:sp>
        <p:nvSpPr>
          <p:cNvPr id="1260" name="Google Shape;1260;p98"/>
          <p:cNvSpPr/>
          <p:nvPr/>
        </p:nvSpPr>
        <p:spPr>
          <a:xfrm>
            <a:off x="1878950" y="1222613"/>
            <a:ext cx="1073725" cy="1143000"/>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L1 Monolingual Corpus</a:t>
            </a:r>
            <a:endParaRPr sz="1200"/>
          </a:p>
        </p:txBody>
      </p:sp>
      <p:sp>
        <p:nvSpPr>
          <p:cNvPr id="1261" name="Google Shape;1261;p98"/>
          <p:cNvSpPr/>
          <p:nvPr/>
        </p:nvSpPr>
        <p:spPr>
          <a:xfrm>
            <a:off x="1878950" y="2777888"/>
            <a:ext cx="1073725" cy="1143000"/>
          </a:xfrm>
          <a:prstGeom prst="flowChartMagneticDisk">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L2 Monolingual Corpus</a:t>
            </a:r>
            <a:endParaRPr sz="1200"/>
          </a:p>
        </p:txBody>
      </p:sp>
      <p:sp>
        <p:nvSpPr>
          <p:cNvPr id="1262" name="Google Shape;1262;p98"/>
          <p:cNvSpPr/>
          <p:nvPr/>
        </p:nvSpPr>
        <p:spPr>
          <a:xfrm>
            <a:off x="5524425" y="1278863"/>
            <a:ext cx="1740600" cy="1030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Language Model Pre-Training</a:t>
            </a:r>
            <a:endParaRPr/>
          </a:p>
        </p:txBody>
      </p:sp>
      <p:sp>
        <p:nvSpPr>
          <p:cNvPr id="1263" name="Google Shape;1263;p98"/>
          <p:cNvSpPr/>
          <p:nvPr/>
        </p:nvSpPr>
        <p:spPr>
          <a:xfrm>
            <a:off x="5524425" y="2834138"/>
            <a:ext cx="1740600" cy="10305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Unsupervised NMT Fine Tuning</a:t>
            </a:r>
            <a:endParaRPr/>
          </a:p>
        </p:txBody>
      </p:sp>
      <p:cxnSp>
        <p:nvCxnSpPr>
          <p:cNvPr id="1264" name="Google Shape;1264;p98"/>
          <p:cNvCxnSpPr>
            <a:stCxn id="1260" idx="4"/>
            <a:endCxn id="1262" idx="1"/>
          </p:cNvCxnSpPr>
          <p:nvPr/>
        </p:nvCxnSpPr>
        <p:spPr>
          <a:xfrm>
            <a:off x="2952675" y="1794113"/>
            <a:ext cx="2571600" cy="0"/>
          </a:xfrm>
          <a:prstGeom prst="straightConnector1">
            <a:avLst/>
          </a:prstGeom>
          <a:noFill/>
          <a:ln w="9525" cap="flat" cmpd="sng">
            <a:solidFill>
              <a:schemeClr val="dk2"/>
            </a:solidFill>
            <a:prstDash val="solid"/>
            <a:round/>
            <a:headEnd type="none" w="med" len="med"/>
            <a:tailEnd type="triangle" w="med" len="med"/>
          </a:ln>
        </p:spPr>
      </p:cxnSp>
      <p:cxnSp>
        <p:nvCxnSpPr>
          <p:cNvPr id="1265" name="Google Shape;1265;p98"/>
          <p:cNvCxnSpPr>
            <a:stCxn id="1261" idx="4"/>
            <a:endCxn id="1262" idx="1"/>
          </p:cNvCxnSpPr>
          <p:nvPr/>
        </p:nvCxnSpPr>
        <p:spPr>
          <a:xfrm rot="10800000" flipH="1">
            <a:off x="2952675" y="1794188"/>
            <a:ext cx="2571600" cy="1555200"/>
          </a:xfrm>
          <a:prstGeom prst="straightConnector1">
            <a:avLst/>
          </a:prstGeom>
          <a:noFill/>
          <a:ln w="9525" cap="flat" cmpd="sng">
            <a:solidFill>
              <a:schemeClr val="dk2"/>
            </a:solidFill>
            <a:prstDash val="solid"/>
            <a:round/>
            <a:headEnd type="none" w="med" len="med"/>
            <a:tailEnd type="triangle" w="med" len="med"/>
          </a:ln>
        </p:spPr>
      </p:cxnSp>
      <p:cxnSp>
        <p:nvCxnSpPr>
          <p:cNvPr id="1266" name="Google Shape;1266;p98"/>
          <p:cNvCxnSpPr>
            <a:stCxn id="1262" idx="2"/>
            <a:endCxn id="1263" idx="0"/>
          </p:cNvCxnSpPr>
          <p:nvPr/>
        </p:nvCxnSpPr>
        <p:spPr>
          <a:xfrm>
            <a:off x="6394725" y="2309363"/>
            <a:ext cx="0" cy="524700"/>
          </a:xfrm>
          <a:prstGeom prst="straightConnector1">
            <a:avLst/>
          </a:prstGeom>
          <a:noFill/>
          <a:ln w="19050" cap="flat" cmpd="sng">
            <a:solidFill>
              <a:schemeClr val="dk2"/>
            </a:solidFill>
            <a:prstDash val="dash"/>
            <a:round/>
            <a:headEnd type="none" w="med" len="med"/>
            <a:tailEnd type="triangle" w="med" len="med"/>
          </a:ln>
        </p:spPr>
      </p:cxnSp>
      <p:cxnSp>
        <p:nvCxnSpPr>
          <p:cNvPr id="1267" name="Google Shape;1267;p98"/>
          <p:cNvCxnSpPr>
            <a:stCxn id="1260" idx="4"/>
            <a:endCxn id="1263" idx="1"/>
          </p:cNvCxnSpPr>
          <p:nvPr/>
        </p:nvCxnSpPr>
        <p:spPr>
          <a:xfrm>
            <a:off x="2952675" y="1794113"/>
            <a:ext cx="2571600" cy="1555200"/>
          </a:xfrm>
          <a:prstGeom prst="straightConnector1">
            <a:avLst/>
          </a:prstGeom>
          <a:noFill/>
          <a:ln w="19050" cap="flat" cmpd="sng">
            <a:solidFill>
              <a:schemeClr val="dk2"/>
            </a:solidFill>
            <a:prstDash val="dash"/>
            <a:round/>
            <a:headEnd type="none" w="med" len="med"/>
            <a:tailEnd type="triangle" w="med" len="med"/>
          </a:ln>
        </p:spPr>
      </p:cxnSp>
      <p:cxnSp>
        <p:nvCxnSpPr>
          <p:cNvPr id="1268" name="Google Shape;1268;p98"/>
          <p:cNvCxnSpPr>
            <a:stCxn id="1261" idx="4"/>
            <a:endCxn id="1263" idx="1"/>
          </p:cNvCxnSpPr>
          <p:nvPr/>
        </p:nvCxnSpPr>
        <p:spPr>
          <a:xfrm>
            <a:off x="2952675" y="3349388"/>
            <a:ext cx="2571600" cy="0"/>
          </a:xfrm>
          <a:prstGeom prst="straightConnector1">
            <a:avLst/>
          </a:prstGeom>
          <a:noFill/>
          <a:ln w="19050" cap="flat" cmpd="sng">
            <a:solidFill>
              <a:schemeClr val="dk2"/>
            </a:solidFill>
            <a:prstDash val="dash"/>
            <a:round/>
            <a:headEnd type="none" w="med" len="med"/>
            <a:tailEnd type="triangle" w="med" len="med"/>
          </a:ln>
        </p:spPr>
      </p:cxnSp>
      <p:cxnSp>
        <p:nvCxnSpPr>
          <p:cNvPr id="1269" name="Google Shape;1269;p98"/>
          <p:cNvCxnSpPr/>
          <p:nvPr/>
        </p:nvCxnSpPr>
        <p:spPr>
          <a:xfrm>
            <a:off x="6785275" y="4208325"/>
            <a:ext cx="710100" cy="0"/>
          </a:xfrm>
          <a:prstGeom prst="straightConnector1">
            <a:avLst/>
          </a:prstGeom>
          <a:noFill/>
          <a:ln w="9525" cap="flat" cmpd="sng">
            <a:solidFill>
              <a:schemeClr val="dk2"/>
            </a:solidFill>
            <a:prstDash val="solid"/>
            <a:round/>
            <a:headEnd type="none" w="med" len="med"/>
            <a:tailEnd type="triangle" w="med" len="med"/>
          </a:ln>
        </p:spPr>
      </p:cxnSp>
      <p:cxnSp>
        <p:nvCxnSpPr>
          <p:cNvPr id="1270" name="Google Shape;1270;p98"/>
          <p:cNvCxnSpPr/>
          <p:nvPr/>
        </p:nvCxnSpPr>
        <p:spPr>
          <a:xfrm>
            <a:off x="6785275" y="4464625"/>
            <a:ext cx="710100" cy="0"/>
          </a:xfrm>
          <a:prstGeom prst="straightConnector1">
            <a:avLst/>
          </a:prstGeom>
          <a:noFill/>
          <a:ln w="9525" cap="flat" cmpd="sng">
            <a:solidFill>
              <a:schemeClr val="dk2"/>
            </a:solidFill>
            <a:prstDash val="dash"/>
            <a:round/>
            <a:headEnd type="none" w="med" len="med"/>
            <a:tailEnd type="triangle" w="med" len="med"/>
          </a:ln>
        </p:spPr>
      </p:cxnSp>
      <p:sp>
        <p:nvSpPr>
          <p:cNvPr id="1271" name="Google Shape;1271;p98"/>
          <p:cNvSpPr txBox="1"/>
          <p:nvPr/>
        </p:nvSpPr>
        <p:spPr>
          <a:xfrm>
            <a:off x="7637375" y="4069725"/>
            <a:ext cx="10737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Pre-Training</a:t>
            </a:r>
            <a:endParaRPr sz="1100">
              <a:latin typeface="Source Sans Pro"/>
              <a:ea typeface="Source Sans Pro"/>
              <a:cs typeface="Source Sans Pro"/>
              <a:sym typeface="Source Sans Pro"/>
            </a:endParaRPr>
          </a:p>
        </p:txBody>
      </p:sp>
      <p:sp>
        <p:nvSpPr>
          <p:cNvPr id="1272" name="Google Shape;1272;p98"/>
          <p:cNvSpPr txBox="1"/>
          <p:nvPr/>
        </p:nvSpPr>
        <p:spPr>
          <a:xfrm>
            <a:off x="7637375" y="4298325"/>
            <a:ext cx="10737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Source Sans Pro"/>
                <a:ea typeface="Source Sans Pro"/>
                <a:cs typeface="Source Sans Pro"/>
                <a:sym typeface="Source Sans Pro"/>
              </a:rPr>
              <a:t>Fine-Tuning</a:t>
            </a:r>
            <a:endParaRPr sz="1100">
              <a:latin typeface="Source Sans Pro"/>
              <a:ea typeface="Source Sans Pro"/>
              <a:cs typeface="Source Sans Pro"/>
              <a:sym typeface="Source Sans Pro"/>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9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XLM Pre-Training</a:t>
            </a:r>
            <a:endParaRPr/>
          </a:p>
        </p:txBody>
      </p:sp>
      <p:pic>
        <p:nvPicPr>
          <p:cNvPr id="1278" name="Google Shape;1278;p99"/>
          <p:cNvPicPr preferRelativeResize="0"/>
          <p:nvPr/>
        </p:nvPicPr>
        <p:blipFill rotWithShape="1">
          <a:blip r:embed="rId3">
            <a:alphaModFix/>
          </a:blip>
          <a:srcRect l="5398" t="17880" r="3401" b="26069"/>
          <a:stretch/>
        </p:blipFill>
        <p:spPr>
          <a:xfrm>
            <a:off x="956425" y="1206850"/>
            <a:ext cx="7231150" cy="3333200"/>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0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XLM Fine Tuning</a:t>
            </a:r>
            <a:endParaRPr/>
          </a:p>
        </p:txBody>
      </p:sp>
      <p:sp>
        <p:nvSpPr>
          <p:cNvPr id="1284" name="Google Shape;1284;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Clr>
                <a:schemeClr val="dk2"/>
              </a:buClr>
              <a:buSzPts val="1800"/>
              <a:buChar char="●"/>
            </a:pPr>
            <a:r>
              <a:rPr lang="en">
                <a:solidFill>
                  <a:schemeClr val="dk2"/>
                </a:solidFill>
              </a:rPr>
              <a:t>Perform fine-tuning using </a:t>
            </a:r>
            <a:endParaRPr>
              <a:solidFill>
                <a:schemeClr val="dk2"/>
              </a:solidFill>
            </a:endParaRPr>
          </a:p>
          <a:p>
            <a:pPr marL="914400" lvl="1" indent="-317500" algn="l" rtl="0">
              <a:spcBef>
                <a:spcPts val="1600"/>
              </a:spcBef>
              <a:spcAft>
                <a:spcPts val="0"/>
              </a:spcAft>
              <a:buClr>
                <a:schemeClr val="dk2"/>
              </a:buClr>
              <a:buSzPts val="1400"/>
              <a:buChar char="○"/>
            </a:pPr>
            <a:r>
              <a:rPr lang="en" sz="1800">
                <a:solidFill>
                  <a:schemeClr val="dk2"/>
                </a:solidFill>
              </a:rPr>
              <a:t>Iterative back-translation</a:t>
            </a:r>
            <a:endParaRPr sz="1800">
              <a:solidFill>
                <a:schemeClr val="dk2"/>
              </a:solidFill>
            </a:endParaRPr>
          </a:p>
          <a:p>
            <a:pPr marL="914400" lvl="1" indent="-342900" algn="l" rtl="0">
              <a:spcBef>
                <a:spcPts val="1000"/>
              </a:spcBef>
              <a:spcAft>
                <a:spcPts val="0"/>
              </a:spcAft>
              <a:buClr>
                <a:schemeClr val="dk1"/>
              </a:buClr>
              <a:buSzPts val="1800"/>
              <a:buChar char="○"/>
            </a:pPr>
            <a:r>
              <a:rPr lang="en" sz="1800">
                <a:solidFill>
                  <a:schemeClr val="dk1"/>
                </a:solidFill>
              </a:rPr>
              <a:t>Denoising auto-encoding</a:t>
            </a:r>
            <a:endParaRPr sz="1800">
              <a:solidFill>
                <a:schemeClr val="dk1"/>
              </a:solidFill>
            </a:endParaRPr>
          </a:p>
          <a:p>
            <a:pPr marL="457200" lvl="0" indent="-342900" algn="l" rtl="0">
              <a:spcBef>
                <a:spcPts val="1000"/>
              </a:spcBef>
              <a:spcAft>
                <a:spcPts val="0"/>
              </a:spcAft>
              <a:buClr>
                <a:schemeClr val="dk2"/>
              </a:buClr>
              <a:buSzPts val="1800"/>
              <a:buChar char="●"/>
            </a:pPr>
            <a:r>
              <a:rPr lang="en">
                <a:solidFill>
                  <a:schemeClr val="dk2"/>
                </a:solidFill>
              </a:rPr>
              <a:t>Alternate between the two objective</a:t>
            </a:r>
            <a:endParaRPr>
              <a:solidFill>
                <a:schemeClr val="dk2"/>
              </a:solidFill>
            </a:endParaRPr>
          </a:p>
          <a:p>
            <a:pPr marL="457200" lvl="0" indent="-342900" algn="l" rtl="0">
              <a:spcBef>
                <a:spcPts val="1600"/>
              </a:spcBef>
              <a:spcAft>
                <a:spcPts val="1600"/>
              </a:spcAft>
              <a:buClr>
                <a:schemeClr val="dk2"/>
              </a:buClr>
              <a:buSzPts val="1800"/>
              <a:buChar char="●"/>
            </a:pPr>
            <a:r>
              <a:rPr lang="en">
                <a:solidFill>
                  <a:schemeClr val="dk1"/>
                </a:solidFill>
              </a:rPr>
              <a:t>Denoising auto-encoding</a:t>
            </a:r>
            <a:r>
              <a:rPr lang="en">
                <a:solidFill>
                  <a:schemeClr val="dk2"/>
                </a:solidFill>
              </a:rPr>
              <a:t> helps in better training of the decoder</a:t>
            </a:r>
            <a:endParaRPr>
              <a:solidFill>
                <a:schemeClr val="dk2"/>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0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XLM: Results</a:t>
            </a:r>
            <a:endParaRPr/>
          </a:p>
        </p:txBody>
      </p:sp>
      <p:pic>
        <p:nvPicPr>
          <p:cNvPr id="1290" name="Google Shape;1290;p101"/>
          <p:cNvPicPr preferRelativeResize="0"/>
          <p:nvPr/>
        </p:nvPicPr>
        <p:blipFill>
          <a:blip r:embed="rId3">
            <a:alphaModFix/>
          </a:blip>
          <a:stretch>
            <a:fillRect/>
          </a:stretch>
        </p:blipFill>
        <p:spPr>
          <a:xfrm>
            <a:off x="311688" y="1068425"/>
            <a:ext cx="4359379" cy="3770274"/>
          </a:xfrm>
          <a:prstGeom prst="rect">
            <a:avLst/>
          </a:prstGeom>
          <a:noFill/>
          <a:ln>
            <a:noFill/>
          </a:ln>
        </p:spPr>
      </p:pic>
      <p:sp>
        <p:nvSpPr>
          <p:cNvPr id="1291" name="Google Shape;1291;p10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2"/>
              </a:buClr>
              <a:buSzPts val="1400"/>
              <a:buChar char="●"/>
            </a:pPr>
            <a:r>
              <a:rPr lang="en">
                <a:solidFill>
                  <a:schemeClr val="dk2"/>
                </a:solidFill>
              </a:rPr>
              <a:t>MLM objective results in better BLEU score compared to Causal Language Modeling (CLM) objective</a:t>
            </a:r>
            <a:endParaRPr>
              <a:solidFill>
                <a:schemeClr val="dk2"/>
              </a:solidFil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295"/>
        <p:cNvGrpSpPr/>
        <p:nvPr/>
      </p:nvGrpSpPr>
      <p:grpSpPr>
        <a:xfrm>
          <a:off x="0" y="0"/>
          <a:ext cx="0" cy="0"/>
          <a:chOff x="0" y="0"/>
          <a:chExt cx="0" cy="0"/>
        </a:xfrm>
      </p:grpSpPr>
      <p:sp>
        <p:nvSpPr>
          <p:cNvPr id="1296" name="Google Shape;1296;p102"/>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CMLM</a:t>
            </a:r>
            <a:endParaRPr/>
          </a:p>
        </p:txBody>
      </p:sp>
      <p:sp>
        <p:nvSpPr>
          <p:cNvPr id="1297" name="Google Shape;1297;p102"/>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Explicit Cross-lingual Pre-training for Unsupervised Machine Translation, EMNLP-IJCNLP 2019</a:t>
            </a:r>
            <a:endParaRPr/>
          </a:p>
        </p:txBody>
      </p:sp>
      <p:sp>
        <p:nvSpPr>
          <p:cNvPr id="1298" name="Google Shape;1298;p102"/>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Cross-lingual Masked Language Modelling</a:t>
            </a:r>
            <a:endParaRPr>
              <a:solidFill>
                <a:schemeClr val="dk2"/>
              </a:solidFill>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0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MLM (</a:t>
            </a:r>
            <a:r>
              <a:rPr lang="en" sz="2500"/>
              <a:t>Devlin et.al 2018</a:t>
            </a:r>
            <a:r>
              <a:rPr lang="en"/>
              <a:t>)</a:t>
            </a:r>
            <a:endParaRPr/>
          </a:p>
        </p:txBody>
      </p:sp>
      <p:pic>
        <p:nvPicPr>
          <p:cNvPr id="1304" name="Google Shape;1304;p103"/>
          <p:cNvPicPr preferRelativeResize="0"/>
          <p:nvPr/>
        </p:nvPicPr>
        <p:blipFill rotWithShape="1">
          <a:blip r:embed="rId3">
            <a:alphaModFix/>
          </a:blip>
          <a:srcRect l="5398" t="17880" r="3401" b="26069"/>
          <a:stretch/>
        </p:blipFill>
        <p:spPr>
          <a:xfrm>
            <a:off x="956425" y="1206850"/>
            <a:ext cx="7231150" cy="3333200"/>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0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Limitations</a:t>
            </a:r>
            <a:endParaRPr/>
          </a:p>
        </p:txBody>
      </p:sp>
      <p:sp>
        <p:nvSpPr>
          <p:cNvPr id="1310" name="Google Shape;1310;p104"/>
          <p:cNvSpPr txBox="1">
            <a:spLocks noGrp="1"/>
          </p:cNvSpPr>
          <p:nvPr>
            <p:ph type="body" idx="1"/>
          </p:nvPr>
        </p:nvSpPr>
        <p:spPr>
          <a:xfrm>
            <a:off x="311700" y="1152475"/>
            <a:ext cx="8520600" cy="2051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MLM is trained to predict the missing word in the sentence</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Also, joint training on the combined corpus is not a strong signal to learn good multilingual representations</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Provide explicit cross-lingual signals to the model while pre-training</a:t>
            </a:r>
            <a:endParaRPr>
              <a:solidFill>
                <a:schemeClr val="dk2"/>
              </a:solidFill>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0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pic>
        <p:nvPicPr>
          <p:cNvPr id="1316" name="Google Shape;1316;p105"/>
          <p:cNvPicPr preferRelativeResize="0"/>
          <p:nvPr/>
        </p:nvPicPr>
        <p:blipFill rotWithShape="1">
          <a:blip r:embed="rId3">
            <a:alphaModFix/>
          </a:blip>
          <a:srcRect l="11447" t="17410" r="12082" b="26444"/>
          <a:stretch/>
        </p:blipFill>
        <p:spPr>
          <a:xfrm>
            <a:off x="1516550" y="1168525"/>
            <a:ext cx="6110899" cy="3365075"/>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10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22" name="Google Shape;1322;p106"/>
          <p:cNvSpPr txBox="1">
            <a:spLocks noGrp="1"/>
          </p:cNvSpPr>
          <p:nvPr>
            <p:ph type="body" idx="1"/>
          </p:nvPr>
        </p:nvSpPr>
        <p:spPr>
          <a:xfrm>
            <a:off x="311700" y="1152475"/>
            <a:ext cx="8520600" cy="1366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Obtain n-gram phrase translations as discussed earlier</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MLM tries to predict the masked words/tokens</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Modify MLM objective to predict the translation of phrases</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b="1">
                <a:solidFill>
                  <a:schemeClr val="dk2"/>
                </a:solidFill>
              </a:rPr>
              <a:t>Mismatch between source and target phrase length</a:t>
            </a:r>
            <a:endParaRPr b="1">
              <a:solidFill>
                <a:schemeClr val="dk2"/>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0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28" name="Google Shape;1328;p107"/>
          <p:cNvSpPr txBox="1">
            <a:spLocks noGrp="1"/>
          </p:cNvSpPr>
          <p:nvPr>
            <p:ph type="body" idx="1"/>
          </p:nvPr>
        </p:nvSpPr>
        <p:spPr>
          <a:xfrm>
            <a:off x="311700" y="1152475"/>
            <a:ext cx="8520600" cy="37170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0"/>
              </a:spcAft>
              <a:buNone/>
            </a:pPr>
            <a:r>
              <a:rPr lang="en" b="1">
                <a:solidFill>
                  <a:schemeClr val="dk2"/>
                </a:solidFill>
              </a:rPr>
              <a:t>Challenges</a:t>
            </a:r>
            <a:endParaRPr b="1">
              <a:solidFill>
                <a:schemeClr val="dk2"/>
              </a:solidFill>
            </a:endParaRPr>
          </a:p>
          <a:p>
            <a:pPr marL="457200" lvl="0" indent="-342900" algn="l" rtl="0">
              <a:lnSpc>
                <a:spcPct val="150000"/>
              </a:lnSpc>
              <a:spcBef>
                <a:spcPts val="1600"/>
              </a:spcBef>
              <a:spcAft>
                <a:spcPts val="0"/>
              </a:spcAft>
              <a:buClr>
                <a:schemeClr val="dk2"/>
              </a:buClr>
              <a:buSzPts val="1800"/>
              <a:buChar char="●"/>
            </a:pPr>
            <a:r>
              <a:rPr lang="en">
                <a:solidFill>
                  <a:schemeClr val="dk2"/>
                </a:solidFill>
              </a:rPr>
              <a:t>The source and target phrases are of unequal length</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For BERT or XLM, the decoder is a linear classifier. </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Introduce IBM model-2 into the objective</a:t>
            </a:r>
            <a:endParaRPr>
              <a:solidFill>
                <a:schemeClr val="dk2"/>
              </a:solidFill>
            </a:endParaRPr>
          </a:p>
          <a:p>
            <a:pPr marL="457200" lvl="0" indent="0" algn="ctr" rtl="0">
              <a:lnSpc>
                <a:spcPct val="150000"/>
              </a:lnSpc>
              <a:spcBef>
                <a:spcPts val="1600"/>
              </a:spcBef>
              <a:spcAft>
                <a:spcPts val="0"/>
              </a:spcAft>
              <a:buNone/>
            </a:pPr>
            <a:r>
              <a:rPr lang="en">
                <a:solidFill>
                  <a:schemeClr val="dk2"/>
                </a:solidFill>
              </a:rPr>
              <a:t>P(y</a:t>
            </a:r>
            <a:r>
              <a:rPr lang="en" baseline="-25000">
                <a:solidFill>
                  <a:schemeClr val="dk2"/>
                </a:solidFill>
              </a:rPr>
              <a:t>1</a:t>
            </a:r>
            <a:r>
              <a:rPr lang="en" baseline="30000">
                <a:solidFill>
                  <a:schemeClr val="dk2"/>
                </a:solidFill>
              </a:rPr>
              <a:t>m</a:t>
            </a:r>
            <a:r>
              <a:rPr lang="en">
                <a:solidFill>
                  <a:schemeClr val="dk2"/>
                </a:solidFill>
              </a:rPr>
              <a:t> | x</a:t>
            </a:r>
            <a:r>
              <a:rPr lang="en" baseline="-25000">
                <a:solidFill>
                  <a:schemeClr val="dk2"/>
                </a:solidFill>
              </a:rPr>
              <a:t>1</a:t>
            </a:r>
            <a:r>
              <a:rPr lang="en" baseline="30000">
                <a:solidFill>
                  <a:schemeClr val="dk2"/>
                </a:solidFill>
              </a:rPr>
              <a:t>l </a:t>
            </a:r>
            <a:r>
              <a:rPr lang="en">
                <a:solidFill>
                  <a:schemeClr val="dk2"/>
                </a:solidFill>
              </a:rPr>
              <a:t>) = ϵ ∏</a:t>
            </a:r>
            <a:r>
              <a:rPr lang="en" baseline="-25000">
                <a:solidFill>
                  <a:schemeClr val="dk2"/>
                </a:solidFill>
              </a:rPr>
              <a:t>j=1</a:t>
            </a:r>
            <a:r>
              <a:rPr lang="en" baseline="30000">
                <a:solidFill>
                  <a:schemeClr val="dk2"/>
                </a:solidFill>
              </a:rPr>
              <a:t>m</a:t>
            </a:r>
            <a:r>
              <a:rPr lang="en">
                <a:solidFill>
                  <a:schemeClr val="dk2"/>
                </a:solidFill>
              </a:rPr>
              <a:t>  ∑</a:t>
            </a:r>
            <a:r>
              <a:rPr lang="en" baseline="-25000">
                <a:solidFill>
                  <a:schemeClr val="dk2"/>
                </a:solidFill>
              </a:rPr>
              <a:t>i=0</a:t>
            </a:r>
            <a:r>
              <a:rPr lang="en" baseline="30000">
                <a:solidFill>
                  <a:schemeClr val="dk2"/>
                </a:solidFill>
              </a:rPr>
              <a:t>l</a:t>
            </a:r>
            <a:r>
              <a:rPr lang="en">
                <a:solidFill>
                  <a:schemeClr val="dk2"/>
                </a:solidFill>
              </a:rPr>
              <a:t> a(i, |j, l, m) 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a:t>
            </a:r>
            <a:endParaRPr>
              <a:solidFill>
                <a:schemeClr val="dk2"/>
              </a:solidFill>
            </a:endParaRPr>
          </a:p>
          <a:p>
            <a:pPr marL="457200" lvl="0" indent="0" algn="l" rtl="0">
              <a:lnSpc>
                <a:spcPct val="150000"/>
              </a:lnSpc>
              <a:spcBef>
                <a:spcPts val="1600"/>
              </a:spcBef>
              <a:spcAft>
                <a:spcPts val="1600"/>
              </a:spcAft>
              <a:buClr>
                <a:schemeClr val="dk2"/>
              </a:buClr>
              <a:buSzPts val="1100"/>
              <a:buFont typeface="Arial"/>
              <a:buNone/>
            </a:pPr>
            <a:r>
              <a:rPr lang="en">
                <a:solidFill>
                  <a:schemeClr val="dk2"/>
                </a:solidFill>
              </a:rPr>
              <a:t>ϵ = probability that the translation of x</a:t>
            </a:r>
            <a:r>
              <a:rPr lang="en" baseline="-25000">
                <a:solidFill>
                  <a:schemeClr val="dk2"/>
                </a:solidFill>
              </a:rPr>
              <a:t>1</a:t>
            </a:r>
            <a:r>
              <a:rPr lang="en" baseline="30000">
                <a:solidFill>
                  <a:schemeClr val="dk2"/>
                </a:solidFill>
              </a:rPr>
              <a:t>l</a:t>
            </a:r>
            <a:r>
              <a:rPr lang="en" baseline="-25000">
                <a:solidFill>
                  <a:schemeClr val="dk2"/>
                </a:solidFill>
              </a:rPr>
              <a:t> </a:t>
            </a:r>
            <a:r>
              <a:rPr lang="en">
                <a:solidFill>
                  <a:schemeClr val="dk2"/>
                </a:solidFill>
              </a:rPr>
              <a:t> consists of m tokens</a:t>
            </a:r>
            <a:br>
              <a:rPr lang="en">
                <a:solidFill>
                  <a:schemeClr val="dk2"/>
                </a:solidFill>
              </a:rPr>
            </a:br>
            <a:r>
              <a:rPr lang="en">
                <a:solidFill>
                  <a:schemeClr val="dk2"/>
                </a:solidFill>
              </a:rPr>
              <a:t>a(i, |j, l, m) = probability that i</a:t>
            </a:r>
            <a:r>
              <a:rPr lang="en" baseline="30000">
                <a:solidFill>
                  <a:schemeClr val="dk2"/>
                </a:solidFill>
              </a:rPr>
              <a:t>th</a:t>
            </a:r>
            <a:r>
              <a:rPr lang="en">
                <a:solidFill>
                  <a:schemeClr val="dk2"/>
                </a:solidFill>
              </a:rPr>
              <a:t> source token is aligned to j</a:t>
            </a:r>
            <a:r>
              <a:rPr lang="en" baseline="30000">
                <a:solidFill>
                  <a:schemeClr val="dk2"/>
                </a:solidFill>
              </a:rPr>
              <a:t>th</a:t>
            </a:r>
            <a:r>
              <a:rPr lang="en">
                <a:solidFill>
                  <a:schemeClr val="dk2"/>
                </a:solidFill>
              </a:rPr>
              <a:t> target token</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39365"/>
          </a:xfrm>
        </p:spPr>
        <p:txBody>
          <a:bodyPr/>
          <a:lstStyle/>
          <a:p>
            <a:r>
              <a:rPr lang="en-US" dirty="0"/>
              <a:t>Example of alignment</a:t>
            </a:r>
          </a:p>
        </p:txBody>
      </p:sp>
      <p:sp>
        <p:nvSpPr>
          <p:cNvPr id="3" name="Content Placeholder 2"/>
          <p:cNvSpPr txBox="1">
            <a:spLocks/>
          </p:cNvSpPr>
          <p:nvPr/>
        </p:nvSpPr>
        <p:spPr>
          <a:xfrm>
            <a:off x="1602581" y="1200150"/>
            <a:ext cx="6115050" cy="3371850"/>
          </a:xfrm>
          <a:prstGeom prst="rect">
            <a:avLst/>
          </a:prstGeom>
        </p:spPr>
        <p:txBody>
          <a:bodyPr>
            <a:normAutofit/>
          </a:bodyPr>
          <a:lstStyle/>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Arial"/>
                <a:sym typeface="Arial"/>
              </a:rPr>
              <a:t>English: </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Ram went to school</a:t>
            </a:r>
            <a:endParaRPr kumimoji="0" lang="en-US" sz="2400" b="0" i="0" u="none" strike="noStrike" kern="0" cap="none" spc="0" normalizeH="0" baseline="0" noProof="0" dirty="0">
              <a:ln>
                <a:noFill/>
              </a:ln>
              <a:solidFill>
                <a:srgbClr val="000000"/>
              </a:solidFill>
              <a:effectLst/>
              <a:uLnTx/>
              <a:uFillTx/>
              <a:latin typeface="Arial"/>
              <a:ea typeface="+mn-ea"/>
              <a:cs typeface="Arial" charset="0"/>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r>
              <a:rPr kumimoji="0" lang="en-US" sz="2400" b="0" i="0" u="none" strike="noStrike" kern="0" cap="none" spc="0" normalizeH="0" baseline="0" noProof="0" dirty="0">
                <a:ln>
                  <a:noFill/>
                </a:ln>
                <a:solidFill>
                  <a:srgbClr val="000000"/>
                </a:solidFill>
                <a:effectLst/>
                <a:uLnTx/>
                <a:uFillTx/>
                <a:latin typeface="Arial"/>
                <a:ea typeface="+mn-ea"/>
                <a:cs typeface="Arial"/>
                <a:sym typeface="Arial"/>
              </a:rPr>
              <a:t>Hindi: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raam</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paathashaalaa</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gayaa</a:t>
            </a:r>
            <a:endParaRPr kumimoji="0" lang="en-US" sz="2400" b="0" i="1" u="none" strike="noStrike" kern="0" cap="none" spc="0" normalizeH="0" baseline="0" noProof="0" dirty="0">
              <a:ln>
                <a:noFill/>
              </a:ln>
              <a:solidFill>
                <a:srgbClr val="000000"/>
              </a:solidFill>
              <a:effectLst/>
              <a:uLnTx/>
              <a:uFillTx/>
              <a:latin typeface="Arial"/>
              <a:ea typeface="+mn-ea"/>
              <a:cs typeface="Arial"/>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Arial"/>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Ram	      went		to	school</a:t>
            </a:r>
            <a:endParaRPr kumimoji="0" lang="en-US" sz="2400" b="0" i="0" u="none" strike="noStrike" kern="0" cap="none" spc="0" normalizeH="0" baseline="0" noProof="0" dirty="0">
              <a:ln>
                <a:noFill/>
              </a:ln>
              <a:solidFill>
                <a:srgbClr val="000000"/>
              </a:solidFill>
              <a:effectLst/>
              <a:uLnTx/>
              <a:uFillTx/>
              <a:latin typeface="Arial"/>
              <a:ea typeface="+mn-ea"/>
              <a:cs typeface="Arial" charset="0"/>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endParaRPr kumimoji="0" lang="en-US" sz="2400" b="0" i="0" u="none" strike="noStrike" kern="0" cap="none" spc="0" normalizeH="0" baseline="0" noProof="0" dirty="0">
              <a:ln>
                <a:noFill/>
              </a:ln>
              <a:solidFill>
                <a:srgbClr val="000000"/>
              </a:solidFill>
              <a:effectLst/>
              <a:uLnTx/>
              <a:uFillTx/>
              <a:latin typeface="Arial"/>
              <a:ea typeface="+mn-ea"/>
              <a:cs typeface="Arial" charset="0"/>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Arial"/>
              <a:buNone/>
              <a:tabLst/>
              <a:defRPr/>
            </a:pPr>
            <a:r>
              <a:rPr kumimoji="0" lang="en-US" sz="2400" b="0" i="0" u="none" strike="noStrike" kern="0" cap="none" spc="0" normalizeH="0" baseline="0" noProof="0" dirty="0">
                <a:ln>
                  <a:noFill/>
                </a:ln>
                <a:solidFill>
                  <a:srgbClr val="000000"/>
                </a:solidFill>
                <a:effectLst/>
                <a:uLnTx/>
                <a:uFillTx/>
                <a:latin typeface="Arial" charset="0"/>
                <a:ea typeface="+mn-ea"/>
                <a:cs typeface="Arial" charset="0"/>
                <a:sym typeface="Arial"/>
              </a:rPr>
              <a:t>&lt;Null&gt;</a:t>
            </a:r>
            <a:r>
              <a:rPr kumimoji="0" lang="en-US" sz="2400" b="0" i="0"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r</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aam</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paathashaalaa</a:t>
            </a:r>
            <a:r>
              <a:rPr kumimoji="0" lang="en-US" sz="2400" b="0" i="1" u="none" strike="noStrike" kern="0" cap="none" spc="0" normalizeH="0" baseline="0" noProof="0" dirty="0">
                <a:ln>
                  <a:noFill/>
                </a:ln>
                <a:solidFill>
                  <a:srgbClr val="000000"/>
                </a:solidFill>
                <a:effectLst/>
                <a:uLnTx/>
                <a:uFillTx/>
                <a:latin typeface="Arial"/>
                <a:ea typeface="+mn-ea"/>
                <a:cs typeface="Arial"/>
                <a:sym typeface="Arial"/>
              </a:rPr>
              <a:t>	</a:t>
            </a:r>
            <a:r>
              <a:rPr kumimoji="0" lang="en-US" sz="2400" b="0" i="1" u="none" strike="noStrike" kern="0" cap="none" spc="0" normalizeH="0" baseline="0" noProof="0" dirty="0" err="1">
                <a:ln>
                  <a:noFill/>
                </a:ln>
                <a:solidFill>
                  <a:srgbClr val="000000"/>
                </a:solidFill>
                <a:effectLst/>
                <a:uLnTx/>
                <a:uFillTx/>
                <a:latin typeface="Arial"/>
                <a:ea typeface="+mn-ea"/>
                <a:cs typeface="Arial"/>
                <a:sym typeface="Arial"/>
              </a:rPr>
              <a:t>gayaa</a:t>
            </a:r>
            <a:endParaRPr kumimoji="0" lang="en-US" sz="2400" b="0" i="0" u="none" strike="noStrike" kern="0" cap="none" spc="0" normalizeH="0" baseline="0" noProof="0" dirty="0">
              <a:ln>
                <a:noFill/>
              </a:ln>
              <a:solidFill>
                <a:srgbClr val="000000"/>
              </a:solidFill>
              <a:effectLst/>
              <a:uLnTx/>
              <a:uFillTx/>
              <a:latin typeface="Arial"/>
              <a:ea typeface="+mn-ea"/>
              <a:cs typeface="Arial"/>
              <a:sym typeface="Arial"/>
            </a:endParaRPr>
          </a:p>
          <a:p>
            <a:pPr marL="240030" marR="0" lvl="0" indent="-240030" algn="l" defTabSz="685800" rtl="0" eaLnBrk="1" fontAlgn="auto" latinLnBrk="0" hangingPunct="1">
              <a:lnSpc>
                <a:spcPct val="100000"/>
              </a:lnSpc>
              <a:spcBef>
                <a:spcPct val="20000"/>
              </a:spcBef>
              <a:spcAft>
                <a:spcPts val="0"/>
              </a:spcAft>
              <a:buClr>
                <a:srgbClr val="99CC00"/>
              </a:buClr>
              <a:buSzPct val="60000"/>
              <a:buFont typeface="Wingdings"/>
              <a:buChar char=""/>
              <a:tabLst/>
              <a:defRPr/>
            </a:pPr>
            <a:endParaRPr kumimoji="0" lang="en-US" sz="2400" b="0" i="0" u="none" strike="noStrike" kern="0" cap="none" spc="0" normalizeH="0" baseline="0" noProof="0" dirty="0">
              <a:ln>
                <a:noFill/>
              </a:ln>
              <a:solidFill>
                <a:srgbClr val="000000"/>
              </a:solidFill>
              <a:effectLst/>
              <a:uLnTx/>
              <a:uFillTx/>
              <a:latin typeface="Arial"/>
              <a:ea typeface="+mn-ea"/>
              <a:cs typeface="Arial"/>
              <a:sym typeface="Arial"/>
            </a:endParaRPr>
          </a:p>
        </p:txBody>
      </p:sp>
      <p:cxnSp>
        <p:nvCxnSpPr>
          <p:cNvPr id="5" name="Straight Arrow Connector 4"/>
          <p:cNvCxnSpPr/>
          <p:nvPr/>
        </p:nvCxnSpPr>
        <p:spPr bwMode="auto">
          <a:xfrm>
            <a:off x="2114550" y="2914650"/>
            <a:ext cx="97155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7" name="Straight Arrow Connector 6"/>
          <p:cNvCxnSpPr/>
          <p:nvPr/>
        </p:nvCxnSpPr>
        <p:spPr bwMode="auto">
          <a:xfrm>
            <a:off x="3200400" y="2914650"/>
            <a:ext cx="337185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9" name="Straight Arrow Connector 8"/>
          <p:cNvCxnSpPr/>
          <p:nvPr/>
        </p:nvCxnSpPr>
        <p:spPr bwMode="auto">
          <a:xfrm rot="5400000">
            <a:off x="5172075" y="2943225"/>
            <a:ext cx="685800" cy="51435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rot="10800000" flipV="1">
            <a:off x="2114550" y="2857500"/>
            <a:ext cx="2286000" cy="5715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333782241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10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34" name="Google Shape;1334;p108"/>
          <p:cNvSpPr txBox="1">
            <a:spLocks noGrp="1"/>
          </p:cNvSpPr>
          <p:nvPr>
            <p:ph type="body" idx="1"/>
          </p:nvPr>
        </p:nvSpPr>
        <p:spPr>
          <a:xfrm>
            <a:off x="311700" y="1152475"/>
            <a:ext cx="8520600" cy="37170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0"/>
              </a:spcAft>
              <a:buNone/>
            </a:pPr>
            <a:r>
              <a:rPr lang="en" b="1">
                <a:solidFill>
                  <a:schemeClr val="dk2"/>
                </a:solidFill>
              </a:rPr>
              <a:t>Modeling</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Introduce IBM model-2 into the objective</a:t>
            </a:r>
            <a:endParaRPr>
              <a:solidFill>
                <a:schemeClr val="dk2"/>
              </a:solidFill>
            </a:endParaRPr>
          </a:p>
          <a:p>
            <a:pPr marL="457200" lvl="0" indent="0" algn="ctr" rtl="0">
              <a:lnSpc>
                <a:spcPct val="125000"/>
              </a:lnSpc>
              <a:spcBef>
                <a:spcPts val="1600"/>
              </a:spcBef>
              <a:spcAft>
                <a:spcPts val="0"/>
              </a:spcAft>
              <a:buNone/>
            </a:pPr>
            <a:r>
              <a:rPr lang="en">
                <a:solidFill>
                  <a:schemeClr val="dk2"/>
                </a:solidFill>
              </a:rPr>
              <a:t>P(y</a:t>
            </a:r>
            <a:r>
              <a:rPr lang="en" baseline="-25000">
                <a:solidFill>
                  <a:schemeClr val="dk2"/>
                </a:solidFill>
              </a:rPr>
              <a:t>1</a:t>
            </a:r>
            <a:r>
              <a:rPr lang="en" baseline="30000">
                <a:solidFill>
                  <a:schemeClr val="dk2"/>
                </a:solidFill>
              </a:rPr>
              <a:t>m</a:t>
            </a:r>
            <a:r>
              <a:rPr lang="en">
                <a:solidFill>
                  <a:schemeClr val="dk2"/>
                </a:solidFill>
              </a:rPr>
              <a:t> | x</a:t>
            </a:r>
            <a:r>
              <a:rPr lang="en" baseline="-25000">
                <a:solidFill>
                  <a:schemeClr val="dk2"/>
                </a:solidFill>
              </a:rPr>
              <a:t>1</a:t>
            </a:r>
            <a:r>
              <a:rPr lang="en" baseline="30000">
                <a:solidFill>
                  <a:schemeClr val="dk2"/>
                </a:solidFill>
              </a:rPr>
              <a:t>l </a:t>
            </a:r>
            <a:r>
              <a:rPr lang="en">
                <a:solidFill>
                  <a:schemeClr val="dk2"/>
                </a:solidFill>
              </a:rPr>
              <a:t>) = ϵ ∏</a:t>
            </a:r>
            <a:r>
              <a:rPr lang="en" baseline="-25000">
                <a:solidFill>
                  <a:schemeClr val="dk2"/>
                </a:solidFill>
              </a:rPr>
              <a:t>j=1</a:t>
            </a:r>
            <a:r>
              <a:rPr lang="en" baseline="30000">
                <a:solidFill>
                  <a:schemeClr val="dk2"/>
                </a:solidFill>
              </a:rPr>
              <a:t>m</a:t>
            </a:r>
            <a:r>
              <a:rPr lang="en">
                <a:solidFill>
                  <a:schemeClr val="dk2"/>
                </a:solidFill>
              </a:rPr>
              <a:t>  ∑</a:t>
            </a:r>
            <a:r>
              <a:rPr lang="en" baseline="-25000">
                <a:solidFill>
                  <a:schemeClr val="dk2"/>
                </a:solidFill>
              </a:rPr>
              <a:t>i=0</a:t>
            </a:r>
            <a:r>
              <a:rPr lang="en" baseline="30000">
                <a:solidFill>
                  <a:schemeClr val="dk2"/>
                </a:solidFill>
              </a:rPr>
              <a:t>l</a:t>
            </a:r>
            <a:r>
              <a:rPr lang="en">
                <a:solidFill>
                  <a:schemeClr val="dk2"/>
                </a:solidFill>
              </a:rPr>
              <a:t> a(i, |j, l, m) 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a:t>
            </a:r>
            <a:endParaRPr>
              <a:solidFill>
                <a:schemeClr val="dk2"/>
              </a:solidFill>
            </a:endParaRPr>
          </a:p>
          <a:p>
            <a:pPr marL="457200" lvl="0" indent="0" algn="l" rtl="0">
              <a:lnSpc>
                <a:spcPct val="125000"/>
              </a:lnSpc>
              <a:spcBef>
                <a:spcPts val="1600"/>
              </a:spcBef>
              <a:spcAft>
                <a:spcPts val="0"/>
              </a:spcAft>
              <a:buNone/>
            </a:pPr>
            <a:r>
              <a:rPr lang="en">
                <a:solidFill>
                  <a:schemeClr val="dk2"/>
                </a:solidFill>
              </a:rPr>
              <a:t>ϵ = probability that the translation of x</a:t>
            </a:r>
            <a:r>
              <a:rPr lang="en" baseline="-25000">
                <a:solidFill>
                  <a:schemeClr val="dk2"/>
                </a:solidFill>
              </a:rPr>
              <a:t>1</a:t>
            </a:r>
            <a:r>
              <a:rPr lang="en" baseline="30000">
                <a:solidFill>
                  <a:schemeClr val="dk2"/>
                </a:solidFill>
              </a:rPr>
              <a:t>l</a:t>
            </a:r>
            <a:r>
              <a:rPr lang="en" baseline="-25000">
                <a:solidFill>
                  <a:schemeClr val="dk2"/>
                </a:solidFill>
              </a:rPr>
              <a:t> </a:t>
            </a:r>
            <a:r>
              <a:rPr lang="en">
                <a:solidFill>
                  <a:schemeClr val="dk2"/>
                </a:solidFill>
              </a:rPr>
              <a:t> consists of m tokens</a:t>
            </a:r>
            <a:br>
              <a:rPr lang="en">
                <a:solidFill>
                  <a:schemeClr val="dk2"/>
                </a:solidFill>
              </a:rPr>
            </a:br>
            <a:r>
              <a:rPr lang="en">
                <a:solidFill>
                  <a:schemeClr val="dk2"/>
                </a:solidFill>
              </a:rPr>
              <a:t>a(i, |j, l, m) = probability that i</a:t>
            </a:r>
            <a:r>
              <a:rPr lang="en" baseline="30000">
                <a:solidFill>
                  <a:schemeClr val="dk2"/>
                </a:solidFill>
              </a:rPr>
              <a:t>th</a:t>
            </a:r>
            <a:r>
              <a:rPr lang="en">
                <a:solidFill>
                  <a:schemeClr val="dk2"/>
                </a:solidFill>
              </a:rPr>
              <a:t> source token is aligned to j</a:t>
            </a:r>
            <a:r>
              <a:rPr lang="en" baseline="30000">
                <a:solidFill>
                  <a:schemeClr val="dk2"/>
                </a:solidFill>
              </a:rPr>
              <a:t>th</a:t>
            </a:r>
            <a:r>
              <a:rPr lang="en">
                <a:solidFill>
                  <a:schemeClr val="dk2"/>
                </a:solidFill>
              </a:rPr>
              <a:t> target token</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The loss function becomes</a:t>
            </a:r>
            <a:endParaRPr>
              <a:solidFill>
                <a:schemeClr val="dk2"/>
              </a:solidFill>
            </a:endParaRPr>
          </a:p>
          <a:p>
            <a:pPr marL="457200" lvl="0" indent="0" algn="ctr" rtl="0">
              <a:lnSpc>
                <a:spcPct val="125000"/>
              </a:lnSpc>
              <a:spcBef>
                <a:spcPts val="1600"/>
              </a:spcBef>
              <a:spcAft>
                <a:spcPts val="1600"/>
              </a:spcAft>
              <a:buNone/>
            </a:pPr>
            <a:r>
              <a:rPr lang="en" i="1">
                <a:solidFill>
                  <a:schemeClr val="dk2"/>
                </a:solidFill>
              </a:rPr>
              <a:t>L</a:t>
            </a:r>
            <a:r>
              <a:rPr lang="en" i="1" baseline="-25000">
                <a:solidFill>
                  <a:schemeClr val="dk2"/>
                </a:solidFill>
              </a:rPr>
              <a:t>cmlm</a:t>
            </a:r>
            <a:r>
              <a:rPr lang="en">
                <a:solidFill>
                  <a:schemeClr val="dk2"/>
                </a:solidFill>
              </a:rPr>
              <a:t> = -log (ϵ) - ∑</a:t>
            </a:r>
            <a:r>
              <a:rPr lang="en" baseline="-25000">
                <a:solidFill>
                  <a:schemeClr val="dk2"/>
                </a:solidFill>
              </a:rPr>
              <a:t>j=1</a:t>
            </a:r>
            <a:r>
              <a:rPr lang="en" baseline="30000">
                <a:solidFill>
                  <a:schemeClr val="dk2"/>
                </a:solidFill>
              </a:rPr>
              <a:t>m</a:t>
            </a:r>
            <a:r>
              <a:rPr lang="en">
                <a:solidFill>
                  <a:schemeClr val="dk2"/>
                </a:solidFill>
              </a:rPr>
              <a:t> log ( ∑</a:t>
            </a:r>
            <a:r>
              <a:rPr lang="en" baseline="-25000">
                <a:solidFill>
                  <a:schemeClr val="dk2"/>
                </a:solidFill>
              </a:rPr>
              <a:t>i=0</a:t>
            </a:r>
            <a:r>
              <a:rPr lang="en" baseline="30000">
                <a:solidFill>
                  <a:schemeClr val="dk2"/>
                </a:solidFill>
              </a:rPr>
              <a:t>l</a:t>
            </a:r>
            <a:r>
              <a:rPr lang="en">
                <a:solidFill>
                  <a:schemeClr val="dk2"/>
                </a:solidFill>
              </a:rPr>
              <a:t> a(i, |j, l, m) 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 )</a:t>
            </a:r>
            <a:endParaRPr>
              <a:solidFill>
                <a:schemeClr val="dk2"/>
              </a:solidFill>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0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40" name="Google Shape;1340;p109"/>
          <p:cNvSpPr txBox="1">
            <a:spLocks noGrp="1"/>
          </p:cNvSpPr>
          <p:nvPr>
            <p:ph type="body" idx="1"/>
          </p:nvPr>
        </p:nvSpPr>
        <p:spPr>
          <a:xfrm>
            <a:off x="311700" y="1152475"/>
            <a:ext cx="8520600" cy="37170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0"/>
              </a:spcAft>
              <a:buNone/>
            </a:pPr>
            <a:r>
              <a:rPr lang="en" b="1">
                <a:solidFill>
                  <a:schemeClr val="dk2"/>
                </a:solidFill>
              </a:rPr>
              <a:t>Modeling</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The loss function becomes</a:t>
            </a:r>
            <a:endParaRPr>
              <a:solidFill>
                <a:schemeClr val="dk2"/>
              </a:solidFill>
            </a:endParaRPr>
          </a:p>
          <a:p>
            <a:pPr marL="457200" lvl="0" indent="0" algn="ctr" rtl="0">
              <a:lnSpc>
                <a:spcPct val="125000"/>
              </a:lnSpc>
              <a:spcBef>
                <a:spcPts val="1600"/>
              </a:spcBef>
              <a:spcAft>
                <a:spcPts val="0"/>
              </a:spcAft>
              <a:buNone/>
            </a:pPr>
            <a:r>
              <a:rPr lang="en" i="1">
                <a:solidFill>
                  <a:schemeClr val="dk2"/>
                </a:solidFill>
              </a:rPr>
              <a:t>L</a:t>
            </a:r>
            <a:r>
              <a:rPr lang="en" i="1" baseline="-25000">
                <a:solidFill>
                  <a:schemeClr val="dk2"/>
                </a:solidFill>
              </a:rPr>
              <a:t>cmlm</a:t>
            </a:r>
            <a:r>
              <a:rPr lang="en">
                <a:solidFill>
                  <a:schemeClr val="dk2"/>
                </a:solidFill>
              </a:rPr>
              <a:t> = -log (ϵ) - ∑</a:t>
            </a:r>
            <a:r>
              <a:rPr lang="en" baseline="-25000">
                <a:solidFill>
                  <a:schemeClr val="dk2"/>
                </a:solidFill>
              </a:rPr>
              <a:t>j=1</a:t>
            </a:r>
            <a:r>
              <a:rPr lang="en" baseline="30000">
                <a:solidFill>
                  <a:schemeClr val="dk2"/>
                </a:solidFill>
              </a:rPr>
              <a:t>m</a:t>
            </a:r>
            <a:r>
              <a:rPr lang="en">
                <a:solidFill>
                  <a:schemeClr val="dk2"/>
                </a:solidFill>
              </a:rPr>
              <a:t> log ( ∑</a:t>
            </a:r>
            <a:r>
              <a:rPr lang="en" baseline="-25000">
                <a:solidFill>
                  <a:schemeClr val="dk2"/>
                </a:solidFill>
              </a:rPr>
              <a:t>i=0</a:t>
            </a:r>
            <a:r>
              <a:rPr lang="en" baseline="30000">
                <a:solidFill>
                  <a:schemeClr val="dk2"/>
                </a:solidFill>
              </a:rPr>
              <a:t>l</a:t>
            </a:r>
            <a:r>
              <a:rPr lang="en">
                <a:solidFill>
                  <a:schemeClr val="dk2"/>
                </a:solidFill>
              </a:rPr>
              <a:t> a(i, |j, l, m) 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 )</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The gradient becomes:</a:t>
            </a:r>
            <a:endParaRPr>
              <a:solidFill>
                <a:schemeClr val="dk2"/>
              </a:solidFill>
            </a:endParaRPr>
          </a:p>
          <a:p>
            <a:pPr marL="914400" lvl="0" indent="0" algn="ctr" rtl="0">
              <a:lnSpc>
                <a:spcPct val="125000"/>
              </a:lnSpc>
              <a:spcBef>
                <a:spcPts val="1600"/>
              </a:spcBef>
              <a:spcAft>
                <a:spcPts val="0"/>
              </a:spcAft>
              <a:buNone/>
            </a:pPr>
            <a:endParaRPr>
              <a:solidFill>
                <a:schemeClr val="dk2"/>
              </a:solidFill>
            </a:endParaRPr>
          </a:p>
          <a:p>
            <a:pPr marL="914400" lvl="0" indent="0" algn="l" rtl="0">
              <a:lnSpc>
                <a:spcPct val="125000"/>
              </a:lnSpc>
              <a:spcBef>
                <a:spcPts val="1600"/>
              </a:spcBef>
              <a:spcAft>
                <a:spcPts val="1600"/>
              </a:spcAft>
              <a:buNone/>
            </a:pPr>
            <a:endParaRPr>
              <a:solidFill>
                <a:schemeClr val="dk2"/>
              </a:solidFill>
            </a:endParaRPr>
          </a:p>
        </p:txBody>
      </p:sp>
      <p:pic>
        <p:nvPicPr>
          <p:cNvPr id="1341" name="Google Shape;1341;p109"/>
          <p:cNvPicPr preferRelativeResize="0"/>
          <p:nvPr/>
        </p:nvPicPr>
        <p:blipFill>
          <a:blip r:embed="rId3">
            <a:alphaModFix/>
          </a:blip>
          <a:stretch>
            <a:fillRect/>
          </a:stretch>
        </p:blipFill>
        <p:spPr>
          <a:xfrm>
            <a:off x="1394725" y="3205122"/>
            <a:ext cx="6535301" cy="134180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11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47" name="Google Shape;1347;p110"/>
          <p:cNvSpPr txBox="1">
            <a:spLocks noGrp="1"/>
          </p:cNvSpPr>
          <p:nvPr>
            <p:ph type="body" idx="1"/>
          </p:nvPr>
        </p:nvSpPr>
        <p:spPr>
          <a:xfrm>
            <a:off x="311700" y="1015425"/>
            <a:ext cx="8520600" cy="37170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0"/>
              </a:spcAft>
              <a:buNone/>
            </a:pPr>
            <a:r>
              <a:rPr lang="en" b="1">
                <a:solidFill>
                  <a:schemeClr val="dk2"/>
                </a:solidFill>
              </a:rPr>
              <a:t>Modeling</a:t>
            </a:r>
            <a:endParaRPr>
              <a:solidFill>
                <a:schemeClr val="dk2"/>
              </a:solidFill>
            </a:endParaRPr>
          </a:p>
          <a:p>
            <a:pPr marL="457200" lvl="0" indent="-342900" algn="l" rtl="0">
              <a:lnSpc>
                <a:spcPct val="125000"/>
              </a:lnSpc>
              <a:spcBef>
                <a:spcPts val="1600"/>
              </a:spcBef>
              <a:spcAft>
                <a:spcPts val="0"/>
              </a:spcAft>
              <a:buClr>
                <a:schemeClr val="dk2"/>
              </a:buClr>
              <a:buSzPts val="1800"/>
              <a:buChar char="●"/>
            </a:pPr>
            <a:r>
              <a:rPr lang="en">
                <a:solidFill>
                  <a:schemeClr val="dk2"/>
                </a:solidFill>
              </a:rPr>
              <a:t>The gradient becomes:</a:t>
            </a:r>
            <a:br>
              <a:rPr lang="en">
                <a:solidFill>
                  <a:schemeClr val="dk2"/>
                </a:solidFill>
              </a:rPr>
            </a:br>
            <a:br>
              <a:rPr lang="en">
                <a:solidFill>
                  <a:schemeClr val="dk2"/>
                </a:solidFill>
              </a:rPr>
            </a:br>
            <a:br>
              <a:rPr lang="en">
                <a:solidFill>
                  <a:schemeClr val="dk2"/>
                </a:solidFill>
              </a:rPr>
            </a:br>
            <a:br>
              <a:rPr lang="en">
                <a:solidFill>
                  <a:schemeClr val="dk2"/>
                </a:solidFill>
              </a:rPr>
            </a:br>
            <a:endParaRPr>
              <a:solidFill>
                <a:schemeClr val="dk2"/>
              </a:solidFill>
            </a:endParaRPr>
          </a:p>
          <a:p>
            <a:pPr marL="914400" lvl="0" indent="-342900" algn="l" rtl="0">
              <a:lnSpc>
                <a:spcPct val="125000"/>
              </a:lnSpc>
              <a:spcBef>
                <a:spcPts val="0"/>
              </a:spcBef>
              <a:spcAft>
                <a:spcPts val="0"/>
              </a:spcAft>
              <a:buClr>
                <a:schemeClr val="dk2"/>
              </a:buClr>
              <a:buSzPts val="1800"/>
              <a:buChar char="●"/>
            </a:pPr>
            <a:r>
              <a:rPr lang="en">
                <a:solidFill>
                  <a:schemeClr val="dk2"/>
                </a:solidFill>
              </a:rPr>
              <a:t>a(i, |j, l, m) are approximated using cross-lingual BPE embedding </a:t>
            </a:r>
            <a:endParaRPr>
              <a:solidFill>
                <a:schemeClr val="dk2"/>
              </a:solidFill>
            </a:endParaRPr>
          </a:p>
          <a:p>
            <a:pPr marL="914400" lvl="0" indent="-342900" algn="l" rtl="0">
              <a:lnSpc>
                <a:spcPct val="125000"/>
              </a:lnSpc>
              <a:spcBef>
                <a:spcPts val="1600"/>
              </a:spcBef>
              <a:spcAft>
                <a:spcPts val="0"/>
              </a:spcAft>
              <a:buClr>
                <a:schemeClr val="dk2"/>
              </a:buClr>
              <a:buSzPts val="1800"/>
              <a:buChar char="●"/>
            </a:pPr>
            <a:r>
              <a:rPr lang="en">
                <a:solidFill>
                  <a:schemeClr val="dk2"/>
                </a:solidFill>
              </a:rPr>
              <a:t>P(y</a:t>
            </a:r>
            <a:r>
              <a:rPr lang="en" baseline="-25000">
                <a:solidFill>
                  <a:schemeClr val="dk2"/>
                </a:solidFill>
              </a:rPr>
              <a:t>j </a:t>
            </a:r>
            <a:r>
              <a:rPr lang="en">
                <a:solidFill>
                  <a:schemeClr val="dk2"/>
                </a:solidFill>
              </a:rPr>
              <a:t>| x</a:t>
            </a:r>
            <a:r>
              <a:rPr lang="en" baseline="-25000">
                <a:solidFill>
                  <a:schemeClr val="dk2"/>
                </a:solidFill>
              </a:rPr>
              <a:t>i</a:t>
            </a:r>
            <a:r>
              <a:rPr lang="en">
                <a:solidFill>
                  <a:schemeClr val="dk2"/>
                </a:solidFill>
              </a:rPr>
              <a:t> ) is calculated by passing x</a:t>
            </a:r>
            <a:r>
              <a:rPr lang="en" baseline="-25000">
                <a:solidFill>
                  <a:schemeClr val="dk2"/>
                </a:solidFill>
              </a:rPr>
              <a:t>i</a:t>
            </a:r>
            <a:r>
              <a:rPr lang="en">
                <a:solidFill>
                  <a:schemeClr val="dk2"/>
                </a:solidFill>
              </a:rPr>
              <a:t> contextual embedding representation through a linear layer followed by soft-max</a:t>
            </a:r>
            <a:endParaRPr>
              <a:solidFill>
                <a:schemeClr val="dk2"/>
              </a:solidFill>
            </a:endParaRPr>
          </a:p>
          <a:p>
            <a:pPr marL="914400" lvl="0" indent="0" algn="l" rtl="0">
              <a:lnSpc>
                <a:spcPct val="125000"/>
              </a:lnSpc>
              <a:spcBef>
                <a:spcPts val="1600"/>
              </a:spcBef>
              <a:spcAft>
                <a:spcPts val="1600"/>
              </a:spcAft>
              <a:buNone/>
            </a:pPr>
            <a:endParaRPr>
              <a:solidFill>
                <a:schemeClr val="dk2"/>
              </a:solidFill>
            </a:endParaRPr>
          </a:p>
        </p:txBody>
      </p:sp>
      <p:pic>
        <p:nvPicPr>
          <p:cNvPr id="1348" name="Google Shape;1348;p110"/>
          <p:cNvPicPr preferRelativeResize="0"/>
          <p:nvPr/>
        </p:nvPicPr>
        <p:blipFill>
          <a:blip r:embed="rId3">
            <a:alphaModFix/>
          </a:blip>
          <a:stretch>
            <a:fillRect/>
          </a:stretch>
        </p:blipFill>
        <p:spPr>
          <a:xfrm>
            <a:off x="1386650" y="2060347"/>
            <a:ext cx="6535301" cy="13418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1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54" name="Google Shape;1354;p111"/>
          <p:cNvSpPr txBox="1">
            <a:spLocks noGrp="1"/>
          </p:cNvSpPr>
          <p:nvPr>
            <p:ph type="body" idx="1"/>
          </p:nvPr>
        </p:nvSpPr>
        <p:spPr>
          <a:xfrm>
            <a:off x="311700" y="1015425"/>
            <a:ext cx="8520600" cy="37170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0"/>
              </a:spcAft>
              <a:buNone/>
            </a:pPr>
            <a:r>
              <a:rPr lang="en" b="1">
                <a:solidFill>
                  <a:schemeClr val="dk2"/>
                </a:solidFill>
              </a:rPr>
              <a:t>Algorithm</a:t>
            </a:r>
            <a:endParaRPr b="1">
              <a:solidFill>
                <a:schemeClr val="dk2"/>
              </a:solidFill>
            </a:endParaRPr>
          </a:p>
          <a:p>
            <a:pPr marL="457200" lvl="0" indent="-336550" algn="l" rtl="0">
              <a:lnSpc>
                <a:spcPct val="125000"/>
              </a:lnSpc>
              <a:spcBef>
                <a:spcPts val="1600"/>
              </a:spcBef>
              <a:spcAft>
                <a:spcPts val="0"/>
              </a:spcAft>
              <a:buClr>
                <a:schemeClr val="dk2"/>
              </a:buClr>
              <a:buSzPts val="1700"/>
              <a:buChar char="●"/>
            </a:pPr>
            <a:r>
              <a:rPr lang="en" sz="1700">
                <a:solidFill>
                  <a:schemeClr val="dk2"/>
                </a:solidFill>
              </a:rPr>
              <a:t>Alternate between </a:t>
            </a:r>
            <a:r>
              <a:rPr lang="en" sz="1700">
                <a:solidFill>
                  <a:schemeClr val="accent2"/>
                </a:solidFill>
              </a:rPr>
              <a:t>CMLM</a:t>
            </a:r>
            <a:r>
              <a:rPr lang="en" sz="1700">
                <a:solidFill>
                  <a:schemeClr val="dk2"/>
                </a:solidFill>
              </a:rPr>
              <a:t> and MLM objective</a:t>
            </a:r>
            <a:endParaRPr sz="1700">
              <a:solidFill>
                <a:schemeClr val="dk2"/>
              </a:solidFill>
            </a:endParaRPr>
          </a:p>
          <a:p>
            <a:pPr marL="457200" lvl="0" indent="-336550" algn="l" rtl="0">
              <a:lnSpc>
                <a:spcPct val="125000"/>
              </a:lnSpc>
              <a:spcBef>
                <a:spcPts val="0"/>
              </a:spcBef>
              <a:spcAft>
                <a:spcPts val="0"/>
              </a:spcAft>
              <a:buClr>
                <a:schemeClr val="dk2"/>
              </a:buClr>
              <a:buSzPts val="1700"/>
              <a:buChar char="●"/>
            </a:pPr>
            <a:r>
              <a:rPr lang="en" sz="1700">
                <a:solidFill>
                  <a:schemeClr val="dk2"/>
                </a:solidFill>
              </a:rPr>
              <a:t>In MLM objective,</a:t>
            </a:r>
            <a:endParaRPr sz="1700">
              <a:solidFill>
                <a:schemeClr val="dk2"/>
              </a:solidFill>
            </a:endParaRPr>
          </a:p>
          <a:p>
            <a:pPr marL="914400" lvl="1" indent="-336550" algn="l" rtl="0">
              <a:lnSpc>
                <a:spcPct val="125000"/>
              </a:lnSpc>
              <a:spcBef>
                <a:spcPts val="0"/>
              </a:spcBef>
              <a:spcAft>
                <a:spcPts val="0"/>
              </a:spcAft>
              <a:buClr>
                <a:schemeClr val="dk2"/>
              </a:buClr>
              <a:buSzPts val="1700"/>
              <a:buChar char="○"/>
            </a:pPr>
            <a:r>
              <a:rPr lang="en" sz="1700">
                <a:solidFill>
                  <a:schemeClr val="dk2"/>
                </a:solidFill>
              </a:rPr>
              <a:t>50% of the time randomly choose some source ngrams  and replace it with the corresponding translation candidate (pseudo code-switching)</a:t>
            </a:r>
            <a:endParaRPr sz="1700">
              <a:solidFill>
                <a:schemeClr val="dk2"/>
              </a:solidFill>
            </a:endParaRPr>
          </a:p>
          <a:p>
            <a:pPr marL="457200" lvl="0" indent="-336550" algn="l" rtl="0">
              <a:lnSpc>
                <a:spcPct val="125000"/>
              </a:lnSpc>
              <a:spcBef>
                <a:spcPts val="0"/>
              </a:spcBef>
              <a:spcAft>
                <a:spcPts val="0"/>
              </a:spcAft>
              <a:buClr>
                <a:schemeClr val="accent2"/>
              </a:buClr>
              <a:buSzPts val="1700"/>
              <a:buChar char="●"/>
            </a:pPr>
            <a:r>
              <a:rPr lang="en" sz="1700">
                <a:solidFill>
                  <a:schemeClr val="accent2"/>
                </a:solidFill>
              </a:rPr>
              <a:t>In CMLM objective,</a:t>
            </a:r>
            <a:endParaRPr sz="1700">
              <a:solidFill>
                <a:schemeClr val="accent2"/>
              </a:solidFill>
            </a:endParaRPr>
          </a:p>
          <a:p>
            <a:pPr marL="914400" lvl="1" indent="-336550" algn="l" rtl="0">
              <a:lnSpc>
                <a:spcPct val="125000"/>
              </a:lnSpc>
              <a:spcBef>
                <a:spcPts val="0"/>
              </a:spcBef>
              <a:spcAft>
                <a:spcPts val="0"/>
              </a:spcAft>
              <a:buClr>
                <a:schemeClr val="accent2"/>
              </a:buClr>
              <a:buSzPts val="1700"/>
              <a:buChar char="○"/>
            </a:pPr>
            <a:r>
              <a:rPr lang="en" sz="1700">
                <a:solidFill>
                  <a:schemeClr val="accent2"/>
                </a:solidFill>
              </a:rPr>
              <a:t>Randomly select 15% of the BPE ngram tokens and replace them by [MASK] 70% of the time</a:t>
            </a:r>
            <a:endParaRPr sz="1700">
              <a:solidFill>
                <a:schemeClr val="accent2"/>
              </a:solidFill>
            </a:endParaRPr>
          </a:p>
          <a:p>
            <a:pPr marL="914400" lvl="1" indent="-336550" algn="l" rtl="0">
              <a:lnSpc>
                <a:spcPct val="125000"/>
              </a:lnSpc>
              <a:spcBef>
                <a:spcPts val="0"/>
              </a:spcBef>
              <a:spcAft>
                <a:spcPts val="0"/>
              </a:spcAft>
              <a:buClr>
                <a:schemeClr val="accent2"/>
              </a:buClr>
              <a:buSzPts val="1700"/>
              <a:buChar char="○"/>
            </a:pPr>
            <a:r>
              <a:rPr lang="en" sz="1700">
                <a:solidFill>
                  <a:schemeClr val="accent2"/>
                </a:solidFill>
              </a:rPr>
              <a:t>Trained to predict the translation candidate in the other language</a:t>
            </a:r>
            <a:endParaRPr sz="1700">
              <a:solidFill>
                <a:schemeClr val="accent2"/>
              </a:solidFill>
            </a:endParaRPr>
          </a:p>
          <a:p>
            <a:pPr marL="914400" lvl="0" indent="0" algn="l" rtl="0">
              <a:lnSpc>
                <a:spcPct val="125000"/>
              </a:lnSpc>
              <a:spcBef>
                <a:spcPts val="1600"/>
              </a:spcBef>
              <a:spcAft>
                <a:spcPts val="1600"/>
              </a:spcAft>
              <a:buNone/>
            </a:pPr>
            <a:endParaRPr>
              <a:solidFill>
                <a:schemeClr val="dk2"/>
              </a:solidFill>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1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Masked Language Modelling</a:t>
            </a:r>
            <a:endParaRPr/>
          </a:p>
        </p:txBody>
      </p:sp>
      <p:sp>
        <p:nvSpPr>
          <p:cNvPr id="1360" name="Google Shape;1360;p112"/>
          <p:cNvSpPr txBox="1">
            <a:spLocks noGrp="1"/>
          </p:cNvSpPr>
          <p:nvPr>
            <p:ph type="body" idx="1"/>
          </p:nvPr>
        </p:nvSpPr>
        <p:spPr>
          <a:xfrm>
            <a:off x="311700" y="1015425"/>
            <a:ext cx="8520600" cy="548700"/>
          </a:xfrm>
          <a:prstGeom prst="rect">
            <a:avLst/>
          </a:prstGeom>
        </p:spPr>
        <p:txBody>
          <a:bodyPr spcFirstLastPara="1" wrap="square" lIns="91425" tIns="91425" rIns="91425" bIns="91425" anchor="t" anchorCtr="0">
            <a:noAutofit/>
          </a:bodyPr>
          <a:lstStyle/>
          <a:p>
            <a:pPr marL="457200" lvl="0" indent="0" algn="l" rtl="0">
              <a:lnSpc>
                <a:spcPct val="125000"/>
              </a:lnSpc>
              <a:spcBef>
                <a:spcPts val="0"/>
              </a:spcBef>
              <a:spcAft>
                <a:spcPts val="1600"/>
              </a:spcAft>
              <a:buNone/>
            </a:pPr>
            <a:r>
              <a:rPr lang="en" b="1"/>
              <a:t>Results</a:t>
            </a:r>
            <a:endParaRPr/>
          </a:p>
        </p:txBody>
      </p:sp>
      <p:pic>
        <p:nvPicPr>
          <p:cNvPr id="1361" name="Google Shape;1361;p112"/>
          <p:cNvPicPr preferRelativeResize="0"/>
          <p:nvPr/>
        </p:nvPicPr>
        <p:blipFill rotWithShape="1">
          <a:blip r:embed="rId3">
            <a:alphaModFix/>
          </a:blip>
          <a:srcRect l="13948"/>
          <a:stretch/>
        </p:blipFill>
        <p:spPr>
          <a:xfrm>
            <a:off x="541948" y="1517350"/>
            <a:ext cx="8458303" cy="2821537"/>
          </a:xfrm>
          <a:prstGeom prst="rect">
            <a:avLst/>
          </a:prstGeom>
          <a:noFill/>
          <a:ln>
            <a:noFill/>
          </a:ln>
        </p:spPr>
      </p:pic>
      <p:sp>
        <p:nvSpPr>
          <p:cNvPr id="1362" name="Google Shape;1362;p112"/>
          <p:cNvSpPr txBox="1"/>
          <p:nvPr/>
        </p:nvSpPr>
        <p:spPr>
          <a:xfrm>
            <a:off x="1385450" y="3688775"/>
            <a:ext cx="12384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Source Sans Pro"/>
                <a:ea typeface="Source Sans Pro"/>
                <a:cs typeface="Source Sans Pro"/>
                <a:sym typeface="Source Sans Pro"/>
              </a:rPr>
              <a:t>(CMLM)</a:t>
            </a:r>
            <a:endParaRPr b="1">
              <a:latin typeface="Source Sans Pro"/>
              <a:ea typeface="Source Sans Pro"/>
              <a:cs typeface="Source Sans Pro"/>
              <a:sym typeface="Source Sans Pro"/>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11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Ablation Study</a:t>
            </a:r>
            <a:endParaRPr/>
          </a:p>
        </p:txBody>
      </p:sp>
      <p:sp>
        <p:nvSpPr>
          <p:cNvPr id="1368" name="Google Shape;1368;p113"/>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CMLM</a:t>
            </a:r>
            <a:endParaRPr/>
          </a:p>
        </p:txBody>
      </p:sp>
      <p:sp>
        <p:nvSpPr>
          <p:cNvPr id="1369" name="Google Shape;1369;p113"/>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Cross-lingual Masked Language Modelling</a:t>
            </a:r>
            <a:endParaRPr>
              <a:solidFill>
                <a:schemeClr val="dk2"/>
              </a:solidFill>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1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CMLM: Ablation Study</a:t>
            </a:r>
            <a:endParaRPr/>
          </a:p>
        </p:txBody>
      </p:sp>
      <p:sp>
        <p:nvSpPr>
          <p:cNvPr id="1375" name="Google Shape;1375;p114"/>
          <p:cNvSpPr txBox="1">
            <a:spLocks noGrp="1"/>
          </p:cNvSpPr>
          <p:nvPr>
            <p:ph type="body" idx="1"/>
          </p:nvPr>
        </p:nvSpPr>
        <p:spPr>
          <a:xfrm>
            <a:off x="311700" y="1152475"/>
            <a:ext cx="8520600" cy="8478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Role of n-gram masking</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Influence of translation prediction</a:t>
            </a:r>
            <a:endParaRPr>
              <a:solidFill>
                <a:schemeClr val="dk2"/>
              </a:solidFill>
            </a:endParaRPr>
          </a:p>
        </p:txBody>
      </p:sp>
      <p:pic>
        <p:nvPicPr>
          <p:cNvPr id="1376" name="Google Shape;1376;p114"/>
          <p:cNvPicPr preferRelativeResize="0"/>
          <p:nvPr/>
        </p:nvPicPr>
        <p:blipFill rotWithShape="1">
          <a:blip r:embed="rId3">
            <a:alphaModFix/>
          </a:blip>
          <a:srcRect t="14694" b="6348"/>
          <a:stretch/>
        </p:blipFill>
        <p:spPr>
          <a:xfrm>
            <a:off x="238975" y="1913675"/>
            <a:ext cx="8167649" cy="1879025"/>
          </a:xfrm>
          <a:prstGeom prst="rect">
            <a:avLst/>
          </a:prstGeom>
          <a:noFill/>
          <a:ln>
            <a:noFill/>
          </a:ln>
        </p:spPr>
      </p:pic>
      <p:sp>
        <p:nvSpPr>
          <p:cNvPr id="1377" name="Google Shape;1377;p114"/>
          <p:cNvSpPr txBox="1"/>
          <p:nvPr/>
        </p:nvSpPr>
        <p:spPr>
          <a:xfrm>
            <a:off x="398325" y="3870600"/>
            <a:ext cx="7923000" cy="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rPr>
              <a:t>CMLM + MLM</a:t>
            </a:r>
            <a:r>
              <a:rPr lang="en" sz="1000">
                <a:solidFill>
                  <a:schemeClr val="dk1"/>
                </a:solidFill>
              </a:rPr>
              <a:t> means we use L</a:t>
            </a:r>
            <a:r>
              <a:rPr lang="en" sz="700">
                <a:solidFill>
                  <a:schemeClr val="dk1"/>
                </a:solidFill>
              </a:rPr>
              <a:t>pre </a:t>
            </a:r>
            <a:r>
              <a:rPr lang="en" sz="1000">
                <a:solidFill>
                  <a:schemeClr val="dk1"/>
                </a:solidFill>
              </a:rPr>
              <a:t>as the pre-training loss;</a:t>
            </a:r>
            <a:br>
              <a:rPr lang="en" sz="1000">
                <a:solidFill>
                  <a:schemeClr val="dk1"/>
                </a:solidFill>
              </a:rPr>
            </a:br>
            <a:r>
              <a:rPr lang="en" sz="1000" b="1">
                <a:solidFill>
                  <a:schemeClr val="dk1"/>
                </a:solidFill>
              </a:rPr>
              <a:t>CMLM</a:t>
            </a:r>
            <a:r>
              <a:rPr lang="en" sz="1000">
                <a:solidFill>
                  <a:schemeClr val="dk1"/>
                </a:solidFill>
              </a:rPr>
              <a:t> means we only use L</a:t>
            </a:r>
            <a:r>
              <a:rPr lang="en" sz="700">
                <a:solidFill>
                  <a:schemeClr val="dk1"/>
                </a:solidFill>
              </a:rPr>
              <a:t>cmlm </a:t>
            </a:r>
            <a:r>
              <a:rPr lang="en" sz="1000">
                <a:solidFill>
                  <a:schemeClr val="dk1"/>
                </a:solidFill>
              </a:rPr>
              <a:t>as the pre-training loss; </a:t>
            </a:r>
            <a:br>
              <a:rPr lang="en" sz="1000">
                <a:solidFill>
                  <a:schemeClr val="dk1"/>
                </a:solidFill>
              </a:rPr>
            </a:br>
            <a:r>
              <a:rPr lang="en" sz="1000" b="1">
                <a:solidFill>
                  <a:schemeClr val="dk1"/>
                </a:solidFill>
              </a:rPr>
              <a:t>-- translation prediction</a:t>
            </a:r>
            <a:r>
              <a:rPr lang="en" sz="1000">
                <a:solidFill>
                  <a:schemeClr val="dk1"/>
                </a:solidFill>
              </a:rPr>
              <a:t> predict the masked n-grams rather than their translation candidates; </a:t>
            </a:r>
            <a:br>
              <a:rPr lang="en" sz="1000">
                <a:solidFill>
                  <a:schemeClr val="dk1"/>
                </a:solidFill>
              </a:rPr>
            </a:br>
            <a:r>
              <a:rPr lang="en" sz="1000" b="1">
                <a:solidFill>
                  <a:schemeClr val="dk1"/>
                </a:solidFill>
              </a:rPr>
              <a:t>- - n-gram mask</a:t>
            </a:r>
            <a:r>
              <a:rPr lang="en" sz="1000">
                <a:solidFill>
                  <a:schemeClr val="dk1"/>
                </a:solidFill>
              </a:rPr>
              <a:t> randomly mask BPE tokens rather than n-grams based on -</a:t>
            </a:r>
            <a:r>
              <a:rPr lang="en" sz="1000" b="1">
                <a:solidFill>
                  <a:schemeClr val="dk1"/>
                </a:solidFill>
              </a:rPr>
              <a:t>- translation prediction</a:t>
            </a:r>
            <a:r>
              <a:rPr lang="en" sz="1000">
                <a:solidFill>
                  <a:schemeClr val="dk1"/>
                </a:solidFill>
              </a:rPr>
              <a:t> during pre-training, which degrades our method to XLM.</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15"/>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MASS</a:t>
            </a:r>
            <a:endParaRPr/>
          </a:p>
        </p:txBody>
      </p:sp>
      <p:sp>
        <p:nvSpPr>
          <p:cNvPr id="1383" name="Google Shape;1383;p1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MASS: Masked Sequence to Sequence Pre-training for Language Generation, ICML, Song et.al 2019</a:t>
            </a:r>
            <a:endParaRPr/>
          </a:p>
        </p:txBody>
      </p:sp>
      <p:sp>
        <p:nvSpPr>
          <p:cNvPr id="1384" name="Google Shape;1384;p115"/>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Masked Sequence to Sequence pretraining</a:t>
            </a:r>
            <a:endParaRPr>
              <a:solidFill>
                <a:schemeClr val="dk2"/>
              </a:solidFill>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a:t>
            </a:r>
            <a:endParaRPr/>
          </a:p>
        </p:txBody>
      </p:sp>
      <p:sp>
        <p:nvSpPr>
          <p:cNvPr id="1390" name="Google Shape;1390;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XLM objective predicts the masked word in the sentence</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However, for U-NMT we need to generate a sequence</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This disconnect between pre-training and fine-tuning objective could limit the potential of unsupervised pre-training</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MASS extends XLM objective to include text segments</a:t>
            </a:r>
            <a:endParaRPr>
              <a:solidFill>
                <a:schemeClr val="dk2"/>
              </a:solidFill>
            </a:endParaRPr>
          </a:p>
          <a:p>
            <a:pPr marL="457200" lvl="0" indent="-342900" algn="l" rtl="0">
              <a:spcBef>
                <a:spcPts val="1600"/>
              </a:spcBef>
              <a:spcAft>
                <a:spcPts val="0"/>
              </a:spcAft>
              <a:buClr>
                <a:schemeClr val="dk2"/>
              </a:buClr>
              <a:buSzPts val="1800"/>
              <a:buChar char="●"/>
            </a:pPr>
            <a:r>
              <a:rPr lang="en">
                <a:solidFill>
                  <a:schemeClr val="dk2"/>
                </a:solidFill>
              </a:rPr>
              <a:t>Given a sentence, randomly mask k% of the text segment</a:t>
            </a:r>
            <a:endParaRPr>
              <a:solidFill>
                <a:schemeClr val="dk2"/>
              </a:solidFill>
            </a:endParaRPr>
          </a:p>
          <a:p>
            <a:pPr marL="457200" lvl="0" indent="-342900" algn="l" rtl="0">
              <a:spcBef>
                <a:spcPts val="1600"/>
              </a:spcBef>
              <a:spcAft>
                <a:spcPts val="1600"/>
              </a:spcAft>
              <a:buClr>
                <a:schemeClr val="dk2"/>
              </a:buClr>
              <a:buSzPts val="1800"/>
              <a:buChar char="●"/>
            </a:pPr>
            <a:r>
              <a:rPr lang="en">
                <a:solidFill>
                  <a:schemeClr val="dk2"/>
                </a:solidFill>
              </a:rPr>
              <a:t>The decoder has to generate the masked text segment now</a:t>
            </a:r>
            <a:endParaRPr>
              <a:solidFill>
                <a:schemeClr val="dk2"/>
              </a:solidFill>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Pre-Training</a:t>
            </a:r>
            <a:endParaRPr/>
          </a:p>
        </p:txBody>
      </p:sp>
      <p:pic>
        <p:nvPicPr>
          <p:cNvPr id="1396" name="Google Shape;1396;p117"/>
          <p:cNvPicPr preferRelativeResize="0"/>
          <p:nvPr/>
        </p:nvPicPr>
        <p:blipFill rotWithShape="1">
          <a:blip r:embed="rId3">
            <a:alphaModFix/>
          </a:blip>
          <a:srcRect t="27829" b="19583"/>
          <a:stretch/>
        </p:blipFill>
        <p:spPr>
          <a:xfrm>
            <a:off x="467813" y="1360100"/>
            <a:ext cx="8208374" cy="32374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noChangeArrowheads="1"/>
          </p:cNvSpPr>
          <p:nvPr>
            <p:ph type="title"/>
          </p:nvPr>
        </p:nvSpPr>
        <p:spPr/>
        <p:txBody>
          <a:bodyPr/>
          <a:lstStyle/>
          <a:p>
            <a:pPr eaLnBrk="1" hangingPunct="1"/>
            <a:r>
              <a:rPr lang="en-US" sz="2400" dirty="0">
                <a:latin typeface="Rockwell" pitchFamily="18" charset="0"/>
              </a:rPr>
              <a:t>Translation Model: Exact expression</a:t>
            </a:r>
          </a:p>
        </p:txBody>
      </p:sp>
      <p:sp>
        <p:nvSpPr>
          <p:cNvPr id="5126" name="Rectangle 3"/>
          <p:cNvSpPr>
            <a:spLocks noGrp="1" noChangeArrowheads="1"/>
          </p:cNvSpPr>
          <p:nvPr>
            <p:ph type="body" idx="1"/>
          </p:nvPr>
        </p:nvSpPr>
        <p:spPr>
          <a:xfrm>
            <a:off x="1657350" y="3600450"/>
            <a:ext cx="5772150" cy="857250"/>
          </a:xfrm>
        </p:spPr>
        <p:txBody>
          <a:bodyPr/>
          <a:lstStyle/>
          <a:p>
            <a:pPr eaLnBrk="1" hangingPunct="1">
              <a:lnSpc>
                <a:spcPct val="90000"/>
              </a:lnSpc>
              <a:spcAft>
                <a:spcPts val="900"/>
              </a:spcAft>
            </a:pPr>
            <a:r>
              <a:rPr lang="en-US" sz="1650">
                <a:latin typeface="Cambria" pitchFamily="18" charset="0"/>
              </a:rPr>
              <a:t>Five models for estimating parameters in the expression [2]</a:t>
            </a:r>
          </a:p>
          <a:p>
            <a:pPr eaLnBrk="1" hangingPunct="1">
              <a:lnSpc>
                <a:spcPct val="90000"/>
              </a:lnSpc>
            </a:pPr>
            <a:r>
              <a:rPr lang="en-US" sz="1650">
                <a:latin typeface="Cambria" pitchFamily="18" charset="0"/>
              </a:rPr>
              <a:t>Model-1, Model-2, Model-3, Model-4, Model-5</a:t>
            </a:r>
          </a:p>
        </p:txBody>
      </p:sp>
      <p:pic>
        <p:nvPicPr>
          <p:cNvPr id="11271" name="Picture 2"/>
          <p:cNvPicPr>
            <a:picLocks noChangeAspect="1" noChangeArrowheads="1"/>
          </p:cNvPicPr>
          <p:nvPr/>
        </p:nvPicPr>
        <p:blipFill>
          <a:blip r:embed="rId2" cstate="print"/>
          <a:srcRect/>
          <a:stretch>
            <a:fillRect/>
          </a:stretch>
        </p:blipFill>
        <p:spPr bwMode="auto">
          <a:xfrm>
            <a:off x="1714501" y="1428750"/>
            <a:ext cx="5593556" cy="709613"/>
          </a:xfrm>
          <a:prstGeom prst="rect">
            <a:avLst/>
          </a:prstGeom>
          <a:noFill/>
          <a:ln w="9525" algn="ctr">
            <a:noFill/>
            <a:miter lim="800000"/>
            <a:headEnd/>
            <a:tailEnd/>
          </a:ln>
        </p:spPr>
      </p:pic>
      <p:cxnSp>
        <p:nvCxnSpPr>
          <p:cNvPr id="9" name="Straight Arrow Connector 8"/>
          <p:cNvCxnSpPr/>
          <p:nvPr/>
        </p:nvCxnSpPr>
        <p:spPr bwMode="auto">
          <a:xfrm rot="5400000">
            <a:off x="2629496" y="2228255"/>
            <a:ext cx="571500" cy="1191"/>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bwMode="auto">
          <a:xfrm rot="5400000">
            <a:off x="4230291" y="2284810"/>
            <a:ext cx="570310" cy="1191"/>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bwMode="auto">
          <a:xfrm rot="5400000">
            <a:off x="6173391" y="2284810"/>
            <a:ext cx="570310" cy="1191"/>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a:off x="3600450" y="2628901"/>
            <a:ext cx="1771650" cy="507831"/>
          </a:xfrm>
          <a:prstGeom prst="rect">
            <a:avLst/>
          </a:prstGeom>
          <a:solidFill>
            <a:schemeClr val="bg2">
              <a:lumMod val="20000"/>
              <a:lumOff val="80000"/>
            </a:schemeClr>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Cambria" pitchFamily="18" charset="0"/>
                <a:ea typeface="+mn-ea"/>
                <a:cs typeface="Arial"/>
                <a:sym typeface="Arial"/>
              </a:rPr>
              <a:t>Choose alignment given </a:t>
            </a:r>
            <a:r>
              <a:rPr kumimoji="0" lang="en-US" sz="1350" b="0" i="1" u="none" strike="noStrike" kern="1200" cap="none" spc="0" normalizeH="0" baseline="0" noProof="0" dirty="0">
                <a:ln>
                  <a:noFill/>
                </a:ln>
                <a:solidFill>
                  <a:srgbClr val="000000"/>
                </a:solidFill>
                <a:effectLst/>
                <a:uLnTx/>
                <a:uFillTx/>
                <a:latin typeface="Cambria" pitchFamily="18" charset="0"/>
                <a:ea typeface="+mn-ea"/>
                <a:cs typeface="Arial"/>
                <a:sym typeface="Arial"/>
              </a:rPr>
              <a:t>e</a:t>
            </a:r>
            <a:r>
              <a:rPr kumimoji="0" lang="en-US" sz="1350" b="0" i="0" u="none" strike="noStrike" kern="1200" cap="none" spc="0" normalizeH="0" baseline="0" noProof="0" dirty="0">
                <a:ln>
                  <a:noFill/>
                </a:ln>
                <a:solidFill>
                  <a:srgbClr val="000000"/>
                </a:solidFill>
                <a:effectLst/>
                <a:uLnTx/>
                <a:uFillTx/>
                <a:latin typeface="Cambria" pitchFamily="18" charset="0"/>
                <a:ea typeface="+mn-ea"/>
                <a:cs typeface="Arial"/>
                <a:sym typeface="Arial"/>
              </a:rPr>
              <a:t> and </a:t>
            </a:r>
            <a:r>
              <a:rPr kumimoji="0" lang="en-US" sz="1350" b="0" i="1" u="none" strike="noStrike" kern="1200" cap="none" spc="0" normalizeH="0" baseline="0" noProof="0" dirty="0">
                <a:ln>
                  <a:noFill/>
                </a:ln>
                <a:solidFill>
                  <a:srgbClr val="000000"/>
                </a:solidFill>
                <a:effectLst/>
                <a:uLnTx/>
                <a:uFillTx/>
                <a:latin typeface="Cambria" pitchFamily="18" charset="0"/>
                <a:ea typeface="+mn-ea"/>
                <a:cs typeface="Arial"/>
                <a:sym typeface="Arial"/>
              </a:rPr>
              <a:t>m</a:t>
            </a:r>
          </a:p>
        </p:txBody>
      </p:sp>
      <p:sp>
        <p:nvSpPr>
          <p:cNvPr id="25" name="TextBox 24"/>
          <p:cNvSpPr txBox="1"/>
          <p:nvPr/>
        </p:nvSpPr>
        <p:spPr>
          <a:xfrm>
            <a:off x="5829300" y="2628901"/>
            <a:ext cx="1600200" cy="715581"/>
          </a:xfrm>
          <a:prstGeom prst="rect">
            <a:avLst/>
          </a:prstGeom>
          <a:solidFill>
            <a:schemeClr val="bg2">
              <a:lumMod val="20000"/>
              <a:lumOff val="80000"/>
            </a:schemeClr>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Cambria" pitchFamily="18" charset="0"/>
                <a:ea typeface="+mn-ea"/>
                <a:cs typeface="Arial"/>
                <a:sym typeface="Arial"/>
              </a:rPr>
              <a:t>Choose the identity of foreign word given </a:t>
            </a:r>
            <a:r>
              <a:rPr kumimoji="0" lang="en-US" sz="1350" b="0" i="1" u="none" strike="noStrike" kern="1200" cap="none" spc="0" normalizeH="0" baseline="0" noProof="0" dirty="0">
                <a:ln>
                  <a:noFill/>
                </a:ln>
                <a:solidFill>
                  <a:srgbClr val="000000"/>
                </a:solidFill>
                <a:effectLst/>
                <a:uLnTx/>
                <a:uFillTx/>
                <a:latin typeface="Cambria" pitchFamily="18" charset="0"/>
                <a:ea typeface="+mn-ea"/>
                <a:cs typeface="Arial"/>
                <a:sym typeface="Arial"/>
              </a:rPr>
              <a:t>e, m, a</a:t>
            </a:r>
          </a:p>
        </p:txBody>
      </p:sp>
      <p:sp>
        <p:nvSpPr>
          <p:cNvPr id="23" name="TextBox 22"/>
          <p:cNvSpPr txBox="1"/>
          <p:nvPr/>
        </p:nvSpPr>
        <p:spPr>
          <a:xfrm>
            <a:off x="1657350" y="2628900"/>
            <a:ext cx="1543050" cy="923330"/>
          </a:xfrm>
          <a:prstGeom prst="rect">
            <a:avLst/>
          </a:prstGeom>
          <a:solidFill>
            <a:schemeClr val="bg2">
              <a:lumMod val="20000"/>
              <a:lumOff val="80000"/>
            </a:schemeClr>
          </a:solidFill>
        </p:spPr>
        <p:style>
          <a:lnRef idx="1">
            <a:schemeClr val="dk1"/>
          </a:lnRef>
          <a:fillRef idx="2">
            <a:schemeClr val="dk1"/>
          </a:fillRef>
          <a:effectRef idx="1">
            <a:schemeClr val="dk1"/>
          </a:effectRef>
          <a:fontRef idx="minor">
            <a:schemeClr val="dk1"/>
          </a:fontRef>
        </p:style>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Cambria" pitchFamily="18" charset="0"/>
                <a:ea typeface="+mn-ea"/>
                <a:cs typeface="Arial"/>
                <a:sym typeface="Arial"/>
              </a:rPr>
              <a:t>Choose the length of foreign language string given </a:t>
            </a:r>
            <a:r>
              <a:rPr kumimoji="0" lang="en-US" sz="1350" b="0" i="1" u="none" strike="noStrike" kern="1200" cap="none" spc="0" normalizeH="0" baseline="0" noProof="0" dirty="0">
                <a:ln>
                  <a:noFill/>
                </a:ln>
                <a:solidFill>
                  <a:srgbClr val="000000"/>
                </a:solidFill>
                <a:effectLst/>
                <a:uLnTx/>
                <a:uFillTx/>
                <a:latin typeface="Cambria" pitchFamily="18" charset="0"/>
                <a:ea typeface="+mn-ea"/>
                <a:cs typeface="Arial"/>
                <a:sym typeface="Arial"/>
              </a:rPr>
              <a:t>e</a:t>
            </a:r>
          </a:p>
        </p:txBody>
      </p:sp>
    </p:spTree>
    <p:extLst>
      <p:ext uri="{BB962C8B-B14F-4D97-AF65-F5344CB8AC3E}">
        <p14:creationId xmlns:p14="http://schemas.microsoft.com/office/powerpoint/2010/main" val="213196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down)">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126">
                                            <p:txEl>
                                              <p:pRg st="0" end="0"/>
                                            </p:txEl>
                                          </p:spTgt>
                                        </p:tgtEl>
                                        <p:attrNameLst>
                                          <p:attrName>style.visibility</p:attrName>
                                        </p:attrNameLst>
                                      </p:cBhvr>
                                      <p:to>
                                        <p:strVal val="visible"/>
                                      </p:to>
                                    </p:set>
                                    <p:animEffect transition="in" filter="wipe(down)">
                                      <p:cBhvr>
                                        <p:cTn id="31" dur="500"/>
                                        <p:tgtEl>
                                          <p:spTgt spid="5126">
                                            <p:txEl>
                                              <p:pRg st="0" end="0"/>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126">
                                            <p:txEl>
                                              <p:pRg st="1" end="1"/>
                                            </p:txEl>
                                          </p:spTgt>
                                        </p:tgtEl>
                                        <p:attrNameLst>
                                          <p:attrName>style.visibility</p:attrName>
                                        </p:attrNameLst>
                                      </p:cBhvr>
                                      <p:to>
                                        <p:strVal val="visible"/>
                                      </p:to>
                                    </p:set>
                                    <p:animEffect transition="in" filter="wipe(down)">
                                      <p:cBhvr>
                                        <p:cTn id="34" dur="500"/>
                                        <p:tgtEl>
                                          <p:spTgt spid="51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build="allAtOnce"/>
      <p:bldP spid="24" grpId="0" animBg="1"/>
      <p:bldP spid="25" grpId="0" animBg="1"/>
      <p:bldP spid="23"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1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Fine-Tuning</a:t>
            </a:r>
            <a:endParaRPr/>
          </a:p>
        </p:txBody>
      </p:sp>
      <p:sp>
        <p:nvSpPr>
          <p:cNvPr id="1402" name="Google Shape;1402;p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a:solidFill>
                  <a:schemeClr val="dk2"/>
                </a:solidFill>
              </a:rPr>
              <a:t>Perform fine-tuning using iterative back-translation</a:t>
            </a:r>
            <a:endParaRPr>
              <a:solidFill>
                <a:schemeClr val="dk2"/>
              </a:solidFill>
            </a:endParaRPr>
          </a:p>
          <a:p>
            <a:pPr marL="457200" lvl="0" indent="-342900" algn="l" rtl="0">
              <a:spcBef>
                <a:spcPts val="0"/>
              </a:spcBef>
              <a:spcAft>
                <a:spcPts val="0"/>
              </a:spcAft>
              <a:buClr>
                <a:schemeClr val="dk2"/>
              </a:buClr>
              <a:buSzPts val="1800"/>
              <a:buChar char="●"/>
            </a:pPr>
            <a:r>
              <a:rPr lang="en">
                <a:solidFill>
                  <a:schemeClr val="dk2"/>
                </a:solidFill>
              </a:rPr>
              <a:t>Unlike XLM which had </a:t>
            </a:r>
            <a:endParaRPr>
              <a:solidFill>
                <a:schemeClr val="dk2"/>
              </a:solidFill>
            </a:endParaRPr>
          </a:p>
          <a:p>
            <a:pPr marL="914400" lvl="1" indent="-317500" algn="l" rtl="0">
              <a:spcBef>
                <a:spcPts val="0"/>
              </a:spcBef>
              <a:spcAft>
                <a:spcPts val="0"/>
              </a:spcAft>
              <a:buClr>
                <a:schemeClr val="dk2"/>
              </a:buClr>
              <a:buSzPts val="1400"/>
              <a:buChar char="○"/>
            </a:pPr>
            <a:r>
              <a:rPr lang="en" sz="1800">
                <a:solidFill>
                  <a:schemeClr val="dk2"/>
                </a:solidFill>
              </a:rPr>
              <a:t>iterative back-translation</a:t>
            </a:r>
            <a:endParaRPr sz="1800">
              <a:solidFill>
                <a:schemeClr val="dk2"/>
              </a:solidFill>
            </a:endParaRPr>
          </a:p>
          <a:p>
            <a:pPr marL="914400" lvl="1" indent="-342900" algn="l" rtl="0">
              <a:spcBef>
                <a:spcPts val="0"/>
              </a:spcBef>
              <a:spcAft>
                <a:spcPts val="0"/>
              </a:spcAft>
              <a:buClr>
                <a:schemeClr val="accent2"/>
              </a:buClr>
              <a:buSzPts val="1800"/>
              <a:buChar char="○"/>
            </a:pPr>
            <a:r>
              <a:rPr lang="en" sz="1800">
                <a:solidFill>
                  <a:schemeClr val="accent2"/>
                </a:solidFill>
              </a:rPr>
              <a:t>Denoising auto-encoding</a:t>
            </a:r>
            <a:endParaRPr sz="1800">
              <a:solidFill>
                <a:schemeClr val="accent2"/>
              </a:solidFill>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1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a:t>
            </a:r>
            <a:endParaRPr/>
          </a:p>
        </p:txBody>
      </p:sp>
      <p:pic>
        <p:nvPicPr>
          <p:cNvPr id="1408" name="Google Shape;1408;p119"/>
          <p:cNvPicPr preferRelativeResize="0"/>
          <p:nvPr/>
        </p:nvPicPr>
        <p:blipFill>
          <a:blip r:embed="rId3">
            <a:alphaModFix/>
          </a:blip>
          <a:stretch>
            <a:fillRect/>
          </a:stretch>
        </p:blipFill>
        <p:spPr>
          <a:xfrm>
            <a:off x="152400" y="1396000"/>
            <a:ext cx="8839201" cy="2351503"/>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2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Role of hyper-parameters</a:t>
            </a:r>
            <a:endParaRPr/>
          </a:p>
        </p:txBody>
      </p:sp>
      <p:sp>
        <p:nvSpPr>
          <p:cNvPr id="1414" name="Google Shape;1414;p120"/>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MASS</a:t>
            </a:r>
            <a:endParaRPr/>
          </a:p>
        </p:txBody>
      </p:sp>
      <p:sp>
        <p:nvSpPr>
          <p:cNvPr id="1415" name="Google Shape;1415;p120"/>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Masked Sequence to Sequence pretraining</a:t>
            </a:r>
            <a:endParaRPr>
              <a:solidFill>
                <a:schemeClr val="dk2"/>
              </a:solidFill>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Hyper-parameters</a:t>
            </a:r>
            <a:endParaRPr/>
          </a:p>
        </p:txBody>
      </p:sp>
      <p:sp>
        <p:nvSpPr>
          <p:cNvPr id="1421" name="Google Shape;1421;p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a:solidFill>
                  <a:schemeClr val="dk2"/>
                </a:solidFill>
              </a:rPr>
              <a:t>Percentage of ngram tokens in a sentence to be masked (</a:t>
            </a:r>
            <a:r>
              <a:rPr lang="en" b="1">
                <a:solidFill>
                  <a:schemeClr val="dk2"/>
                </a:solidFill>
              </a:rPr>
              <a:t>masking length</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Consider the input sentence, </a:t>
            </a:r>
            <a:r>
              <a:rPr lang="en" b="1">
                <a:solidFill>
                  <a:schemeClr val="dk2"/>
                </a:solidFill>
              </a:rPr>
              <a:t>X</a:t>
            </a:r>
            <a:r>
              <a:rPr lang="en">
                <a:solidFill>
                  <a:schemeClr val="dk2"/>
                </a:solidFill>
              </a:rPr>
              <a:t> = </a:t>
            </a:r>
            <a:r>
              <a:rPr lang="en" b="1" i="1">
                <a:solidFill>
                  <a:schemeClr val="dk2"/>
                </a:solidFill>
              </a:rPr>
              <a:t>I went to the market yesterday night</a:t>
            </a:r>
            <a:endParaRPr b="1" i="1">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Let </a:t>
            </a:r>
            <a:r>
              <a:rPr lang="en" b="1" i="1">
                <a:solidFill>
                  <a:schemeClr val="dk2"/>
                </a:solidFill>
              </a:rPr>
              <a:t>to the market yesterday</a:t>
            </a:r>
            <a:r>
              <a:rPr lang="en" baseline="-25000">
                <a:solidFill>
                  <a:schemeClr val="dk2"/>
                </a:solidFill>
              </a:rPr>
              <a:t> </a:t>
            </a:r>
            <a:r>
              <a:rPr lang="en">
                <a:solidFill>
                  <a:schemeClr val="dk2"/>
                </a:solidFill>
              </a:rPr>
              <a:t>be the text segment selected for masking</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Default value is 50% of the input sentence</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However, not all tokens </a:t>
            </a:r>
            <a:r>
              <a:rPr lang="en" b="1" i="1">
                <a:solidFill>
                  <a:schemeClr val="dk2"/>
                </a:solidFill>
              </a:rPr>
              <a:t>to the market yesterday</a:t>
            </a:r>
            <a:r>
              <a:rPr lang="en" baseline="-25000">
                <a:solidFill>
                  <a:schemeClr val="dk2"/>
                </a:solidFill>
              </a:rPr>
              <a:t> </a:t>
            </a:r>
            <a:r>
              <a:rPr lang="en">
                <a:solidFill>
                  <a:schemeClr val="dk2"/>
                </a:solidFill>
              </a:rPr>
              <a:t>are masked</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Given a text fragment x</a:t>
            </a:r>
            <a:r>
              <a:rPr lang="en" baseline="-25000">
                <a:solidFill>
                  <a:schemeClr val="dk2"/>
                </a:solidFill>
              </a:rPr>
              <a:t>i</a:t>
            </a:r>
            <a:r>
              <a:rPr lang="en">
                <a:solidFill>
                  <a:schemeClr val="dk2"/>
                </a:solidFill>
              </a:rPr>
              <a:t>, … , x</a:t>
            </a:r>
            <a:r>
              <a:rPr lang="en" baseline="-25000">
                <a:solidFill>
                  <a:schemeClr val="dk2"/>
                </a:solidFill>
              </a:rPr>
              <a:t>j </a:t>
            </a:r>
            <a:r>
              <a:rPr lang="en">
                <a:solidFill>
                  <a:schemeClr val="dk2"/>
                </a:solidFill>
              </a:rPr>
              <a:t>of length m selected for masking (Word selection)</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k% of the tokens are selected for masking (</a:t>
            </a:r>
            <a:r>
              <a:rPr lang="en" b="1">
                <a:solidFill>
                  <a:schemeClr val="dk2"/>
                </a:solidFill>
              </a:rPr>
              <a:t>mask probability</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l% of the tokens are replaced by random tokens (</a:t>
            </a:r>
            <a:r>
              <a:rPr lang="en" b="1">
                <a:solidFill>
                  <a:schemeClr val="dk2"/>
                </a:solidFill>
              </a:rPr>
              <a:t>replace probability</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( 100 - (k + l) ) of the tokens are retained (</a:t>
            </a:r>
            <a:r>
              <a:rPr lang="en" b="1">
                <a:solidFill>
                  <a:schemeClr val="dk2"/>
                </a:solidFill>
              </a:rPr>
              <a:t>keep probability</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Default values are k = 80%, l = 10% </a:t>
            </a:r>
            <a:endParaRPr>
              <a:solidFill>
                <a:schemeClr val="dk2"/>
              </a:solidFill>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 Role of Masking Length</a:t>
            </a:r>
            <a:endParaRPr/>
          </a:p>
        </p:txBody>
      </p:sp>
      <p:pic>
        <p:nvPicPr>
          <p:cNvPr id="1427" name="Google Shape;1427;p122"/>
          <p:cNvPicPr preferRelativeResize="0"/>
          <p:nvPr/>
        </p:nvPicPr>
        <p:blipFill>
          <a:blip r:embed="rId3">
            <a:alphaModFix/>
          </a:blip>
          <a:stretch>
            <a:fillRect/>
          </a:stretch>
        </p:blipFill>
        <p:spPr>
          <a:xfrm>
            <a:off x="311700" y="1068425"/>
            <a:ext cx="8520599" cy="3400186"/>
          </a:xfrm>
          <a:prstGeom prst="rect">
            <a:avLst/>
          </a:prstGeom>
          <a:noFill/>
          <a:ln>
            <a:noFill/>
          </a:ln>
        </p:spPr>
      </p:pic>
      <p:sp>
        <p:nvSpPr>
          <p:cNvPr id="1428" name="Google Shape;1428;p122"/>
          <p:cNvSpPr txBox="1"/>
          <p:nvPr/>
        </p:nvSpPr>
        <p:spPr>
          <a:xfrm>
            <a:off x="155900" y="4468600"/>
            <a:ext cx="83907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Source Sans Pro"/>
                <a:ea typeface="Source Sans Pro"/>
                <a:cs typeface="Source Sans Pro"/>
                <a:sym typeface="Source Sans Pro"/>
              </a:rPr>
              <a:t>The performances of MASS with different masked lengths k, in both pre-training and fine-tuning stages, which include: the PPL of the pre-trained model on English (Figure a) and French (Figure b) sentences from WMT newstest2013 on English-French translation; the BLEU score of unsupervised English-French translation on WMT newstest2013 (Figure c)</a:t>
            </a:r>
            <a:endParaRPr sz="1200">
              <a:latin typeface="Source Sans Pro"/>
              <a:ea typeface="Source Sans Pro"/>
              <a:cs typeface="Source Sans Pro"/>
              <a:sym typeface="Source Sans Pro"/>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2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Hyper-parameters</a:t>
            </a:r>
            <a:endParaRPr/>
          </a:p>
        </p:txBody>
      </p:sp>
      <p:sp>
        <p:nvSpPr>
          <p:cNvPr id="1434" name="Google Shape;1434;p123"/>
          <p:cNvSpPr txBox="1"/>
          <p:nvPr/>
        </p:nvSpPr>
        <p:spPr>
          <a:xfrm>
            <a:off x="1169538" y="1167161"/>
            <a:ext cx="6607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rgbClr val="611BB8"/>
                </a:solidFill>
                <a:latin typeface="Calibri"/>
                <a:ea typeface="Calibri"/>
                <a:cs typeface="Calibri"/>
                <a:sym typeface="Calibri"/>
              </a:rPr>
              <a:t>मै तो आपके घर से चाय का पत्ती मांगने आयी  हूँ</a:t>
            </a:r>
            <a:endParaRPr sz="1800" b="0" i="0" u="none" strike="noStrike" cap="none">
              <a:solidFill>
                <a:srgbClr val="611BB8"/>
              </a:solidFill>
              <a:latin typeface="Calibri"/>
              <a:ea typeface="Calibri"/>
              <a:cs typeface="Calibri"/>
              <a:sym typeface="Calibri"/>
            </a:endParaRPr>
          </a:p>
          <a:p>
            <a:pPr marL="0" marR="0" lvl="0" indent="0" algn="ctr" rtl="0">
              <a:spcBef>
                <a:spcPts val="0"/>
              </a:spcBef>
              <a:spcAft>
                <a:spcPts val="0"/>
              </a:spcAft>
              <a:buNone/>
            </a:pPr>
            <a:r>
              <a:rPr lang="en" sz="1800">
                <a:solidFill>
                  <a:srgbClr val="611BB8"/>
                </a:solidFill>
                <a:latin typeface="Calibri"/>
                <a:ea typeface="Calibri"/>
                <a:cs typeface="Calibri"/>
                <a:sym typeface="Calibri"/>
              </a:rPr>
              <a:t>mai to Apake ghara se chAya kA pattI mAMgane AyI  hU.N</a:t>
            </a:r>
            <a:endParaRPr sz="1800">
              <a:solidFill>
                <a:srgbClr val="611BB8"/>
              </a:solidFill>
              <a:latin typeface="Calibri"/>
              <a:ea typeface="Calibri"/>
              <a:cs typeface="Calibri"/>
              <a:sym typeface="Calibri"/>
            </a:endParaRPr>
          </a:p>
          <a:p>
            <a:pPr marL="0" marR="0" lvl="0" indent="0" algn="ctr" rtl="0">
              <a:spcBef>
                <a:spcPts val="0"/>
              </a:spcBef>
              <a:spcAft>
                <a:spcPts val="0"/>
              </a:spcAft>
              <a:buNone/>
            </a:pPr>
            <a:endParaRPr sz="1800">
              <a:solidFill>
                <a:srgbClr val="611BB8"/>
              </a:solidFill>
              <a:latin typeface="Calibri"/>
              <a:ea typeface="Calibri"/>
              <a:cs typeface="Calibri"/>
              <a:sym typeface="Calibri"/>
            </a:endParaRPr>
          </a:p>
        </p:txBody>
      </p:sp>
      <p:sp>
        <p:nvSpPr>
          <p:cNvPr id="1435" name="Google Shape;1435;p123"/>
          <p:cNvSpPr/>
          <p:nvPr/>
        </p:nvSpPr>
        <p:spPr>
          <a:xfrm>
            <a:off x="4388095" y="1860071"/>
            <a:ext cx="367800" cy="437400"/>
          </a:xfrm>
          <a:prstGeom prst="downArrow">
            <a:avLst>
              <a:gd name="adj1" fmla="val 50000"/>
              <a:gd name="adj2" fmla="val 50000"/>
            </a:avLst>
          </a:prstGeom>
          <a:solidFill>
            <a:srgbClr val="33333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6" name="Google Shape;1436;p123"/>
          <p:cNvSpPr txBox="1"/>
          <p:nvPr/>
        </p:nvSpPr>
        <p:spPr>
          <a:xfrm>
            <a:off x="2386500" y="2380925"/>
            <a:ext cx="43710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rgbClr val="611BB8"/>
                </a:solidFill>
                <a:latin typeface="Calibri"/>
                <a:ea typeface="Calibri"/>
                <a:cs typeface="Calibri"/>
                <a:sym typeface="Calibri"/>
              </a:rPr>
              <a:t>मै तो आपके </a:t>
            </a:r>
            <a:r>
              <a:rPr lang="en" sz="1800">
                <a:solidFill>
                  <a:srgbClr val="611BB8"/>
                </a:solidFill>
                <a:latin typeface="Calibri"/>
                <a:ea typeface="Calibri"/>
                <a:cs typeface="Calibri"/>
                <a:sym typeface="Calibri"/>
              </a:rPr>
              <a:t>_ _ _ _ _ </a:t>
            </a:r>
            <a:r>
              <a:rPr lang="en" sz="1800" b="0" i="0" u="none" strike="noStrike" cap="none">
                <a:solidFill>
                  <a:srgbClr val="611BB8"/>
                </a:solidFill>
                <a:latin typeface="Calibri"/>
                <a:ea typeface="Calibri"/>
                <a:cs typeface="Calibri"/>
                <a:sym typeface="Calibri"/>
              </a:rPr>
              <a:t>मांगने आयी  हूँ</a:t>
            </a:r>
            <a:endParaRPr sz="1800" b="0" i="0" u="none" strike="noStrike" cap="none">
              <a:solidFill>
                <a:srgbClr val="611BB8"/>
              </a:solidFill>
              <a:latin typeface="Calibri"/>
              <a:ea typeface="Calibri"/>
              <a:cs typeface="Calibri"/>
              <a:sym typeface="Calibri"/>
            </a:endParaRPr>
          </a:p>
        </p:txBody>
      </p:sp>
      <p:sp>
        <p:nvSpPr>
          <p:cNvPr id="1437" name="Google Shape;1437;p123"/>
          <p:cNvSpPr/>
          <p:nvPr/>
        </p:nvSpPr>
        <p:spPr>
          <a:xfrm>
            <a:off x="4388095" y="2866185"/>
            <a:ext cx="367800" cy="437400"/>
          </a:xfrm>
          <a:prstGeom prst="downArrow">
            <a:avLst>
              <a:gd name="adj1" fmla="val 50000"/>
              <a:gd name="adj2" fmla="val 50000"/>
            </a:avLst>
          </a:prstGeom>
          <a:solidFill>
            <a:srgbClr val="33333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8" name="Google Shape;1438;p123"/>
          <p:cNvSpPr txBox="1"/>
          <p:nvPr/>
        </p:nvSpPr>
        <p:spPr>
          <a:xfrm>
            <a:off x="2242200" y="3459850"/>
            <a:ext cx="4659600" cy="36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 sz="1800">
                <a:solidFill>
                  <a:schemeClr val="dk1"/>
                </a:solidFill>
                <a:latin typeface="Calibri"/>
                <a:ea typeface="Calibri"/>
                <a:cs typeface="Calibri"/>
                <a:sym typeface="Calibri"/>
              </a:rPr>
              <a:t>मै तो आपके _ </a:t>
            </a:r>
            <a:r>
              <a:rPr lang="en" sz="1800">
                <a:solidFill>
                  <a:srgbClr val="FF0000"/>
                </a:solidFill>
                <a:latin typeface="Calibri"/>
                <a:ea typeface="Calibri"/>
                <a:cs typeface="Calibri"/>
                <a:sym typeface="Calibri"/>
              </a:rPr>
              <a:t>से</a:t>
            </a:r>
            <a:r>
              <a:rPr lang="en" sz="1800">
                <a:solidFill>
                  <a:schemeClr val="dk1"/>
                </a:solidFill>
                <a:latin typeface="Calibri"/>
                <a:ea typeface="Calibri"/>
                <a:cs typeface="Calibri"/>
                <a:sym typeface="Calibri"/>
              </a:rPr>
              <a:t> _ </a:t>
            </a:r>
            <a:r>
              <a:rPr lang="en" sz="1800">
                <a:solidFill>
                  <a:srgbClr val="FF0000"/>
                </a:solidFill>
                <a:latin typeface="Calibri"/>
                <a:ea typeface="Calibri"/>
                <a:cs typeface="Calibri"/>
                <a:sym typeface="Calibri"/>
              </a:rPr>
              <a:t>पीना</a:t>
            </a:r>
            <a:r>
              <a:rPr lang="en" sz="1800">
                <a:solidFill>
                  <a:schemeClr val="dk1"/>
                </a:solidFill>
                <a:latin typeface="Calibri"/>
                <a:ea typeface="Calibri"/>
                <a:cs typeface="Calibri"/>
                <a:sym typeface="Calibri"/>
              </a:rPr>
              <a:t> _ मांगने आयी  हूँ</a:t>
            </a:r>
            <a:endParaRPr sz="1800">
              <a:solidFill>
                <a:srgbClr val="611BB8"/>
              </a:solidFill>
              <a:latin typeface="Calibri"/>
              <a:ea typeface="Calibri"/>
              <a:cs typeface="Calibri"/>
              <a:sym typeface="Calibri"/>
            </a:endParaRPr>
          </a:p>
        </p:txBody>
      </p:sp>
      <p:sp>
        <p:nvSpPr>
          <p:cNvPr id="1439" name="Google Shape;1439;p123"/>
          <p:cNvSpPr txBox="1"/>
          <p:nvPr/>
        </p:nvSpPr>
        <p:spPr>
          <a:xfrm>
            <a:off x="277100" y="2164775"/>
            <a:ext cx="20001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Select randomly 50% of the consecutive tokens for masking</a:t>
            </a:r>
            <a:endParaRPr>
              <a:latin typeface="Source Sans Pro"/>
              <a:ea typeface="Source Sans Pro"/>
              <a:cs typeface="Source Sans Pro"/>
              <a:sym typeface="Source Sans Pro"/>
            </a:endParaRPr>
          </a:p>
        </p:txBody>
      </p:sp>
      <p:sp>
        <p:nvSpPr>
          <p:cNvPr id="1440" name="Google Shape;1440;p123"/>
          <p:cNvSpPr txBox="1"/>
          <p:nvPr/>
        </p:nvSpPr>
        <p:spPr>
          <a:xfrm>
            <a:off x="277100" y="3235050"/>
            <a:ext cx="2000100" cy="70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80% of the selected tokens are </a:t>
            </a:r>
            <a:r>
              <a:rPr lang="en" b="1">
                <a:latin typeface="Source Sans Pro"/>
                <a:ea typeface="Source Sans Pro"/>
                <a:cs typeface="Source Sans Pro"/>
                <a:sym typeface="Source Sans Pro"/>
              </a:rPr>
              <a:t>masked</a:t>
            </a:r>
            <a:r>
              <a:rPr lang="en">
                <a:latin typeface="Source Sans Pro"/>
                <a:ea typeface="Source Sans Pro"/>
                <a:cs typeface="Source Sans Pro"/>
                <a:sym typeface="Source Sans Pro"/>
              </a:rPr>
              <a:t>, 10% </a:t>
            </a:r>
            <a:r>
              <a:rPr lang="en" b="1">
                <a:latin typeface="Source Sans Pro"/>
                <a:ea typeface="Source Sans Pro"/>
                <a:cs typeface="Source Sans Pro"/>
                <a:sym typeface="Source Sans Pro"/>
              </a:rPr>
              <a:t>randomly replaced</a:t>
            </a:r>
            <a:endParaRPr>
              <a:latin typeface="Source Sans Pro"/>
              <a:ea typeface="Source Sans Pro"/>
              <a:cs typeface="Source Sans Pro"/>
              <a:sym typeface="Source Sans Pro"/>
            </a:endParaRPr>
          </a:p>
        </p:txBody>
      </p:sp>
      <p:sp>
        <p:nvSpPr>
          <p:cNvPr id="1441" name="Google Shape;1441;p123"/>
          <p:cNvSpPr/>
          <p:nvPr/>
        </p:nvSpPr>
        <p:spPr>
          <a:xfrm>
            <a:off x="4388095" y="3872285"/>
            <a:ext cx="367800" cy="437400"/>
          </a:xfrm>
          <a:prstGeom prst="downArrow">
            <a:avLst>
              <a:gd name="adj1" fmla="val 50000"/>
              <a:gd name="adj2" fmla="val 50000"/>
            </a:avLst>
          </a:prstGeom>
          <a:solidFill>
            <a:srgbClr val="333333"/>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2" name="Google Shape;1442;p123"/>
          <p:cNvSpPr txBox="1"/>
          <p:nvPr/>
        </p:nvSpPr>
        <p:spPr>
          <a:xfrm>
            <a:off x="5758300" y="4448900"/>
            <a:ext cx="12642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Output to be generated</a:t>
            </a:r>
            <a:endParaRPr>
              <a:latin typeface="Source Sans Pro"/>
              <a:ea typeface="Source Sans Pro"/>
              <a:cs typeface="Source Sans Pro"/>
              <a:sym typeface="Source Sans Pro"/>
            </a:endParaRPr>
          </a:p>
        </p:txBody>
      </p:sp>
      <p:sp>
        <p:nvSpPr>
          <p:cNvPr id="1443" name="Google Shape;1443;p123"/>
          <p:cNvSpPr txBox="1"/>
          <p:nvPr/>
        </p:nvSpPr>
        <p:spPr>
          <a:xfrm>
            <a:off x="3308092" y="4461050"/>
            <a:ext cx="25278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1800" b="0" i="0" u="none" strike="noStrike" cap="none">
                <a:solidFill>
                  <a:srgbClr val="611BB8"/>
                </a:solidFill>
                <a:latin typeface="Calibri"/>
                <a:ea typeface="Calibri"/>
                <a:cs typeface="Calibri"/>
                <a:sym typeface="Calibri"/>
              </a:rPr>
              <a:t>घर से चाय का पत्ती </a:t>
            </a:r>
            <a:endParaRPr sz="1800">
              <a:solidFill>
                <a:srgbClr val="611BB8"/>
              </a:solidFill>
              <a:latin typeface="Calibri"/>
              <a:ea typeface="Calibri"/>
              <a:cs typeface="Calibri"/>
              <a:sym typeface="Calibri"/>
            </a:endParaRPr>
          </a:p>
          <a:p>
            <a:pPr marL="0" marR="0" lvl="0" indent="0" algn="ctr" rtl="0">
              <a:spcBef>
                <a:spcPts val="0"/>
              </a:spcBef>
              <a:spcAft>
                <a:spcPts val="0"/>
              </a:spcAft>
              <a:buNone/>
            </a:pPr>
            <a:endParaRPr sz="1800">
              <a:solidFill>
                <a:srgbClr val="611BB8"/>
              </a:solidFill>
              <a:latin typeface="Calibri"/>
              <a:ea typeface="Calibri"/>
              <a:cs typeface="Calibri"/>
              <a:sym typeface="Calibri"/>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12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400"/>
              <a:t>Word Selection Hyper-parameters</a:t>
            </a:r>
            <a:endParaRPr/>
          </a:p>
        </p:txBody>
      </p:sp>
      <p:graphicFrame>
        <p:nvGraphicFramePr>
          <p:cNvPr id="1449" name="Google Shape;1449;p124"/>
          <p:cNvGraphicFramePr/>
          <p:nvPr/>
        </p:nvGraphicFramePr>
        <p:xfrm>
          <a:off x="967650" y="1169000"/>
          <a:ext cx="3000000" cy="3000000"/>
        </p:xfrm>
        <a:graphic>
          <a:graphicData uri="http://schemas.openxmlformats.org/drawingml/2006/table">
            <a:tbl>
              <a:tblPr>
                <a:noFill/>
                <a:tableStyleId>{A471E60E-75AE-4761-BC76-D14E039592C1}</a:tableStyleId>
              </a:tblPr>
              <a:tblGrid>
                <a:gridCol w="1802175">
                  <a:extLst>
                    <a:ext uri="{9D8B030D-6E8A-4147-A177-3AD203B41FA5}">
                      <a16:colId xmlns:a16="http://schemas.microsoft.com/office/drawing/2014/main" val="20000"/>
                    </a:ext>
                  </a:extLst>
                </a:gridCol>
                <a:gridCol w="1802175">
                  <a:extLst>
                    <a:ext uri="{9D8B030D-6E8A-4147-A177-3AD203B41FA5}">
                      <a16:colId xmlns:a16="http://schemas.microsoft.com/office/drawing/2014/main" val="20001"/>
                    </a:ext>
                  </a:extLst>
                </a:gridCol>
                <a:gridCol w="1802175">
                  <a:extLst>
                    <a:ext uri="{9D8B030D-6E8A-4147-A177-3AD203B41FA5}">
                      <a16:colId xmlns:a16="http://schemas.microsoft.com/office/drawing/2014/main" val="20002"/>
                    </a:ext>
                  </a:extLst>
                </a:gridCol>
                <a:gridCol w="1802175">
                  <a:extLst>
                    <a:ext uri="{9D8B030D-6E8A-4147-A177-3AD203B41FA5}">
                      <a16:colId xmlns:a16="http://schemas.microsoft.com/office/drawing/2014/main" val="20003"/>
                    </a:ext>
                  </a:extLst>
                </a:gridCol>
              </a:tblGrid>
              <a:tr h="432675">
                <a:tc>
                  <a:txBody>
                    <a:bodyPr/>
                    <a:lstStyle/>
                    <a:p>
                      <a:pPr marL="0" lvl="0" indent="0" algn="ctr" rtl="0">
                        <a:spcBef>
                          <a:spcPts val="0"/>
                        </a:spcBef>
                        <a:spcAft>
                          <a:spcPts val="0"/>
                        </a:spcAft>
                        <a:buNone/>
                      </a:pPr>
                      <a:r>
                        <a:rPr lang="en" b="1"/>
                        <a:t>Configuration</a:t>
                      </a:r>
                      <a:endParaRPr b="1"/>
                    </a:p>
                  </a:txBody>
                  <a:tcPr marL="91425" marR="91425" marT="91425" marB="91425"/>
                </a:tc>
                <a:tc>
                  <a:txBody>
                    <a:bodyPr/>
                    <a:lstStyle/>
                    <a:p>
                      <a:pPr marL="0" lvl="0" indent="0" algn="ctr" rtl="0">
                        <a:spcBef>
                          <a:spcPts val="0"/>
                        </a:spcBef>
                        <a:spcAft>
                          <a:spcPts val="0"/>
                        </a:spcAft>
                        <a:buNone/>
                      </a:pPr>
                      <a:r>
                        <a:rPr lang="en" b="1"/>
                        <a:t>%age Masked</a:t>
                      </a:r>
                      <a:endParaRPr b="1"/>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sz="1300" b="1">
                          <a:solidFill>
                            <a:schemeClr val="dk2"/>
                          </a:solidFill>
                        </a:rPr>
                        <a:t>%age Retained</a:t>
                      </a:r>
                      <a:endParaRPr sz="13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300" b="1">
                          <a:solidFill>
                            <a:schemeClr val="dk2"/>
                          </a:solidFill>
                        </a:rPr>
                        <a:t>%age Randomly replaced</a:t>
                      </a:r>
                      <a:endParaRPr sz="1300" b="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8205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tc>
                  <a:txBody>
                    <a:bodyPr/>
                    <a:lstStyle/>
                    <a:p>
                      <a:pPr marL="0" lvl="0" indent="0" algn="r" rtl="0">
                        <a:spcBef>
                          <a:spcPts val="0"/>
                        </a:spcBef>
                        <a:spcAft>
                          <a:spcPts val="0"/>
                        </a:spcAft>
                        <a:buNone/>
                      </a:pPr>
                      <a:r>
                        <a:rPr lang="en"/>
                        <a:t>60</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r" rtl="0">
                        <a:spcBef>
                          <a:spcPts val="0"/>
                        </a:spcBef>
                        <a:spcAft>
                          <a:spcPts val="0"/>
                        </a:spcAft>
                        <a:buNone/>
                      </a:pPr>
                      <a:r>
                        <a:rPr lang="en"/>
                        <a:t>20</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282050">
                <a:tc>
                  <a:txBody>
                    <a:bodyPr/>
                    <a:lstStyle/>
                    <a:p>
                      <a:pPr marL="0" lvl="0" indent="0" algn="l" rtl="0">
                        <a:spcBef>
                          <a:spcPts val="0"/>
                        </a:spcBef>
                        <a:spcAft>
                          <a:spcPts val="0"/>
                        </a:spcAft>
                        <a:buNone/>
                      </a:pPr>
                      <a:r>
                        <a:rPr lang="en"/>
                        <a:t>2</a:t>
                      </a:r>
                      <a:endParaRPr/>
                    </a:p>
                  </a:txBody>
                  <a:tcPr marL="91425" marR="91425" marT="91425" marB="91425"/>
                </a:tc>
                <a:tc>
                  <a:txBody>
                    <a:bodyPr/>
                    <a:lstStyle/>
                    <a:p>
                      <a:pPr marL="0" lvl="0" indent="0" algn="r" rtl="0">
                        <a:spcBef>
                          <a:spcPts val="0"/>
                        </a:spcBef>
                        <a:spcAft>
                          <a:spcPts val="0"/>
                        </a:spcAft>
                        <a:buNone/>
                      </a:pPr>
                      <a:r>
                        <a:rPr lang="en"/>
                        <a:t>40</a:t>
                      </a:r>
                      <a:endParaRPr/>
                    </a:p>
                  </a:txBody>
                  <a:tcPr marL="91425" marR="91425" marT="91425" marB="91425"/>
                </a:tc>
                <a:tc>
                  <a:txBody>
                    <a:bodyPr/>
                    <a:lstStyle/>
                    <a:p>
                      <a:pPr marL="0" lvl="0" indent="0" algn="r" rtl="0">
                        <a:spcBef>
                          <a:spcPts val="0"/>
                        </a:spcBef>
                        <a:spcAft>
                          <a:spcPts val="0"/>
                        </a:spcAft>
                        <a:buNone/>
                      </a:pPr>
                      <a:r>
                        <a:rPr lang="en"/>
                        <a:t>40</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extLst>
                  <a:ext uri="{0D108BD9-81ED-4DB2-BD59-A6C34878D82A}">
                    <a16:rowId xmlns:a16="http://schemas.microsoft.com/office/drawing/2014/main" val="10002"/>
                  </a:ext>
                </a:extLst>
              </a:tr>
              <a:tr h="282050">
                <a:tc>
                  <a:txBody>
                    <a:bodyPr/>
                    <a:lstStyle/>
                    <a:p>
                      <a:pPr marL="0" lvl="0" indent="0" algn="l" rtl="0">
                        <a:spcBef>
                          <a:spcPts val="0"/>
                        </a:spcBef>
                        <a:spcAft>
                          <a:spcPts val="0"/>
                        </a:spcAft>
                        <a:buNone/>
                      </a:pPr>
                      <a:r>
                        <a:rPr lang="en"/>
                        <a:t>3</a:t>
                      </a:r>
                      <a:endParaRPr/>
                    </a:p>
                  </a:txBody>
                  <a:tcPr marL="91425" marR="91425" marT="91425" marB="91425"/>
                </a:tc>
                <a:tc>
                  <a:txBody>
                    <a:bodyPr/>
                    <a:lstStyle/>
                    <a:p>
                      <a:pPr marL="0" lvl="0" indent="0" algn="r" rtl="0">
                        <a:spcBef>
                          <a:spcPts val="0"/>
                        </a:spcBef>
                        <a:spcAft>
                          <a:spcPts val="0"/>
                        </a:spcAft>
                        <a:buNone/>
                      </a:pPr>
                      <a:r>
                        <a:rPr lang="en"/>
                        <a:t>60</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extLst>
                  <a:ext uri="{0D108BD9-81ED-4DB2-BD59-A6C34878D82A}">
                    <a16:rowId xmlns:a16="http://schemas.microsoft.com/office/drawing/2014/main" val="10003"/>
                  </a:ext>
                </a:extLst>
              </a:tr>
              <a:tr h="282050">
                <a:tc>
                  <a:txBody>
                    <a:bodyPr/>
                    <a:lstStyle/>
                    <a:p>
                      <a:pPr marL="0" lvl="0" indent="0" algn="l" rtl="0">
                        <a:spcBef>
                          <a:spcPts val="0"/>
                        </a:spcBef>
                        <a:spcAft>
                          <a:spcPts val="0"/>
                        </a:spcAft>
                        <a:buNone/>
                      </a:pPr>
                      <a:r>
                        <a:rPr lang="en"/>
                        <a:t>4</a:t>
                      </a:r>
                      <a:endParaRPr/>
                    </a:p>
                  </a:txBody>
                  <a:tcPr marL="91425" marR="91425" marT="91425" marB="91425"/>
                </a:tc>
                <a:tc>
                  <a:txBody>
                    <a:bodyPr/>
                    <a:lstStyle/>
                    <a:p>
                      <a:pPr marL="0" lvl="0" indent="0" algn="r" rtl="0">
                        <a:spcBef>
                          <a:spcPts val="0"/>
                        </a:spcBef>
                        <a:spcAft>
                          <a:spcPts val="0"/>
                        </a:spcAft>
                        <a:buNone/>
                      </a:pPr>
                      <a:r>
                        <a:rPr lang="en"/>
                        <a:t>80</a:t>
                      </a:r>
                      <a:endParaRPr/>
                    </a:p>
                  </a:txBody>
                  <a:tcPr marL="91425" marR="91425" marT="91425" marB="91425"/>
                </a:tc>
                <a:tc>
                  <a:txBody>
                    <a:bodyPr/>
                    <a:lstStyle/>
                    <a:p>
                      <a:pPr marL="0" lvl="0" indent="0" algn="r" rtl="0">
                        <a:spcBef>
                          <a:spcPts val="0"/>
                        </a:spcBef>
                        <a:spcAft>
                          <a:spcPts val="0"/>
                        </a:spcAft>
                        <a:buNone/>
                      </a:pPr>
                      <a:r>
                        <a:rPr lang="en"/>
                        <a:t>10</a:t>
                      </a:r>
                      <a:endParaRPr/>
                    </a:p>
                  </a:txBody>
                  <a:tcPr marL="91425" marR="91425" marT="91425" marB="91425"/>
                </a:tc>
                <a:tc>
                  <a:txBody>
                    <a:bodyPr/>
                    <a:lstStyle/>
                    <a:p>
                      <a:pPr marL="0" lvl="0" indent="0" algn="r" rtl="0">
                        <a:spcBef>
                          <a:spcPts val="0"/>
                        </a:spcBef>
                        <a:spcAft>
                          <a:spcPts val="0"/>
                        </a:spcAft>
                        <a:buNone/>
                      </a:pPr>
                      <a:r>
                        <a:rPr lang="en"/>
                        <a:t>10</a:t>
                      </a:r>
                      <a:endParaRPr/>
                    </a:p>
                  </a:txBody>
                  <a:tcPr marL="91425" marR="91425" marT="91425" marB="91425"/>
                </a:tc>
                <a:extLst>
                  <a:ext uri="{0D108BD9-81ED-4DB2-BD59-A6C34878D82A}">
                    <a16:rowId xmlns:a16="http://schemas.microsoft.com/office/drawing/2014/main" val="10004"/>
                  </a:ext>
                </a:extLst>
              </a:tr>
              <a:tr h="282050">
                <a:tc>
                  <a:txBody>
                    <a:bodyPr/>
                    <a:lstStyle/>
                    <a:p>
                      <a:pPr marL="0" lvl="0" indent="0" algn="l" rtl="0">
                        <a:spcBef>
                          <a:spcPts val="0"/>
                        </a:spcBef>
                        <a:spcAft>
                          <a:spcPts val="0"/>
                        </a:spcAft>
                        <a:buNone/>
                      </a:pPr>
                      <a:r>
                        <a:rPr lang="en"/>
                        <a:t>5</a:t>
                      </a:r>
                      <a:endParaRPr/>
                    </a:p>
                  </a:txBody>
                  <a:tcPr marL="91425" marR="91425" marT="91425" marB="91425"/>
                </a:tc>
                <a:tc>
                  <a:txBody>
                    <a:bodyPr/>
                    <a:lstStyle/>
                    <a:p>
                      <a:pPr marL="0" lvl="0" indent="0" algn="r" rtl="0">
                        <a:spcBef>
                          <a:spcPts val="0"/>
                        </a:spcBef>
                        <a:spcAft>
                          <a:spcPts val="0"/>
                        </a:spcAft>
                        <a:buNone/>
                      </a:pPr>
                      <a:r>
                        <a:rPr lang="en"/>
                        <a:t>90</a:t>
                      </a:r>
                      <a:endParaRPr/>
                    </a:p>
                  </a:txBody>
                  <a:tcPr marL="91425" marR="91425" marT="91425" marB="91425"/>
                </a:tc>
                <a:tc>
                  <a:txBody>
                    <a:bodyPr/>
                    <a:lstStyle/>
                    <a:p>
                      <a:pPr marL="0" lvl="0" indent="0" algn="r" rtl="0">
                        <a:spcBef>
                          <a:spcPts val="0"/>
                        </a:spcBef>
                        <a:spcAft>
                          <a:spcPts val="0"/>
                        </a:spcAft>
                        <a:buNone/>
                      </a:pPr>
                      <a:r>
                        <a:rPr lang="en"/>
                        <a:t>5</a:t>
                      </a:r>
                      <a:endParaRPr/>
                    </a:p>
                  </a:txBody>
                  <a:tcPr marL="91425" marR="91425" marT="91425" marB="91425"/>
                </a:tc>
                <a:tc>
                  <a:txBody>
                    <a:bodyPr/>
                    <a:lstStyle/>
                    <a:p>
                      <a:pPr marL="0" lvl="0" indent="0" algn="r" rtl="0">
                        <a:spcBef>
                          <a:spcPts val="0"/>
                        </a:spcBef>
                        <a:spcAft>
                          <a:spcPts val="0"/>
                        </a:spcAft>
                        <a:buNone/>
                      </a:pPr>
                      <a:r>
                        <a:rPr lang="en"/>
                        <a:t>5</a:t>
                      </a:r>
                      <a:endParaRPr/>
                    </a:p>
                  </a:txBody>
                  <a:tcPr marL="91425" marR="91425" marT="91425" marB="91425"/>
                </a:tc>
                <a:extLst>
                  <a:ext uri="{0D108BD9-81ED-4DB2-BD59-A6C34878D82A}">
                    <a16:rowId xmlns:a16="http://schemas.microsoft.com/office/drawing/2014/main" val="10005"/>
                  </a:ext>
                </a:extLst>
              </a:tr>
              <a:tr h="282050">
                <a:tc>
                  <a:txBody>
                    <a:bodyPr/>
                    <a:lstStyle/>
                    <a:p>
                      <a:pPr marL="0" lvl="0" indent="0" algn="l" rtl="0">
                        <a:spcBef>
                          <a:spcPts val="0"/>
                        </a:spcBef>
                        <a:spcAft>
                          <a:spcPts val="0"/>
                        </a:spcAft>
                        <a:buNone/>
                      </a:pPr>
                      <a:r>
                        <a:rPr lang="en"/>
                        <a:t>6</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tc>
                  <a:txBody>
                    <a:bodyPr/>
                    <a:lstStyle/>
                    <a:p>
                      <a:pPr marL="0" lvl="0" indent="0" algn="r" rtl="0">
                        <a:spcBef>
                          <a:spcPts val="0"/>
                        </a:spcBef>
                        <a:spcAft>
                          <a:spcPts val="0"/>
                        </a:spcAft>
                        <a:buNone/>
                      </a:pPr>
                      <a:r>
                        <a:rPr lang="en"/>
                        <a:t>20</a:t>
                      </a:r>
                      <a:endParaRPr/>
                    </a:p>
                  </a:txBody>
                  <a:tcPr marL="91425" marR="91425" marT="91425" marB="91425"/>
                </a:tc>
                <a:tc>
                  <a:txBody>
                    <a:bodyPr/>
                    <a:lstStyle/>
                    <a:p>
                      <a:pPr marL="0" lvl="0" indent="0" algn="r" rtl="0">
                        <a:spcBef>
                          <a:spcPts val="0"/>
                        </a:spcBef>
                        <a:spcAft>
                          <a:spcPts val="0"/>
                        </a:spcAft>
                        <a:buNone/>
                      </a:pPr>
                      <a:r>
                        <a:rPr lang="en"/>
                        <a:t>60</a:t>
                      </a:r>
                      <a:endParaRPr/>
                    </a:p>
                  </a:txBody>
                  <a:tcPr marL="91425" marR="91425" marT="91425" marB="91425"/>
                </a:tc>
                <a:extLst>
                  <a:ext uri="{0D108BD9-81ED-4DB2-BD59-A6C34878D82A}">
                    <a16:rowId xmlns:a16="http://schemas.microsoft.com/office/drawing/2014/main" val="10006"/>
                  </a:ext>
                </a:extLst>
              </a:tr>
              <a:tr h="282050">
                <a:tc>
                  <a:txBody>
                    <a:bodyPr/>
                    <a:lstStyle/>
                    <a:p>
                      <a:pPr marL="0" lvl="0" indent="0" algn="l" rtl="0">
                        <a:spcBef>
                          <a:spcPts val="0"/>
                        </a:spcBef>
                        <a:spcAft>
                          <a:spcPts val="0"/>
                        </a:spcAft>
                        <a:buNone/>
                      </a:pPr>
                      <a:r>
                        <a:rPr lang="en"/>
                        <a:t>7</a:t>
                      </a:r>
                      <a:endParaRPr/>
                    </a:p>
                  </a:txBody>
                  <a:tcPr marL="91425" marR="91425" marT="91425" marB="91425"/>
                </a:tc>
                <a:tc>
                  <a:txBody>
                    <a:bodyPr/>
                    <a:lstStyle/>
                    <a:p>
                      <a:pPr marL="0" lvl="0" indent="0" algn="r" rtl="0">
                        <a:spcBef>
                          <a:spcPts val="0"/>
                        </a:spcBef>
                        <a:spcAft>
                          <a:spcPts val="0"/>
                        </a:spcAft>
                        <a:buNone/>
                      </a:pPr>
                      <a:r>
                        <a:rPr lang="en"/>
                        <a:t>50</a:t>
                      </a:r>
                      <a:endParaRPr/>
                    </a:p>
                  </a:txBody>
                  <a:tcPr marL="91425" marR="91425" marT="91425" marB="91425"/>
                </a:tc>
                <a:tc>
                  <a:txBody>
                    <a:bodyPr/>
                    <a:lstStyle/>
                    <a:p>
                      <a:pPr marL="0" lvl="0" indent="0" algn="r" rtl="0">
                        <a:spcBef>
                          <a:spcPts val="0"/>
                        </a:spcBef>
                        <a:spcAft>
                          <a:spcPts val="0"/>
                        </a:spcAft>
                        <a:buNone/>
                      </a:pPr>
                      <a:r>
                        <a:rPr lang="en"/>
                        <a:t>-</a:t>
                      </a:r>
                      <a:endParaRPr/>
                    </a:p>
                  </a:txBody>
                  <a:tcPr marL="91425" marR="91425" marT="91425" marB="91425"/>
                </a:tc>
                <a:tc>
                  <a:txBody>
                    <a:bodyPr/>
                    <a:lstStyle/>
                    <a:p>
                      <a:pPr marL="0" lvl="0" indent="0" algn="r" rtl="0">
                        <a:spcBef>
                          <a:spcPts val="0"/>
                        </a:spcBef>
                        <a:spcAft>
                          <a:spcPts val="0"/>
                        </a:spcAft>
                        <a:buNone/>
                      </a:pPr>
                      <a:r>
                        <a:rPr lang="en"/>
                        <a:t>50</a:t>
                      </a:r>
                      <a:endParaRPr/>
                    </a:p>
                  </a:txBody>
                  <a:tcPr marL="91425" marR="91425" marT="91425" marB="91425"/>
                </a:tc>
                <a:extLst>
                  <a:ext uri="{0D108BD9-81ED-4DB2-BD59-A6C34878D82A}">
                    <a16:rowId xmlns:a16="http://schemas.microsoft.com/office/drawing/2014/main" val="10007"/>
                  </a:ext>
                </a:extLst>
              </a:tr>
              <a:tr h="282050">
                <a:tc>
                  <a:txBody>
                    <a:bodyPr/>
                    <a:lstStyle/>
                    <a:p>
                      <a:pPr marL="0" lvl="0" indent="0" algn="l" rtl="0">
                        <a:spcBef>
                          <a:spcPts val="0"/>
                        </a:spcBef>
                        <a:spcAft>
                          <a:spcPts val="0"/>
                        </a:spcAft>
                        <a:buNone/>
                      </a:pPr>
                      <a:r>
                        <a:rPr lang="en"/>
                        <a:t>8</a:t>
                      </a:r>
                      <a:endParaRPr/>
                    </a:p>
                  </a:txBody>
                  <a:tcPr marL="91425" marR="91425" marT="91425" marB="91425"/>
                </a:tc>
                <a:tc>
                  <a:txBody>
                    <a:bodyPr/>
                    <a:lstStyle/>
                    <a:p>
                      <a:pPr marL="0" lvl="0" indent="0" algn="r" rtl="0">
                        <a:spcBef>
                          <a:spcPts val="0"/>
                        </a:spcBef>
                        <a:spcAft>
                          <a:spcPts val="0"/>
                        </a:spcAft>
                        <a:buNone/>
                      </a:pPr>
                      <a:r>
                        <a:rPr lang="en"/>
                        <a:t>10</a:t>
                      </a:r>
                      <a:endParaRPr/>
                    </a:p>
                  </a:txBody>
                  <a:tcPr marL="91425" marR="91425" marT="91425" marB="91425"/>
                </a:tc>
                <a:tc>
                  <a:txBody>
                    <a:bodyPr/>
                    <a:lstStyle/>
                    <a:p>
                      <a:pPr marL="0" lvl="0" indent="0" algn="r" rtl="0">
                        <a:spcBef>
                          <a:spcPts val="0"/>
                        </a:spcBef>
                        <a:spcAft>
                          <a:spcPts val="0"/>
                        </a:spcAft>
                        <a:buNone/>
                      </a:pPr>
                      <a:r>
                        <a:rPr lang="en"/>
                        <a:t>-</a:t>
                      </a:r>
                      <a:endParaRPr/>
                    </a:p>
                  </a:txBody>
                  <a:tcPr marL="91425" marR="91425" marT="91425" marB="91425"/>
                </a:tc>
                <a:tc>
                  <a:txBody>
                    <a:bodyPr/>
                    <a:lstStyle/>
                    <a:p>
                      <a:pPr marL="0" lvl="0" indent="0" algn="r" rtl="0">
                        <a:spcBef>
                          <a:spcPts val="0"/>
                        </a:spcBef>
                        <a:spcAft>
                          <a:spcPts val="0"/>
                        </a:spcAft>
                        <a:buNone/>
                      </a:pPr>
                      <a:r>
                        <a:rPr lang="en"/>
                        <a:t>90</a:t>
                      </a: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12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MASS (</a:t>
            </a:r>
            <a:r>
              <a:rPr lang="en" sz="1900"/>
              <a:t>Song et.al 2019</a:t>
            </a:r>
            <a:r>
              <a:rPr lang="en" sz="2400"/>
              <a:t>): Word Selection Hyper-parameters</a:t>
            </a:r>
            <a:endParaRPr sz="2400"/>
          </a:p>
        </p:txBody>
      </p:sp>
      <p:pic>
        <p:nvPicPr>
          <p:cNvPr id="1455" name="Google Shape;1455;p125"/>
          <p:cNvPicPr preferRelativeResize="0"/>
          <p:nvPr/>
        </p:nvPicPr>
        <p:blipFill>
          <a:blip r:embed="rId3">
            <a:alphaModFix/>
          </a:blip>
          <a:stretch>
            <a:fillRect/>
          </a:stretch>
        </p:blipFill>
        <p:spPr>
          <a:xfrm>
            <a:off x="1357625" y="1135475"/>
            <a:ext cx="6428757" cy="3820976"/>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12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400"/>
              <a:t>Word Selection Hyper-parameters</a:t>
            </a:r>
            <a:endParaRPr/>
          </a:p>
        </p:txBody>
      </p:sp>
      <p:graphicFrame>
        <p:nvGraphicFramePr>
          <p:cNvPr id="1461" name="Google Shape;1461;p126"/>
          <p:cNvGraphicFramePr/>
          <p:nvPr/>
        </p:nvGraphicFramePr>
        <p:xfrm>
          <a:off x="731688" y="1180000"/>
          <a:ext cx="3000000" cy="3000000"/>
        </p:xfrm>
        <a:graphic>
          <a:graphicData uri="http://schemas.openxmlformats.org/drawingml/2006/table">
            <a:tbl>
              <a:tblPr>
                <a:noFill/>
                <a:tableStyleId>{A471E60E-75AE-4761-BC76-D14E039592C1}</a:tableStyleId>
              </a:tblPr>
              <a:tblGrid>
                <a:gridCol w="1536125">
                  <a:extLst>
                    <a:ext uri="{9D8B030D-6E8A-4147-A177-3AD203B41FA5}">
                      <a16:colId xmlns:a16="http://schemas.microsoft.com/office/drawing/2014/main" val="20000"/>
                    </a:ext>
                  </a:extLst>
                </a:gridCol>
                <a:gridCol w="1536125">
                  <a:extLst>
                    <a:ext uri="{9D8B030D-6E8A-4147-A177-3AD203B41FA5}">
                      <a16:colId xmlns:a16="http://schemas.microsoft.com/office/drawing/2014/main" val="20001"/>
                    </a:ext>
                  </a:extLst>
                </a:gridCol>
                <a:gridCol w="1536125">
                  <a:extLst>
                    <a:ext uri="{9D8B030D-6E8A-4147-A177-3AD203B41FA5}">
                      <a16:colId xmlns:a16="http://schemas.microsoft.com/office/drawing/2014/main" val="20002"/>
                    </a:ext>
                  </a:extLst>
                </a:gridCol>
                <a:gridCol w="1536125">
                  <a:extLst>
                    <a:ext uri="{9D8B030D-6E8A-4147-A177-3AD203B41FA5}">
                      <a16:colId xmlns:a16="http://schemas.microsoft.com/office/drawing/2014/main" val="20003"/>
                    </a:ext>
                  </a:extLst>
                </a:gridCol>
                <a:gridCol w="1536125">
                  <a:extLst>
                    <a:ext uri="{9D8B030D-6E8A-4147-A177-3AD203B41FA5}">
                      <a16:colId xmlns:a16="http://schemas.microsoft.com/office/drawing/2014/main" val="20004"/>
                    </a:ext>
                  </a:extLst>
                </a:gridCol>
              </a:tblGrid>
              <a:tr h="432675">
                <a:tc>
                  <a:txBody>
                    <a:bodyPr/>
                    <a:lstStyle/>
                    <a:p>
                      <a:pPr marL="0" lvl="0" indent="0" algn="ctr" rtl="0">
                        <a:spcBef>
                          <a:spcPts val="0"/>
                        </a:spcBef>
                        <a:spcAft>
                          <a:spcPts val="0"/>
                        </a:spcAft>
                        <a:buNone/>
                      </a:pPr>
                      <a:r>
                        <a:rPr lang="en" sz="1300" b="1"/>
                        <a:t>Configuration</a:t>
                      </a:r>
                      <a:endParaRPr sz="1300" b="1"/>
                    </a:p>
                  </a:txBody>
                  <a:tcPr marL="91425" marR="91425" marT="91425" marB="91425"/>
                </a:tc>
                <a:tc>
                  <a:txBody>
                    <a:bodyPr/>
                    <a:lstStyle/>
                    <a:p>
                      <a:pPr marL="0" lvl="0" indent="0" algn="ctr" rtl="0">
                        <a:spcBef>
                          <a:spcPts val="0"/>
                        </a:spcBef>
                        <a:spcAft>
                          <a:spcPts val="0"/>
                        </a:spcAft>
                        <a:buNone/>
                      </a:pPr>
                      <a:r>
                        <a:rPr lang="en" sz="1300" b="1"/>
                        <a:t>%age Masked</a:t>
                      </a:r>
                      <a:endParaRPr sz="1300" b="1"/>
                    </a:p>
                  </a:txBody>
                  <a:tcPr marL="91425" marR="91425" marT="91425" marB="91425"/>
                </a:tc>
                <a:tc>
                  <a:txBody>
                    <a:bodyPr/>
                    <a:lstStyle/>
                    <a:p>
                      <a:pPr marL="0" lvl="0" indent="0" algn="ctr" rtl="0">
                        <a:spcBef>
                          <a:spcPts val="0"/>
                        </a:spcBef>
                        <a:spcAft>
                          <a:spcPts val="0"/>
                        </a:spcAft>
                        <a:buNone/>
                      </a:pPr>
                      <a:r>
                        <a:rPr lang="en" sz="1300" b="1">
                          <a:solidFill>
                            <a:schemeClr val="dk2"/>
                          </a:solidFill>
                        </a:rPr>
                        <a:t>%age Retained</a:t>
                      </a:r>
                      <a:endParaRPr sz="1300" b="1"/>
                    </a:p>
                  </a:txBody>
                  <a:tcPr marL="91425" marR="91425" marT="91425" marB="91425"/>
                </a:tc>
                <a:tc>
                  <a:txBody>
                    <a:bodyPr/>
                    <a:lstStyle/>
                    <a:p>
                      <a:pPr marL="0" lvl="0" indent="0" algn="ctr" rtl="0">
                        <a:spcBef>
                          <a:spcPts val="0"/>
                        </a:spcBef>
                        <a:spcAft>
                          <a:spcPts val="0"/>
                        </a:spcAft>
                        <a:buClr>
                          <a:schemeClr val="dk2"/>
                        </a:buClr>
                        <a:buSzPts val="1100"/>
                        <a:buFont typeface="Arial"/>
                        <a:buNone/>
                      </a:pPr>
                      <a:r>
                        <a:rPr lang="en" sz="1300" b="1">
                          <a:solidFill>
                            <a:schemeClr val="dk2"/>
                          </a:solidFill>
                        </a:rPr>
                        <a:t>%age Randomly replaced</a:t>
                      </a:r>
                      <a:endParaRPr sz="1300" b="1"/>
                    </a:p>
                  </a:txBody>
                  <a:tcPr marL="91425" marR="91425" marT="91425" marB="91425"/>
                </a:tc>
                <a:tc>
                  <a:txBody>
                    <a:bodyPr/>
                    <a:lstStyle/>
                    <a:p>
                      <a:pPr marL="0" lvl="0" indent="0" algn="ctr" rtl="0">
                        <a:spcBef>
                          <a:spcPts val="0"/>
                        </a:spcBef>
                        <a:spcAft>
                          <a:spcPts val="0"/>
                        </a:spcAft>
                        <a:buNone/>
                      </a:pPr>
                      <a:r>
                        <a:rPr lang="en" sz="1300" b="1"/>
                        <a:t>Comments</a:t>
                      </a:r>
                      <a:endParaRPr sz="1300" b="1"/>
                    </a:p>
                  </a:txBody>
                  <a:tcPr marL="91425" marR="91425" marT="91425" marB="91425"/>
                </a:tc>
                <a:extLst>
                  <a:ext uri="{0D108BD9-81ED-4DB2-BD59-A6C34878D82A}">
                    <a16:rowId xmlns:a16="http://schemas.microsoft.com/office/drawing/2014/main" val="10000"/>
                  </a:ext>
                </a:extLst>
              </a:tr>
              <a:tr h="365725">
                <a:tc>
                  <a:txBody>
                    <a:bodyPr/>
                    <a:lstStyle/>
                    <a:p>
                      <a:pPr marL="0" lvl="0" indent="0" algn="l" rtl="0">
                        <a:spcBef>
                          <a:spcPts val="0"/>
                        </a:spcBef>
                        <a:spcAft>
                          <a:spcPts val="0"/>
                        </a:spcAft>
                        <a:buNone/>
                      </a:pPr>
                      <a:r>
                        <a:rPr lang="en" sz="1200"/>
                        <a:t>1</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r" rtl="0">
                        <a:spcBef>
                          <a:spcPts val="0"/>
                        </a:spcBef>
                        <a:spcAft>
                          <a:spcPts val="0"/>
                        </a:spcAft>
                        <a:buNone/>
                      </a:pPr>
                      <a:r>
                        <a:rPr lang="en" sz="1200"/>
                        <a:t>60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Auto-encoder</a:t>
                      </a:r>
                      <a:endParaRPr sz="1200"/>
                    </a:p>
                  </a:txBody>
                  <a:tcPr marL="91425" marR="91425" marT="91425" marB="91425"/>
                </a:tc>
                <a:extLst>
                  <a:ext uri="{0D108BD9-81ED-4DB2-BD59-A6C34878D82A}">
                    <a16:rowId xmlns:a16="http://schemas.microsoft.com/office/drawing/2014/main" val="10001"/>
                  </a:ext>
                </a:extLst>
              </a:tr>
              <a:tr h="365725">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r" rtl="0">
                        <a:spcBef>
                          <a:spcPts val="0"/>
                        </a:spcBef>
                        <a:spcAft>
                          <a:spcPts val="0"/>
                        </a:spcAft>
                        <a:buNone/>
                      </a:pPr>
                      <a:r>
                        <a:rPr lang="en" sz="1200"/>
                        <a:t>40</a:t>
                      </a:r>
                      <a:endParaRPr sz="1200"/>
                    </a:p>
                  </a:txBody>
                  <a:tcPr marL="91425" marR="91425" marT="91425" marB="91425"/>
                </a:tc>
                <a:tc>
                  <a:txBody>
                    <a:bodyPr/>
                    <a:lstStyle/>
                    <a:p>
                      <a:pPr marL="0" lvl="0" indent="0" algn="r" rtl="0">
                        <a:spcBef>
                          <a:spcPts val="0"/>
                        </a:spcBef>
                        <a:spcAft>
                          <a:spcPts val="0"/>
                        </a:spcAft>
                        <a:buNone/>
                      </a:pPr>
                      <a:r>
                        <a:rPr lang="en" sz="1200"/>
                        <a:t>40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Auto-encoder</a:t>
                      </a:r>
                      <a:endParaRPr sz="1200"/>
                    </a:p>
                  </a:txBody>
                  <a:tcPr marL="91425" marR="91425" marT="91425" marB="91425"/>
                </a:tc>
                <a:extLst>
                  <a:ext uri="{0D108BD9-81ED-4DB2-BD59-A6C34878D82A}">
                    <a16:rowId xmlns:a16="http://schemas.microsoft.com/office/drawing/2014/main" val="10002"/>
                  </a:ext>
                </a:extLst>
              </a:tr>
              <a:tr h="365725">
                <a:tc>
                  <a:txBody>
                    <a:bodyPr/>
                    <a:lstStyle/>
                    <a:p>
                      <a:pPr marL="0" lvl="0" indent="0" algn="l" rtl="0">
                        <a:spcBef>
                          <a:spcPts val="0"/>
                        </a:spcBef>
                        <a:spcAft>
                          <a:spcPts val="0"/>
                        </a:spcAft>
                        <a:buNone/>
                      </a:pPr>
                      <a:r>
                        <a:rPr lang="en" sz="1200"/>
                        <a:t>3</a:t>
                      </a:r>
                      <a:endParaRPr sz="1200"/>
                    </a:p>
                  </a:txBody>
                  <a:tcPr marL="91425" marR="91425" marT="91425" marB="91425"/>
                </a:tc>
                <a:tc>
                  <a:txBody>
                    <a:bodyPr/>
                    <a:lstStyle/>
                    <a:p>
                      <a:pPr marL="0" lvl="0" indent="0" algn="r" rtl="0">
                        <a:spcBef>
                          <a:spcPts val="0"/>
                        </a:spcBef>
                        <a:spcAft>
                          <a:spcPts val="0"/>
                        </a:spcAft>
                        <a:buNone/>
                      </a:pPr>
                      <a:r>
                        <a:rPr lang="en" sz="1200"/>
                        <a:t>60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Auto-encoder</a:t>
                      </a:r>
                      <a:endParaRPr sz="1200"/>
                    </a:p>
                  </a:txBody>
                  <a:tcPr marL="91425" marR="91425" marT="91425" marB="91425"/>
                </a:tc>
                <a:extLst>
                  <a:ext uri="{0D108BD9-81ED-4DB2-BD59-A6C34878D82A}">
                    <a16:rowId xmlns:a16="http://schemas.microsoft.com/office/drawing/2014/main" val="10003"/>
                  </a:ext>
                </a:extLst>
              </a:tr>
              <a:tr h="365725">
                <a:tc>
                  <a:txBody>
                    <a:bodyPr/>
                    <a:lstStyle/>
                    <a:p>
                      <a:pPr marL="0" lvl="0" indent="0" algn="l" rtl="0">
                        <a:spcBef>
                          <a:spcPts val="0"/>
                        </a:spcBef>
                        <a:spcAft>
                          <a:spcPts val="0"/>
                        </a:spcAft>
                        <a:buNone/>
                      </a:pPr>
                      <a:r>
                        <a:rPr lang="en" sz="1200"/>
                        <a:t>4</a:t>
                      </a:r>
                      <a:endParaRPr sz="1200"/>
                    </a:p>
                  </a:txBody>
                  <a:tcPr marL="91425" marR="91425" marT="91425" marB="91425"/>
                </a:tc>
                <a:tc>
                  <a:txBody>
                    <a:bodyPr/>
                    <a:lstStyle/>
                    <a:p>
                      <a:pPr marL="0" lvl="0" indent="0" algn="r" rtl="0">
                        <a:spcBef>
                          <a:spcPts val="0"/>
                        </a:spcBef>
                        <a:spcAft>
                          <a:spcPts val="0"/>
                        </a:spcAft>
                        <a:buNone/>
                      </a:pPr>
                      <a:r>
                        <a:rPr lang="en" sz="1200"/>
                        <a:t>80</a:t>
                      </a:r>
                      <a:endParaRPr sz="1200"/>
                    </a:p>
                  </a:txBody>
                  <a:tcPr marL="91425" marR="91425" marT="91425" marB="91425"/>
                </a:tc>
                <a:tc>
                  <a:txBody>
                    <a:bodyPr/>
                    <a:lstStyle/>
                    <a:p>
                      <a:pPr marL="0" lvl="0" indent="0" algn="r" rtl="0">
                        <a:spcBef>
                          <a:spcPts val="0"/>
                        </a:spcBef>
                        <a:spcAft>
                          <a:spcPts val="0"/>
                        </a:spcAft>
                        <a:buNone/>
                      </a:pPr>
                      <a:r>
                        <a:rPr lang="en" sz="1200"/>
                        <a:t>10</a:t>
                      </a:r>
                      <a:endParaRPr sz="1200"/>
                    </a:p>
                  </a:txBody>
                  <a:tcPr marL="91425" marR="91425" marT="91425" marB="91425"/>
                </a:tc>
                <a:tc>
                  <a:txBody>
                    <a:bodyPr/>
                    <a:lstStyle/>
                    <a:p>
                      <a:pPr marL="0" lvl="0" indent="0" algn="r"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Recommended</a:t>
                      </a:r>
                      <a:endParaRPr sz="1200"/>
                    </a:p>
                  </a:txBody>
                  <a:tcPr marL="91425" marR="91425" marT="91425" marB="91425"/>
                </a:tc>
                <a:extLst>
                  <a:ext uri="{0D108BD9-81ED-4DB2-BD59-A6C34878D82A}">
                    <a16:rowId xmlns:a16="http://schemas.microsoft.com/office/drawing/2014/main" val="10004"/>
                  </a:ext>
                </a:extLst>
              </a:tr>
              <a:tr h="365725">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r" rtl="0">
                        <a:spcBef>
                          <a:spcPts val="0"/>
                        </a:spcBef>
                        <a:spcAft>
                          <a:spcPts val="0"/>
                        </a:spcAft>
                        <a:buNone/>
                      </a:pPr>
                      <a:r>
                        <a:rPr lang="en" sz="1200"/>
                        <a:t>90</a:t>
                      </a:r>
                      <a:endParaRPr sz="1200"/>
                    </a:p>
                  </a:txBody>
                  <a:tcPr marL="91425" marR="91425" marT="91425" marB="91425"/>
                </a:tc>
                <a:tc>
                  <a:txBody>
                    <a:bodyPr/>
                    <a:lstStyle/>
                    <a:p>
                      <a:pPr marL="0" lvl="0" indent="0" algn="r" rtl="0">
                        <a:spcBef>
                          <a:spcPts val="0"/>
                        </a:spcBef>
                        <a:spcAft>
                          <a:spcPts val="0"/>
                        </a:spcAft>
                        <a:buNone/>
                      </a:pPr>
                      <a:r>
                        <a:rPr lang="en" sz="1200"/>
                        <a:t>5</a:t>
                      </a:r>
                      <a:endParaRPr sz="1200"/>
                    </a:p>
                  </a:txBody>
                  <a:tcPr marL="91425" marR="91425" marT="91425" marB="91425"/>
                </a:tc>
                <a:tc>
                  <a:txBody>
                    <a:bodyPr/>
                    <a:lstStyle/>
                    <a:p>
                      <a:pPr marL="0" lvl="0" indent="0" algn="r"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Recommended</a:t>
                      </a:r>
                      <a:endParaRPr sz="1200"/>
                    </a:p>
                  </a:txBody>
                  <a:tcPr marL="91425" marR="91425" marT="91425" marB="91425"/>
                </a:tc>
                <a:extLst>
                  <a:ext uri="{0D108BD9-81ED-4DB2-BD59-A6C34878D82A}">
                    <a16:rowId xmlns:a16="http://schemas.microsoft.com/office/drawing/2014/main" val="10005"/>
                  </a:ext>
                </a:extLst>
              </a:tr>
              <a:tr h="365725">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r" rtl="0">
                        <a:spcBef>
                          <a:spcPts val="0"/>
                        </a:spcBef>
                        <a:spcAft>
                          <a:spcPts val="0"/>
                        </a:spcAft>
                        <a:buNone/>
                      </a:pPr>
                      <a:r>
                        <a:rPr lang="en" sz="1200"/>
                        <a:t>20</a:t>
                      </a:r>
                      <a:endParaRPr sz="1200"/>
                    </a:p>
                  </a:txBody>
                  <a:tcPr marL="91425" marR="91425" marT="91425" marB="91425"/>
                </a:tc>
                <a:tc>
                  <a:txBody>
                    <a:bodyPr/>
                    <a:lstStyle/>
                    <a:p>
                      <a:pPr marL="0" lvl="0" indent="0" algn="r" rtl="0">
                        <a:spcBef>
                          <a:spcPts val="0"/>
                        </a:spcBef>
                        <a:spcAft>
                          <a:spcPts val="0"/>
                        </a:spcAft>
                        <a:buNone/>
                      </a:pPr>
                      <a:r>
                        <a:rPr lang="en" sz="1200"/>
                        <a:t>60</a:t>
                      </a:r>
                      <a:endParaRPr sz="1200"/>
                    </a:p>
                  </a:txBody>
                  <a:tcPr marL="91425" marR="91425" marT="91425" marB="91425"/>
                </a:tc>
                <a:tc rowSpan="3">
                  <a:txBody>
                    <a:bodyPr/>
                    <a:lstStyle/>
                    <a:p>
                      <a:pPr marL="0" lvl="0" indent="0" algn="l" rtl="0">
                        <a:spcBef>
                          <a:spcPts val="0"/>
                        </a:spcBef>
                        <a:spcAft>
                          <a:spcPts val="0"/>
                        </a:spcAft>
                        <a:buNone/>
                      </a:pPr>
                      <a:r>
                        <a:rPr lang="en" sz="1200"/>
                        <a:t>Unable to generate translations. But perplexity is low</a:t>
                      </a:r>
                      <a:br>
                        <a:rPr lang="en" sz="1200"/>
                      </a:br>
                      <a:r>
                        <a:rPr lang="en" sz="1200"/>
                        <a:t>(Better for other tasks?)</a:t>
                      </a:r>
                      <a:endParaRPr sz="1200"/>
                    </a:p>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6"/>
                  </a:ext>
                </a:extLst>
              </a:tr>
              <a:tr h="365725">
                <a:tc>
                  <a:txBody>
                    <a:bodyPr/>
                    <a:lstStyle/>
                    <a:p>
                      <a:pPr marL="0" lvl="0" indent="0" algn="l" rtl="0">
                        <a:spcBef>
                          <a:spcPts val="0"/>
                        </a:spcBef>
                        <a:spcAft>
                          <a:spcPts val="0"/>
                        </a:spcAft>
                        <a:buNone/>
                      </a:pPr>
                      <a:r>
                        <a:rPr lang="en" sz="1200"/>
                        <a:t>7</a:t>
                      </a:r>
                      <a:endParaRPr sz="1200"/>
                    </a:p>
                  </a:txBody>
                  <a:tcPr marL="91425" marR="91425" marT="91425" marB="91425"/>
                </a:tc>
                <a:tc>
                  <a:txBody>
                    <a:bodyPr/>
                    <a:lstStyle/>
                    <a:p>
                      <a:pPr marL="0" lvl="0" indent="0" algn="r" rtl="0">
                        <a:spcBef>
                          <a:spcPts val="0"/>
                        </a:spcBef>
                        <a:spcAft>
                          <a:spcPts val="0"/>
                        </a:spcAft>
                        <a:buNone/>
                      </a:pPr>
                      <a:r>
                        <a:rPr lang="en" sz="1200"/>
                        <a:t>50</a:t>
                      </a:r>
                      <a:endParaRPr sz="1200"/>
                    </a:p>
                  </a:txBody>
                  <a:tcPr marL="91425" marR="91425" marT="91425" marB="91425"/>
                </a:tc>
                <a:tc>
                  <a:txBody>
                    <a:bodyPr/>
                    <a:lstStyle/>
                    <a:p>
                      <a:pPr marL="0" lvl="0" indent="0" algn="r" rtl="0">
                        <a:spcBef>
                          <a:spcPts val="0"/>
                        </a:spcBef>
                        <a:spcAft>
                          <a:spcPts val="0"/>
                        </a:spcAft>
                        <a:buNone/>
                      </a:pPr>
                      <a:r>
                        <a:rPr lang="en" sz="1200"/>
                        <a:t>-</a:t>
                      </a:r>
                      <a:endParaRPr sz="1200"/>
                    </a:p>
                  </a:txBody>
                  <a:tcPr marL="91425" marR="91425" marT="91425" marB="91425"/>
                </a:tc>
                <a:tc>
                  <a:txBody>
                    <a:bodyPr/>
                    <a:lstStyle/>
                    <a:p>
                      <a:pPr marL="0" lvl="0" indent="0" algn="r" rtl="0">
                        <a:spcBef>
                          <a:spcPts val="0"/>
                        </a:spcBef>
                        <a:spcAft>
                          <a:spcPts val="0"/>
                        </a:spcAft>
                        <a:buNone/>
                      </a:pPr>
                      <a:r>
                        <a:rPr lang="en" sz="1200"/>
                        <a:t>50</a:t>
                      </a:r>
                      <a:endParaRPr sz="1200"/>
                    </a:p>
                  </a:txBody>
                  <a:tcPr marL="91425" marR="91425" marT="91425" marB="91425"/>
                </a:tc>
                <a:tc vMerge="1">
                  <a:txBody>
                    <a:bodyPr/>
                    <a:lstStyle/>
                    <a:p>
                      <a:endParaRPr lang="en-US"/>
                    </a:p>
                  </a:txBody>
                  <a:tcPr/>
                </a:tc>
                <a:extLst>
                  <a:ext uri="{0D108BD9-81ED-4DB2-BD59-A6C34878D82A}">
                    <a16:rowId xmlns:a16="http://schemas.microsoft.com/office/drawing/2014/main" val="10007"/>
                  </a:ext>
                </a:extLst>
              </a:tr>
              <a:tr h="365725">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r" rtl="0">
                        <a:spcBef>
                          <a:spcPts val="0"/>
                        </a:spcBef>
                        <a:spcAft>
                          <a:spcPts val="0"/>
                        </a:spcAft>
                        <a:buNone/>
                      </a:pPr>
                      <a:r>
                        <a:rPr lang="en" sz="1200"/>
                        <a:t>10</a:t>
                      </a:r>
                      <a:endParaRPr sz="1200"/>
                    </a:p>
                  </a:txBody>
                  <a:tcPr marL="91425" marR="91425" marT="91425" marB="91425"/>
                </a:tc>
                <a:tc>
                  <a:txBody>
                    <a:bodyPr/>
                    <a:lstStyle/>
                    <a:p>
                      <a:pPr marL="0" lvl="0" indent="0" algn="r" rtl="0">
                        <a:spcBef>
                          <a:spcPts val="0"/>
                        </a:spcBef>
                        <a:spcAft>
                          <a:spcPts val="0"/>
                        </a:spcAft>
                        <a:buNone/>
                      </a:pPr>
                      <a:r>
                        <a:rPr lang="en" sz="1200"/>
                        <a:t>-</a:t>
                      </a:r>
                      <a:endParaRPr sz="1200"/>
                    </a:p>
                  </a:txBody>
                  <a:tcPr marL="91425" marR="91425" marT="91425" marB="91425"/>
                </a:tc>
                <a:tc>
                  <a:txBody>
                    <a:bodyPr/>
                    <a:lstStyle/>
                    <a:p>
                      <a:pPr marL="0" lvl="0" indent="0" algn="r" rtl="0">
                        <a:spcBef>
                          <a:spcPts val="0"/>
                        </a:spcBef>
                        <a:spcAft>
                          <a:spcPts val="0"/>
                        </a:spcAft>
                        <a:buNone/>
                      </a:pPr>
                      <a:r>
                        <a:rPr lang="en" sz="1200"/>
                        <a:t>90</a:t>
                      </a:r>
                      <a:endParaRPr sz="1200"/>
                    </a:p>
                  </a:txBody>
                  <a:tcPr marL="91425" marR="91425" marT="91425" marB="91425"/>
                </a:tc>
                <a:tc vMerge="1">
                  <a:txBody>
                    <a:bodyPr/>
                    <a:lstStyle/>
                    <a:p>
                      <a:endParaRPr lang="en-US"/>
                    </a:p>
                  </a:txBody>
                  <a:tcPr/>
                </a:tc>
                <a:extLst>
                  <a:ext uri="{0D108BD9-81ED-4DB2-BD59-A6C34878D82A}">
                    <a16:rowId xmlns:a16="http://schemas.microsoft.com/office/drawing/2014/main" val="10008"/>
                  </a:ext>
                </a:extLst>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12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 Role of Masking Tokens</a:t>
            </a:r>
            <a:endParaRPr/>
          </a:p>
        </p:txBody>
      </p:sp>
      <p:sp>
        <p:nvSpPr>
          <p:cNvPr id="1467" name="Google Shape;1467;p1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2"/>
              </a:buClr>
              <a:buSzPts val="1800"/>
              <a:buChar char="●"/>
            </a:pPr>
            <a:r>
              <a:rPr lang="en">
                <a:solidFill>
                  <a:schemeClr val="dk2"/>
                </a:solidFill>
              </a:rPr>
              <a:t>Consider the input sentence, </a:t>
            </a:r>
            <a:r>
              <a:rPr lang="en" b="1">
                <a:solidFill>
                  <a:schemeClr val="dk2"/>
                </a:solidFill>
              </a:rPr>
              <a:t>X</a:t>
            </a:r>
            <a:r>
              <a:rPr lang="en">
                <a:solidFill>
                  <a:schemeClr val="dk2"/>
                </a:solidFill>
              </a:rPr>
              <a:t> = </a:t>
            </a:r>
            <a:r>
              <a:rPr lang="en" sz="1400" b="1" i="1">
                <a:solidFill>
                  <a:schemeClr val="dk2"/>
                </a:solidFill>
              </a:rPr>
              <a:t>I went to the market yesterday night</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Let </a:t>
            </a:r>
            <a:r>
              <a:rPr lang="en" sz="1400" b="1" i="1">
                <a:solidFill>
                  <a:schemeClr val="dk2"/>
                </a:solidFill>
              </a:rPr>
              <a:t>to the market yesterday</a:t>
            </a:r>
            <a:r>
              <a:rPr lang="en" baseline="-25000">
                <a:solidFill>
                  <a:schemeClr val="dk2"/>
                </a:solidFill>
              </a:rPr>
              <a:t> </a:t>
            </a:r>
            <a:r>
              <a:rPr lang="en">
                <a:solidFill>
                  <a:schemeClr val="dk2"/>
                </a:solidFill>
              </a:rPr>
              <a:t>be the text segment selected for masking</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The input to the encoder is </a:t>
            </a:r>
            <a:r>
              <a:rPr lang="en" sz="1400" b="1" i="1">
                <a:solidFill>
                  <a:schemeClr val="dk2"/>
                </a:solidFill>
              </a:rPr>
              <a:t>I went _ _ _ _ night</a:t>
            </a:r>
            <a:endParaRPr>
              <a:solidFill>
                <a:schemeClr val="dk2"/>
              </a:solidFill>
            </a:endParaRPr>
          </a:p>
          <a:p>
            <a:pPr marL="457200" lvl="0" indent="-342900" algn="l" rtl="0">
              <a:lnSpc>
                <a:spcPct val="150000"/>
              </a:lnSpc>
              <a:spcBef>
                <a:spcPts val="0"/>
              </a:spcBef>
              <a:spcAft>
                <a:spcPts val="0"/>
              </a:spcAft>
              <a:buClr>
                <a:schemeClr val="dk2"/>
              </a:buClr>
              <a:buSzPts val="1800"/>
              <a:buChar char="●"/>
            </a:pPr>
            <a:r>
              <a:rPr lang="en">
                <a:solidFill>
                  <a:schemeClr val="dk2"/>
                </a:solidFill>
              </a:rPr>
              <a:t>The input to the decoder (previous token) is </a:t>
            </a:r>
            <a:r>
              <a:rPr lang="en" sz="1400" b="1" i="1">
                <a:solidFill>
                  <a:schemeClr val="dk2"/>
                </a:solidFill>
              </a:rPr>
              <a:t>went to the market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Why mask consecutive tokens and not discrete tokens? (</a:t>
            </a:r>
            <a:r>
              <a:rPr lang="en" b="1" i="1">
                <a:solidFill>
                  <a:schemeClr val="dk2"/>
                </a:solidFill>
              </a:rPr>
              <a:t>Discrete</a:t>
            </a:r>
            <a:r>
              <a:rPr lang="en">
                <a:solidFill>
                  <a:schemeClr val="dk2"/>
                </a:solidFill>
              </a:rPr>
              <a:t>)</a:t>
            </a:r>
            <a:endParaRPr>
              <a:solidFill>
                <a:schemeClr val="dk2"/>
              </a:solidFill>
            </a:endParaRPr>
          </a:p>
          <a:p>
            <a:pPr marL="914400" lvl="1" indent="-317500" algn="l" rtl="0">
              <a:lnSpc>
                <a:spcPct val="150000"/>
              </a:lnSpc>
              <a:spcBef>
                <a:spcPts val="0"/>
              </a:spcBef>
              <a:spcAft>
                <a:spcPts val="0"/>
              </a:spcAft>
              <a:buClr>
                <a:schemeClr val="dk2"/>
              </a:buClr>
              <a:buSzPts val="1400"/>
              <a:buChar char="○"/>
            </a:pPr>
            <a:r>
              <a:rPr lang="en">
                <a:solidFill>
                  <a:schemeClr val="dk2"/>
                </a:solidFill>
              </a:rPr>
              <a:t>Why not feed all the input tokens to the decoder (similar to previous target word in NMT)? (</a:t>
            </a:r>
            <a:r>
              <a:rPr lang="en" b="1" i="1">
                <a:solidFill>
                  <a:schemeClr val="dk2"/>
                </a:solidFill>
              </a:rPr>
              <a:t>feed</a:t>
            </a:r>
            <a:r>
              <a:rPr lang="en">
                <a:solidFill>
                  <a:schemeClr val="dk2"/>
                </a:solidFill>
              </a:rPr>
              <a:t>)</a:t>
            </a:r>
            <a:endParaRPr>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3" name="Object 9"/>
          <p:cNvGraphicFramePr>
            <a:graphicFrameLocks noChangeAspect="1"/>
          </p:cNvGraphicFramePr>
          <p:nvPr/>
        </p:nvGraphicFramePr>
        <p:xfrm>
          <a:off x="2800350" y="1314450"/>
          <a:ext cx="1300163" cy="314325"/>
        </p:xfrm>
        <a:graphic>
          <a:graphicData uri="http://schemas.openxmlformats.org/presentationml/2006/ole">
            <mc:AlternateContent xmlns:mc="http://schemas.openxmlformats.org/markup-compatibility/2006">
              <mc:Choice xmlns:v="urn:schemas-microsoft-com:vml" Requires="v">
                <p:oleObj name="Equation" r:id="rId2" imgW="1524000" imgH="342900" progId="Equation.3">
                  <p:embed/>
                </p:oleObj>
              </mc:Choice>
              <mc:Fallback>
                <p:oleObj name="Equation" r:id="rId2" imgW="1524000" imgH="342900" progId="Equation.3">
                  <p:embed/>
                  <p:pic>
                    <p:nvPicPr>
                      <p:cNvPr id="1033"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350" y="1314450"/>
                        <a:ext cx="1300163"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2" name="Object 8"/>
          <p:cNvGraphicFramePr>
            <a:graphicFrameLocks noChangeAspect="1"/>
          </p:cNvGraphicFramePr>
          <p:nvPr/>
        </p:nvGraphicFramePr>
        <p:xfrm>
          <a:off x="2857500" y="1714501"/>
          <a:ext cx="1435894" cy="335756"/>
        </p:xfrm>
        <a:graphic>
          <a:graphicData uri="http://schemas.openxmlformats.org/presentationml/2006/ole">
            <mc:AlternateContent xmlns:mc="http://schemas.openxmlformats.org/markup-compatibility/2006">
              <mc:Choice xmlns:v="urn:schemas-microsoft-com:vml" Requires="v">
                <p:oleObj name="Equation" r:id="rId4" imgW="1816100" imgH="342900" progId="Equation.3">
                  <p:embed/>
                </p:oleObj>
              </mc:Choice>
              <mc:Fallback>
                <p:oleObj name="Equation" r:id="rId4" imgW="1816100" imgH="342900" progId="Equation.3">
                  <p:embed/>
                  <p:pic>
                    <p:nvPicPr>
                      <p:cNvPr id="103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0" y="1714501"/>
                        <a:ext cx="1435894" cy="3357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1" name="Object 7"/>
          <p:cNvGraphicFramePr>
            <a:graphicFrameLocks noChangeAspect="1"/>
          </p:cNvGraphicFramePr>
          <p:nvPr/>
        </p:nvGraphicFramePr>
        <p:xfrm>
          <a:off x="2686050" y="2171700"/>
          <a:ext cx="2257425" cy="328613"/>
        </p:xfrm>
        <a:graphic>
          <a:graphicData uri="http://schemas.openxmlformats.org/presentationml/2006/ole">
            <mc:AlternateContent xmlns:mc="http://schemas.openxmlformats.org/markup-compatibility/2006">
              <mc:Choice xmlns:v="urn:schemas-microsoft-com:vml" Requires="v">
                <p:oleObj name="Equation" r:id="rId6" imgW="2552700" imgH="342900" progId="Equation.3">
                  <p:embed/>
                </p:oleObj>
              </mc:Choice>
              <mc:Fallback>
                <p:oleObj name="Equation" r:id="rId6" imgW="2552700" imgH="342900" progId="Equation.3">
                  <p:embed/>
                  <p:pic>
                    <p:nvPicPr>
                      <p:cNvPr id="103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6050" y="2171700"/>
                        <a:ext cx="2257425"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0" name="Object 6"/>
          <p:cNvGraphicFramePr>
            <a:graphicFrameLocks noChangeAspect="1"/>
          </p:cNvGraphicFramePr>
          <p:nvPr/>
        </p:nvGraphicFramePr>
        <p:xfrm>
          <a:off x="2857501" y="2628900"/>
          <a:ext cx="1564481" cy="328613"/>
        </p:xfrm>
        <a:graphic>
          <a:graphicData uri="http://schemas.openxmlformats.org/presentationml/2006/ole">
            <mc:AlternateContent xmlns:mc="http://schemas.openxmlformats.org/markup-compatibility/2006">
              <mc:Choice xmlns:v="urn:schemas-microsoft-com:vml" Requires="v">
                <p:oleObj name="Equation" r:id="rId8" imgW="1676400" imgH="342900" progId="Equation.3">
                  <p:embed/>
                </p:oleObj>
              </mc:Choice>
              <mc:Fallback>
                <p:oleObj name="Equation" r:id="rId8" imgW="1676400" imgH="342900" progId="Equation.3">
                  <p:embed/>
                  <p:pic>
                    <p:nvPicPr>
                      <p:cNvPr id="103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57501" y="2628900"/>
                        <a:ext cx="1564481" cy="328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nvGraphicFramePr>
        <p:xfrm>
          <a:off x="2743200" y="3028950"/>
          <a:ext cx="2328863" cy="414338"/>
        </p:xfrm>
        <a:graphic>
          <a:graphicData uri="http://schemas.openxmlformats.org/presentationml/2006/ole">
            <mc:AlternateContent xmlns:mc="http://schemas.openxmlformats.org/markup-compatibility/2006">
              <mc:Choice xmlns:v="urn:schemas-microsoft-com:vml" Requires="v">
                <p:oleObj name="Equation" r:id="rId10" imgW="2565400" imgH="457200" progId="Equation.3">
                  <p:embed/>
                </p:oleObj>
              </mc:Choice>
              <mc:Fallback>
                <p:oleObj name="Equation" r:id="rId10" imgW="2565400" imgH="457200" progId="Equation.3">
                  <p:embed/>
                  <p:pic>
                    <p:nvPicPr>
                      <p:cNvPr id="102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3028950"/>
                        <a:ext cx="2328863"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8" name="Object 4"/>
          <p:cNvGraphicFramePr>
            <a:graphicFrameLocks noChangeAspect="1"/>
          </p:cNvGraphicFramePr>
          <p:nvPr/>
        </p:nvGraphicFramePr>
        <p:xfrm>
          <a:off x="2686051" y="3486150"/>
          <a:ext cx="3364706" cy="428625"/>
        </p:xfrm>
        <a:graphic>
          <a:graphicData uri="http://schemas.openxmlformats.org/presentationml/2006/ole">
            <mc:AlternateContent xmlns:mc="http://schemas.openxmlformats.org/markup-compatibility/2006">
              <mc:Choice xmlns:v="urn:schemas-microsoft-com:vml" Requires="v">
                <p:oleObj name="Equation" r:id="rId12" imgW="3695700" imgH="457200" progId="Equation.3">
                  <p:embed/>
                </p:oleObj>
              </mc:Choice>
              <mc:Fallback>
                <p:oleObj name="Equation" r:id="rId12" imgW="3695700" imgH="457200" progId="Equation.3">
                  <p:embed/>
                  <p:pic>
                    <p:nvPicPr>
                      <p:cNvPr id="1028"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86051" y="3486150"/>
                        <a:ext cx="3364706"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2743201" y="4343400"/>
          <a:ext cx="821531" cy="257175"/>
        </p:xfrm>
        <a:graphic>
          <a:graphicData uri="http://schemas.openxmlformats.org/presentationml/2006/ole">
            <mc:AlternateContent xmlns:mc="http://schemas.openxmlformats.org/markup-compatibility/2006">
              <mc:Choice xmlns:v="urn:schemas-microsoft-com:vml" Requires="v">
                <p:oleObj name="Equation" r:id="rId14" imgW="850531" imgH="203112" progId="Equation.3">
                  <p:embed/>
                </p:oleObj>
              </mc:Choice>
              <mc:Fallback>
                <p:oleObj name="Equation" r:id="rId14" imgW="850531" imgH="203112" progId="Equation.3">
                  <p:embed/>
                  <p:pic>
                    <p:nvPicPr>
                      <p:cNvPr id="1027"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43201" y="4343400"/>
                        <a:ext cx="821531"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6" name="Object 2"/>
          <p:cNvGraphicFramePr>
            <a:graphicFrameLocks noChangeAspect="1"/>
          </p:cNvGraphicFramePr>
          <p:nvPr/>
        </p:nvGraphicFramePr>
        <p:xfrm>
          <a:off x="3543300" y="4343400"/>
          <a:ext cx="671513" cy="257175"/>
        </p:xfrm>
        <a:graphic>
          <a:graphicData uri="http://schemas.openxmlformats.org/presentationml/2006/ole">
            <mc:AlternateContent xmlns:mc="http://schemas.openxmlformats.org/markup-compatibility/2006">
              <mc:Choice xmlns:v="urn:schemas-microsoft-com:vml" Requires="v">
                <p:oleObj name="Equation" r:id="rId16" imgW="685800" imgH="203200" progId="Equation.3">
                  <p:embed/>
                </p:oleObj>
              </mc:Choice>
              <mc:Fallback>
                <p:oleObj name="Equation" r:id="rId16" imgW="685800" imgH="203200" progId="Equation.3">
                  <p:embed/>
                  <p:pic>
                    <p:nvPicPr>
                      <p:cNvPr id="1026"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43300" y="4343400"/>
                        <a:ext cx="671513" cy="25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5" name="Object 1"/>
          <p:cNvGraphicFramePr>
            <a:graphicFrameLocks noChangeAspect="1"/>
          </p:cNvGraphicFramePr>
          <p:nvPr/>
        </p:nvGraphicFramePr>
        <p:xfrm>
          <a:off x="4229101" y="4229100"/>
          <a:ext cx="2536031" cy="485775"/>
        </p:xfrm>
        <a:graphic>
          <a:graphicData uri="http://schemas.openxmlformats.org/presentationml/2006/ole">
            <mc:AlternateContent xmlns:mc="http://schemas.openxmlformats.org/markup-compatibility/2006">
              <mc:Choice xmlns:v="urn:schemas-microsoft-com:vml" Requires="v">
                <p:oleObj name="Equation" r:id="rId18" imgW="2870200" imgH="457200" progId="Equation.3">
                  <p:embed/>
                </p:oleObj>
              </mc:Choice>
              <mc:Fallback>
                <p:oleObj name="Equation" r:id="rId18" imgW="2870200" imgH="457200" progId="Equation.3">
                  <p:embed/>
                  <p:pic>
                    <p:nvPicPr>
                      <p:cNvPr id="1025" name="Object 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29101" y="4229100"/>
                        <a:ext cx="2536031"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7" name="Rectangle 13"/>
          <p:cNvSpPr>
            <a:spLocks noChangeArrowheads="1"/>
          </p:cNvSpPr>
          <p:nvPr/>
        </p:nvSpPr>
        <p:spPr bwMode="auto">
          <a:xfrm>
            <a:off x="1143000" y="1113845"/>
            <a:ext cx="1626086" cy="41549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34290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4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a:p>
            <a:pPr marL="0" marR="0" lvl="0" indent="342900" algn="l" defTabSz="685800" rtl="0" eaLnBrk="0" fontAlgn="base" latinLnBrk="0" hangingPunct="0">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38" name="Rectangle 14"/>
          <p:cNvSpPr>
            <a:spLocks noChangeArrowheads="1"/>
          </p:cNvSpPr>
          <p:nvPr/>
        </p:nvSpPr>
        <p:spPr bwMode="auto">
          <a:xfrm>
            <a:off x="2171701" y="1546332"/>
            <a:ext cx="2908489" cy="2077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34290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39" name="Rectangle 15"/>
          <p:cNvSpPr>
            <a:spLocks noChangeArrowheads="1"/>
          </p:cNvSpPr>
          <p:nvPr/>
        </p:nvSpPr>
        <p:spPr bwMode="auto">
          <a:xfrm>
            <a:off x="2171700" y="1960670"/>
            <a:ext cx="1036181" cy="2077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34290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41" name="Rectangle 17"/>
          <p:cNvSpPr>
            <a:spLocks noChangeArrowheads="1"/>
          </p:cNvSpPr>
          <p:nvPr/>
        </p:nvSpPr>
        <p:spPr bwMode="auto">
          <a:xfrm>
            <a:off x="1143000" y="2748669"/>
            <a:ext cx="164148" cy="3462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900" b="1"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endParaRPr>
          </a:p>
          <a:p>
            <a:pPr marL="0" marR="0" lvl="0" indent="0" algn="l" defTabSz="685800" rtl="0" eaLnBrk="0" fontAlgn="base" latinLnBrk="0" hangingPunct="0">
              <a:lnSpc>
                <a:spcPct val="100000"/>
              </a:lnSpc>
              <a:spcBef>
                <a:spcPct val="0"/>
              </a:spcBef>
              <a:spcAft>
                <a:spcPct val="0"/>
              </a:spcAft>
              <a:buClrTx/>
              <a:buSzTx/>
              <a:buFont typeface="Arial"/>
              <a:buNone/>
              <a:tabLst/>
              <a:defRPr/>
            </a:pPr>
            <a:r>
              <a:rPr kumimoji="0" lang="en-US" sz="900" b="1"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42" name="Rectangle 18"/>
          <p:cNvSpPr>
            <a:spLocks noChangeArrowheads="1"/>
          </p:cNvSpPr>
          <p:nvPr/>
        </p:nvSpPr>
        <p:spPr bwMode="auto">
          <a:xfrm>
            <a:off x="1143000" y="3417995"/>
            <a:ext cx="164148" cy="2077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1"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1043" name="Rectangle 19"/>
          <p:cNvSpPr>
            <a:spLocks noChangeArrowheads="1"/>
          </p:cNvSpPr>
          <p:nvPr/>
        </p:nvSpPr>
        <p:spPr bwMode="auto">
          <a:xfrm>
            <a:off x="1143000" y="4075220"/>
            <a:ext cx="872675" cy="20774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900" b="0" i="0" u="none" strike="noStrike" kern="1200" cap="none" spc="0" normalizeH="0" baseline="0" noProof="0">
                <a:ln>
                  <a:noFill/>
                </a:ln>
                <a:solidFill>
                  <a:srgbClr val="000000"/>
                </a:solidFill>
                <a:effectLst/>
                <a:uLnTx/>
                <a:uFillTx/>
                <a:latin typeface="Cambria" pitchFamily="18" charset="0"/>
                <a:ea typeface="Times New Roman" pitchFamily="18" charset="0"/>
                <a:cs typeface="Times" pitchFamily="18" charset="0"/>
                <a:sym typeface="Arial"/>
              </a:rPr>
              <a:t>	 </a:t>
            </a:r>
            <a:r>
              <a:rPr kumimoji="0" lang="en-US" sz="450" b="0" i="0" u="none" strike="noStrike" kern="1200" cap="none" spc="0" normalizeH="0" baseline="0" noProof="0">
                <a:ln>
                  <a:noFill/>
                </a:ln>
                <a:solidFill>
                  <a:srgbClr val="000000"/>
                </a:solidFill>
                <a:effectLst/>
                <a:uLnTx/>
                <a:uFillTx/>
                <a:latin typeface="Arial" pitchFamily="34" charset="0"/>
                <a:ea typeface="+mn-ea"/>
                <a:cs typeface="Arial" charset="0"/>
                <a:sym typeface="Arial"/>
              </a:rPr>
              <a:t> </a:t>
            </a: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charset="0"/>
              <a:sym typeface="Arial"/>
            </a:endParaRPr>
          </a:p>
        </p:txBody>
      </p:sp>
      <p:sp>
        <p:nvSpPr>
          <p:cNvPr id="22" name="Rectangle 2"/>
          <p:cNvSpPr>
            <a:spLocks noGrp="1" noChangeArrowheads="1"/>
          </p:cNvSpPr>
          <p:nvPr>
            <p:ph type="title"/>
          </p:nvPr>
        </p:nvSpPr>
        <p:spPr>
          <a:xfrm>
            <a:off x="2006204" y="160735"/>
            <a:ext cx="5844778" cy="810815"/>
          </a:xfrm>
        </p:spPr>
        <p:txBody>
          <a:bodyPr/>
          <a:lstStyle/>
          <a:p>
            <a:pPr eaLnBrk="1" hangingPunct="1"/>
            <a:r>
              <a:rPr lang="en-US" sz="2400" dirty="0">
                <a:latin typeface="Rockwell" pitchFamily="18" charset="0"/>
              </a:rPr>
              <a:t>Proof of Translation Model: Exact expression</a:t>
            </a:r>
          </a:p>
        </p:txBody>
      </p:sp>
      <p:sp>
        <p:nvSpPr>
          <p:cNvPr id="23" name="TextBox 22"/>
          <p:cNvSpPr txBox="1"/>
          <p:nvPr/>
        </p:nvSpPr>
        <p:spPr>
          <a:xfrm>
            <a:off x="1485900" y="3943350"/>
            <a:ext cx="273344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m</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is fixed for a particular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f</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hence</a:t>
            </a:r>
          </a:p>
        </p:txBody>
      </p:sp>
      <p:sp>
        <p:nvSpPr>
          <p:cNvPr id="24" name="TextBox 23"/>
          <p:cNvSpPr txBox="1"/>
          <p:nvPr/>
        </p:nvSpPr>
        <p:spPr>
          <a:xfrm>
            <a:off x="4343400" y="1657350"/>
            <a:ext cx="1444626"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marginalization</a:t>
            </a:r>
          </a:p>
        </p:txBody>
      </p:sp>
      <p:sp>
        <p:nvSpPr>
          <p:cNvPr id="25" name="TextBox 24"/>
          <p:cNvSpPr txBox="1"/>
          <p:nvPr/>
        </p:nvSpPr>
        <p:spPr>
          <a:xfrm>
            <a:off x="4171950" y="1257300"/>
            <a:ext cx="1444626"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marginalization</a:t>
            </a:r>
          </a:p>
        </p:txBody>
      </p:sp>
    </p:spTree>
    <p:extLst>
      <p:ext uri="{BB962C8B-B14F-4D97-AF65-F5344CB8AC3E}">
        <p14:creationId xmlns:p14="http://schemas.microsoft.com/office/powerpoint/2010/main" val="411361940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12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Feeding Input Tokens </a:t>
            </a:r>
            <a:endParaRPr/>
          </a:p>
        </p:txBody>
      </p:sp>
      <p:pic>
        <p:nvPicPr>
          <p:cNvPr id="1473" name="Google Shape;1473;p128"/>
          <p:cNvPicPr preferRelativeResize="0"/>
          <p:nvPr/>
        </p:nvPicPr>
        <p:blipFill rotWithShape="1">
          <a:blip r:embed="rId3">
            <a:alphaModFix/>
          </a:blip>
          <a:srcRect t="28387" b="20855"/>
          <a:stretch/>
        </p:blipFill>
        <p:spPr>
          <a:xfrm>
            <a:off x="511788" y="1472050"/>
            <a:ext cx="8120424" cy="246782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12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MASS (</a:t>
            </a:r>
            <a:r>
              <a:rPr lang="en" sz="2500"/>
              <a:t>Song et.al 2019</a:t>
            </a:r>
            <a:r>
              <a:rPr lang="en"/>
              <a:t>): Role of Masking Tokens</a:t>
            </a:r>
            <a:endParaRPr/>
          </a:p>
        </p:txBody>
      </p:sp>
      <p:pic>
        <p:nvPicPr>
          <p:cNvPr id="1479" name="Google Shape;1479;p129"/>
          <p:cNvPicPr preferRelativeResize="0"/>
          <p:nvPr/>
        </p:nvPicPr>
        <p:blipFill>
          <a:blip r:embed="rId3">
            <a:alphaModFix/>
          </a:blip>
          <a:stretch>
            <a:fillRect/>
          </a:stretch>
        </p:blipFill>
        <p:spPr>
          <a:xfrm>
            <a:off x="1148363" y="1836000"/>
            <a:ext cx="6847276" cy="1471500"/>
          </a:xfrm>
          <a:prstGeom prst="rect">
            <a:avLst/>
          </a:prstGeom>
          <a:noFill/>
          <a:ln>
            <a:noFill/>
          </a:ln>
        </p:spPr>
      </p:pic>
      <p:sp>
        <p:nvSpPr>
          <p:cNvPr id="1480" name="Google Shape;1480;p129"/>
          <p:cNvSpPr txBox="1"/>
          <p:nvPr/>
        </p:nvSpPr>
        <p:spPr>
          <a:xfrm>
            <a:off x="216475" y="3610850"/>
            <a:ext cx="84858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The comparison between MASS and the ablation methods in terms of BLEU score on the unsupervised en-fr translation</a:t>
            </a:r>
            <a:endParaRPr>
              <a:latin typeface="Source Sans Pro"/>
              <a:ea typeface="Source Sans Pro"/>
              <a:cs typeface="Source Sans Pro"/>
              <a:sym typeface="Source Sans Pro"/>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p130"/>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BART and mBART</a:t>
            </a:r>
            <a:endParaRPr/>
          </a:p>
        </p:txBody>
      </p:sp>
      <p:sp>
        <p:nvSpPr>
          <p:cNvPr id="1486" name="Google Shape;1486;p13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BART: Denoising Sequence to Sequence Pre-training for Natural Language Generation, Translation, and Comprehension, ACL 2020, (Lewis et al 2020)</a:t>
            </a:r>
            <a:endParaRPr/>
          </a:p>
          <a:p>
            <a:pPr marL="0" lvl="0" indent="0" algn="l" rtl="0">
              <a:spcBef>
                <a:spcPts val="1600"/>
              </a:spcBef>
              <a:spcAft>
                <a:spcPts val="0"/>
              </a:spcAft>
              <a:buNone/>
            </a:pPr>
            <a:r>
              <a:rPr lang="en"/>
              <a:t>Multilingual denoising pre-training for Neural Machine Translation, 2020, (Liu et al 2020) </a:t>
            </a:r>
            <a:endParaRPr/>
          </a:p>
          <a:p>
            <a:pPr marL="0" lvl="0" indent="0" algn="l" rtl="0">
              <a:spcBef>
                <a:spcPts val="1600"/>
              </a:spcBef>
              <a:spcAft>
                <a:spcPts val="1600"/>
              </a:spcAft>
              <a:buNone/>
            </a:pPr>
            <a:r>
              <a:rPr lang="en"/>
              <a:t>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p131"/>
          <p:cNvSpPr txBox="1"/>
          <p:nvPr/>
        </p:nvSpPr>
        <p:spPr>
          <a:xfrm>
            <a:off x="4428367" y="308405"/>
            <a:ext cx="3986100" cy="4197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2" name="Google Shape;1492;p131"/>
          <p:cNvSpPr txBox="1"/>
          <p:nvPr/>
        </p:nvSpPr>
        <p:spPr>
          <a:xfrm>
            <a:off x="3189125" y="164520"/>
            <a:ext cx="5417100" cy="4491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3" name="Google Shape;1493;p131"/>
          <p:cNvSpPr txBox="1"/>
          <p:nvPr/>
        </p:nvSpPr>
        <p:spPr>
          <a:xfrm>
            <a:off x="3189126" y="1816481"/>
            <a:ext cx="1174500" cy="85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Randomly select from </a:t>
            </a:r>
            <a:r>
              <a:rPr lang="en" b="1"/>
              <a:t>{src,tgt}</a:t>
            </a:r>
            <a:endParaRPr b="1"/>
          </a:p>
        </p:txBody>
      </p:sp>
      <p:sp>
        <p:nvSpPr>
          <p:cNvPr id="1494" name="Google Shape;1494;p131"/>
          <p:cNvSpPr txBox="1"/>
          <p:nvPr/>
        </p:nvSpPr>
        <p:spPr>
          <a:xfrm>
            <a:off x="114725" y="319550"/>
            <a:ext cx="2845800" cy="8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BART Pretraining</a:t>
            </a:r>
            <a:endParaRPr sz="2400" b="1"/>
          </a:p>
        </p:txBody>
      </p:sp>
      <p:sp>
        <p:nvSpPr>
          <p:cNvPr id="1495" name="Google Shape;1495;p131"/>
          <p:cNvSpPr txBox="1"/>
          <p:nvPr/>
        </p:nvSpPr>
        <p:spPr>
          <a:xfrm>
            <a:off x="3269489" y="152400"/>
            <a:ext cx="909900" cy="55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For each batch</a:t>
            </a:r>
            <a:endParaRPr/>
          </a:p>
        </p:txBody>
      </p:sp>
      <p:sp>
        <p:nvSpPr>
          <p:cNvPr id="1496" name="Google Shape;1496;p131"/>
          <p:cNvSpPr txBox="1"/>
          <p:nvPr/>
        </p:nvSpPr>
        <p:spPr>
          <a:xfrm>
            <a:off x="4125901" y="2467631"/>
            <a:ext cx="434400" cy="17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grpSp>
        <p:nvGrpSpPr>
          <p:cNvPr id="1497" name="Google Shape;1497;p131"/>
          <p:cNvGrpSpPr/>
          <p:nvPr/>
        </p:nvGrpSpPr>
        <p:grpSpPr>
          <a:xfrm>
            <a:off x="4560212" y="288959"/>
            <a:ext cx="3902788" cy="4211283"/>
            <a:chOff x="4448875" y="299450"/>
            <a:chExt cx="4236175" cy="4534600"/>
          </a:xfrm>
        </p:grpSpPr>
        <p:grpSp>
          <p:nvGrpSpPr>
            <p:cNvPr id="1498" name="Google Shape;1498;p131"/>
            <p:cNvGrpSpPr/>
            <p:nvPr/>
          </p:nvGrpSpPr>
          <p:grpSpPr>
            <a:xfrm>
              <a:off x="4448875" y="299450"/>
              <a:ext cx="4236175" cy="2240920"/>
              <a:chOff x="4448875" y="299450"/>
              <a:chExt cx="4236175" cy="2240920"/>
            </a:xfrm>
          </p:grpSpPr>
          <p:sp>
            <p:nvSpPr>
              <p:cNvPr id="1499" name="Google Shape;1499;p131"/>
              <p:cNvSpPr/>
              <p:nvPr/>
            </p:nvSpPr>
            <p:spPr>
              <a:xfrm>
                <a:off x="6280108" y="2186970"/>
                <a:ext cx="807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0" name="Google Shape;1500;p131"/>
              <p:cNvGrpSpPr/>
              <p:nvPr/>
            </p:nvGrpSpPr>
            <p:grpSpPr>
              <a:xfrm>
                <a:off x="4448875" y="299450"/>
                <a:ext cx="4236175" cy="1834315"/>
                <a:chOff x="4448875" y="299450"/>
                <a:chExt cx="4236175" cy="1834315"/>
              </a:xfrm>
            </p:grpSpPr>
            <p:sp>
              <p:nvSpPr>
                <p:cNvPr id="1501" name="Google Shape;1501;p131"/>
                <p:cNvSpPr/>
                <p:nvPr/>
              </p:nvSpPr>
              <p:spPr>
                <a:xfrm>
                  <a:off x="5833678" y="1944165"/>
                  <a:ext cx="987600" cy="189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grpSp>
              <p:nvGrpSpPr>
                <p:cNvPr id="1502" name="Google Shape;1502;p131"/>
                <p:cNvGrpSpPr/>
                <p:nvPr/>
              </p:nvGrpSpPr>
              <p:grpSpPr>
                <a:xfrm>
                  <a:off x="4448875" y="299450"/>
                  <a:ext cx="4236175" cy="1571995"/>
                  <a:chOff x="4448875" y="299450"/>
                  <a:chExt cx="4236175" cy="1571995"/>
                </a:xfrm>
              </p:grpSpPr>
              <p:sp>
                <p:nvSpPr>
                  <p:cNvPr id="1503" name="Google Shape;1503;p131"/>
                  <p:cNvSpPr/>
                  <p:nvPr/>
                </p:nvSpPr>
                <p:spPr>
                  <a:xfrm>
                    <a:off x="6261783" y="1518045"/>
                    <a:ext cx="807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31"/>
                  <p:cNvGrpSpPr/>
                  <p:nvPr/>
                </p:nvGrpSpPr>
                <p:grpSpPr>
                  <a:xfrm>
                    <a:off x="4448875" y="299450"/>
                    <a:ext cx="4236175" cy="1145875"/>
                    <a:chOff x="4448875" y="299450"/>
                    <a:chExt cx="4236175" cy="1145875"/>
                  </a:xfrm>
                </p:grpSpPr>
                <p:sp>
                  <p:nvSpPr>
                    <p:cNvPr id="1505" name="Google Shape;1505;p131"/>
                    <p:cNvSpPr/>
                    <p:nvPr/>
                  </p:nvSpPr>
                  <p:spPr>
                    <a:xfrm>
                      <a:off x="4448875" y="1051725"/>
                      <a:ext cx="3858900" cy="3936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Bi-directional Encoder</a:t>
                      </a:r>
                      <a:endParaRPr/>
                    </a:p>
                  </p:txBody>
                </p:sp>
                <p:grpSp>
                  <p:nvGrpSpPr>
                    <p:cNvPr id="1506" name="Google Shape;1506;p131"/>
                    <p:cNvGrpSpPr/>
                    <p:nvPr/>
                  </p:nvGrpSpPr>
                  <p:grpSpPr>
                    <a:xfrm>
                      <a:off x="4539900" y="299450"/>
                      <a:ext cx="4145150" cy="787200"/>
                      <a:chOff x="4539900" y="299450"/>
                      <a:chExt cx="4145150" cy="787200"/>
                    </a:xfrm>
                  </p:grpSpPr>
                  <p:sp>
                    <p:nvSpPr>
                      <p:cNvPr id="1507" name="Google Shape;1507;p131"/>
                      <p:cNvSpPr txBox="1"/>
                      <p:nvPr/>
                    </p:nvSpPr>
                    <p:spPr>
                      <a:xfrm>
                        <a:off x="4539900" y="299450"/>
                        <a:ext cx="385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I         go           __          __           daily</a:t>
                        </a:r>
                        <a:endParaRPr baseline="-25000"/>
                      </a:p>
                    </p:txBody>
                  </p:sp>
                  <p:sp>
                    <p:nvSpPr>
                      <p:cNvPr id="1508" name="Google Shape;1508;p131"/>
                      <p:cNvSpPr txBox="1"/>
                      <p:nvPr/>
                    </p:nvSpPr>
                    <p:spPr>
                      <a:xfrm>
                        <a:off x="4652450" y="693050"/>
                        <a:ext cx="4032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            ⬇             ⬇             ⬇</a:t>
                        </a:r>
                        <a:endParaRPr/>
                      </a:p>
                    </p:txBody>
                  </p:sp>
                </p:grpSp>
              </p:grpSp>
            </p:grpSp>
          </p:grpSp>
        </p:grpSp>
        <p:grpSp>
          <p:nvGrpSpPr>
            <p:cNvPr id="1509" name="Google Shape;1509;p131"/>
            <p:cNvGrpSpPr/>
            <p:nvPr/>
          </p:nvGrpSpPr>
          <p:grpSpPr>
            <a:xfrm>
              <a:off x="5084338" y="2571750"/>
              <a:ext cx="1462438" cy="2262300"/>
              <a:chOff x="5084338" y="2571750"/>
              <a:chExt cx="1462438" cy="2262300"/>
            </a:xfrm>
          </p:grpSpPr>
          <p:sp>
            <p:nvSpPr>
              <p:cNvPr id="1510" name="Google Shape;1510;p131"/>
              <p:cNvSpPr/>
              <p:nvPr/>
            </p:nvSpPr>
            <p:spPr>
              <a:xfrm>
                <a:off x="6075175" y="2593575"/>
                <a:ext cx="471600" cy="21828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a:p>
                <a:pPr marL="0" lvl="0" indent="0" algn="ctr" rtl="0">
                  <a:spcBef>
                    <a:spcPts val="0"/>
                  </a:spcBef>
                  <a:spcAft>
                    <a:spcPts val="0"/>
                  </a:spcAft>
                  <a:buNone/>
                </a:pPr>
                <a:r>
                  <a:rPr lang="en"/>
                  <a:t>e</a:t>
                </a:r>
                <a:endParaRPr/>
              </a:p>
              <a:p>
                <a:pPr marL="0" lvl="0" indent="0" algn="ctr" rtl="0">
                  <a:spcBef>
                    <a:spcPts val="0"/>
                  </a:spcBef>
                  <a:spcAft>
                    <a:spcPts val="0"/>
                  </a:spcAft>
                  <a:buNone/>
                </a:pPr>
                <a:r>
                  <a:rPr lang="en"/>
                  <a:t>c</a:t>
                </a:r>
                <a:endParaRPr/>
              </a:p>
              <a:p>
                <a:pPr marL="0" lvl="0" indent="0" algn="ctr" rtl="0">
                  <a:spcBef>
                    <a:spcPts val="0"/>
                  </a:spcBef>
                  <a:spcAft>
                    <a:spcPts val="0"/>
                  </a:spcAft>
                  <a:buNone/>
                </a:pPr>
                <a:r>
                  <a:rPr lang="en"/>
                  <a:t>o</a:t>
                </a:r>
                <a:endParaRPr/>
              </a:p>
              <a:p>
                <a:pPr marL="0" lvl="0" indent="0" algn="ctr" rtl="0">
                  <a:spcBef>
                    <a:spcPts val="0"/>
                  </a:spcBef>
                  <a:spcAft>
                    <a:spcPts val="0"/>
                  </a:spcAft>
                  <a:buNone/>
                </a:pPr>
                <a:r>
                  <a:rPr lang="en"/>
                  <a:t>d</a:t>
                </a:r>
                <a:endParaRPr/>
              </a:p>
              <a:p>
                <a:pPr marL="0" lvl="0" indent="0" algn="ctr" rtl="0">
                  <a:spcBef>
                    <a:spcPts val="0"/>
                  </a:spcBef>
                  <a:spcAft>
                    <a:spcPts val="0"/>
                  </a:spcAft>
                  <a:buNone/>
                </a:pPr>
                <a:r>
                  <a:rPr lang="en"/>
                  <a:t>e</a:t>
                </a:r>
                <a:endParaRPr/>
              </a:p>
              <a:p>
                <a:pPr marL="0" lvl="0" indent="0" algn="ctr" rtl="0">
                  <a:spcBef>
                    <a:spcPts val="0"/>
                  </a:spcBef>
                  <a:spcAft>
                    <a:spcPts val="0"/>
                  </a:spcAft>
                  <a:buNone/>
                </a:pPr>
                <a:r>
                  <a:rPr lang="en"/>
                  <a:t>r</a:t>
                </a:r>
                <a:endParaRPr/>
              </a:p>
            </p:txBody>
          </p:sp>
          <p:sp>
            <p:nvSpPr>
              <p:cNvPr id="1511" name="Google Shape;1511;p131"/>
              <p:cNvSpPr txBox="1"/>
              <p:nvPr/>
            </p:nvSpPr>
            <p:spPr>
              <a:xfrm>
                <a:off x="5710675" y="2593575"/>
                <a:ext cx="471600" cy="21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p:txBody>
          </p:sp>
          <p:sp>
            <p:nvSpPr>
              <p:cNvPr id="1512" name="Google Shape;1512;p131"/>
              <p:cNvSpPr txBox="1"/>
              <p:nvPr/>
            </p:nvSpPr>
            <p:spPr>
              <a:xfrm>
                <a:off x="5084338" y="2571750"/>
                <a:ext cx="900000" cy="22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&lt;s&gt;</a:t>
                </a:r>
                <a:endParaRPr/>
              </a:p>
              <a:p>
                <a:pPr marL="0" lvl="0" indent="0" algn="l" rtl="0">
                  <a:spcBef>
                    <a:spcPts val="0"/>
                  </a:spcBef>
                  <a:spcAft>
                    <a:spcPts val="0"/>
                  </a:spcAft>
                  <a:buNone/>
                </a:pPr>
                <a:endParaRPr/>
              </a:p>
              <a:p>
                <a:pPr marL="0" lvl="0" indent="0" algn="l" rtl="0">
                  <a:spcBef>
                    <a:spcPts val="0"/>
                  </a:spcBef>
                  <a:spcAft>
                    <a:spcPts val="0"/>
                  </a:spcAft>
                  <a:buNone/>
                </a:pPr>
                <a:r>
                  <a:rPr lang="en"/>
                  <a:t>I</a:t>
                </a:r>
                <a:endParaRPr/>
              </a:p>
              <a:p>
                <a:pPr marL="0" lvl="0" indent="0" algn="l" rtl="0">
                  <a:spcBef>
                    <a:spcPts val="0"/>
                  </a:spcBef>
                  <a:spcAft>
                    <a:spcPts val="0"/>
                  </a:spcAft>
                  <a:buNone/>
                </a:pPr>
                <a:endParaRPr/>
              </a:p>
              <a:p>
                <a:pPr marL="0" lvl="0" indent="0" algn="l" rtl="0">
                  <a:spcBef>
                    <a:spcPts val="0"/>
                  </a:spcBef>
                  <a:spcAft>
                    <a:spcPts val="0"/>
                  </a:spcAft>
                  <a:buNone/>
                </a:pPr>
                <a:r>
                  <a:rPr lang="en"/>
                  <a:t>go</a:t>
                </a:r>
                <a:endParaRPr/>
              </a:p>
              <a:p>
                <a:pPr marL="0" lvl="0" indent="0" algn="l" rtl="0">
                  <a:spcBef>
                    <a:spcPts val="0"/>
                  </a:spcBef>
                  <a:spcAft>
                    <a:spcPts val="0"/>
                  </a:spcAft>
                  <a:buNone/>
                </a:pPr>
                <a:endParaRPr/>
              </a:p>
              <a:p>
                <a:pPr marL="0" lvl="0" indent="0" algn="l" rtl="0">
                  <a:spcBef>
                    <a:spcPts val="0"/>
                  </a:spcBef>
                  <a:spcAft>
                    <a:spcPts val="0"/>
                  </a:spcAft>
                  <a:buNone/>
                </a:pPr>
                <a:r>
                  <a:rPr lang="en"/>
                  <a:t>to</a:t>
                </a:r>
                <a:endParaRPr/>
              </a:p>
              <a:p>
                <a:pPr marL="0" lvl="0" indent="0" algn="l" rtl="0">
                  <a:spcBef>
                    <a:spcPts val="0"/>
                  </a:spcBef>
                  <a:spcAft>
                    <a:spcPts val="0"/>
                  </a:spcAft>
                  <a:buNone/>
                </a:pPr>
                <a:endParaRPr/>
              </a:p>
              <a:p>
                <a:pPr marL="0" lvl="0" indent="0" algn="l" rtl="0">
                  <a:spcBef>
                    <a:spcPts val="0"/>
                  </a:spcBef>
                  <a:spcAft>
                    <a:spcPts val="0"/>
                  </a:spcAft>
                  <a:buNone/>
                </a:pPr>
                <a:r>
                  <a:rPr lang="en"/>
                  <a:t>school</a:t>
                </a:r>
                <a:endParaRPr/>
              </a:p>
            </p:txBody>
          </p:sp>
        </p:grpSp>
      </p:grpSp>
      <p:sp>
        <p:nvSpPr>
          <p:cNvPr id="1513" name="Google Shape;1513;p131"/>
          <p:cNvSpPr txBox="1"/>
          <p:nvPr/>
        </p:nvSpPr>
        <p:spPr>
          <a:xfrm>
            <a:off x="-10075" y="845450"/>
            <a:ext cx="2970600" cy="26097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Trained by </a:t>
            </a:r>
            <a:endParaRPr sz="1600">
              <a:highlight>
                <a:srgbClr val="FFFFFF"/>
              </a:highlight>
              <a:latin typeface="Source Sans Pro"/>
              <a:ea typeface="Source Sans Pro"/>
              <a:cs typeface="Source Sans Pro"/>
              <a:sym typeface="Source Sans Pro"/>
            </a:endParaRPr>
          </a:p>
          <a:p>
            <a:pPr marL="914400" lvl="1"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Corrupting text with an arbitrary noising function</a:t>
            </a:r>
            <a:endParaRPr sz="1600">
              <a:highlight>
                <a:srgbClr val="FFFFFF"/>
              </a:highlight>
              <a:latin typeface="Source Sans Pro"/>
              <a:ea typeface="Source Sans Pro"/>
              <a:cs typeface="Source Sans Pro"/>
              <a:sym typeface="Source Sans Pro"/>
            </a:endParaRPr>
          </a:p>
          <a:p>
            <a:pPr marL="914400" lvl="1"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Learning a model to reconstruct the original text. </a:t>
            </a:r>
            <a:endParaRPr sz="1600">
              <a:highlight>
                <a:srgbClr val="FFFFFF"/>
              </a:highlight>
              <a:latin typeface="Source Sans Pro"/>
              <a:ea typeface="Source Sans Pro"/>
              <a:cs typeface="Source Sans Pro"/>
              <a:sym typeface="Source Sans Pro"/>
            </a:endParaRPr>
          </a:p>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Denoising full text</a:t>
            </a:r>
            <a:endParaRPr sz="1600">
              <a:highlight>
                <a:srgbClr val="FFFFFF"/>
              </a:highlight>
              <a:latin typeface="Source Sans Pro"/>
              <a:ea typeface="Source Sans Pro"/>
              <a:cs typeface="Source Sans Pro"/>
              <a:sym typeface="Source Sans Pro"/>
            </a:endParaRPr>
          </a:p>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Multi-sentence level</a:t>
            </a:r>
            <a:endParaRPr sz="1600">
              <a:highlight>
                <a:srgbClr val="FFFFFF"/>
              </a:highlight>
              <a:latin typeface="Source Sans Pro"/>
              <a:ea typeface="Source Sans Pro"/>
              <a:cs typeface="Source Sans Pro"/>
              <a:sym typeface="Source Sans Pro"/>
            </a:endParaRPr>
          </a:p>
        </p:txBody>
      </p:sp>
      <p:sp>
        <p:nvSpPr>
          <p:cNvPr id="1514" name="Google Shape;1514;p131"/>
          <p:cNvSpPr txBox="1"/>
          <p:nvPr/>
        </p:nvSpPr>
        <p:spPr>
          <a:xfrm>
            <a:off x="239525" y="3411200"/>
            <a:ext cx="2596200" cy="14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Lewis, Mike, Yinhan Liu, Naman Goyal, Marjan Ghazvininejad, Abdelrahman Mohamed, Omer Levy, Ves Stoyanov, and Luke Zettlemoyer. "BART: Denoising Sequence-to-Sequence Pre-training for Natural Language Generation, Translation, and Comprehension." </a:t>
            </a:r>
            <a:r>
              <a:rPr lang="en" sz="1000" i="1">
                <a:solidFill>
                  <a:srgbClr val="222222"/>
                </a:solidFill>
                <a:highlight>
                  <a:srgbClr val="FFFFFF"/>
                </a:highlight>
              </a:rPr>
              <a:t>Proceedings of the 58th Annual Meeting of the Association for Computational Linguistics, (ACL 2020)</a:t>
            </a:r>
            <a:endParaRPr/>
          </a:p>
        </p:txBody>
      </p:sp>
      <p:sp>
        <p:nvSpPr>
          <p:cNvPr id="1515" name="Google Shape;1515;p131"/>
          <p:cNvSpPr txBox="1"/>
          <p:nvPr/>
        </p:nvSpPr>
        <p:spPr>
          <a:xfrm>
            <a:off x="6560575" y="2396861"/>
            <a:ext cx="434400" cy="202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a:t>
            </a:r>
            <a:endParaRPr/>
          </a:p>
        </p:txBody>
      </p:sp>
      <p:sp>
        <p:nvSpPr>
          <p:cNvPr id="1516" name="Google Shape;1516;p131"/>
          <p:cNvSpPr txBox="1"/>
          <p:nvPr/>
        </p:nvSpPr>
        <p:spPr>
          <a:xfrm>
            <a:off x="6865724" y="2399346"/>
            <a:ext cx="829200" cy="210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I</a:t>
            </a: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en">
                <a:solidFill>
                  <a:srgbClr val="0000FF"/>
                </a:solidFill>
              </a:rPr>
              <a:t>go</a:t>
            </a: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en">
                <a:solidFill>
                  <a:srgbClr val="0000FF"/>
                </a:solidFill>
              </a:rPr>
              <a:t>to</a:t>
            </a: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en">
                <a:solidFill>
                  <a:srgbClr val="0000FF"/>
                </a:solidFill>
              </a:rPr>
              <a:t>school</a:t>
            </a:r>
            <a:endParaRPr>
              <a:solidFill>
                <a:srgbClr val="0000FF"/>
              </a:solidFill>
            </a:endParaRPr>
          </a:p>
          <a:p>
            <a:pPr marL="0" lvl="0" indent="0" algn="l" rtl="0">
              <a:spcBef>
                <a:spcPts val="0"/>
              </a:spcBef>
              <a:spcAft>
                <a:spcPts val="0"/>
              </a:spcAft>
              <a:buNone/>
            </a:pPr>
            <a:endParaRPr>
              <a:solidFill>
                <a:srgbClr val="0000FF"/>
              </a:solidFill>
            </a:endParaRPr>
          </a:p>
          <a:p>
            <a:pPr marL="0" lvl="0" indent="0" algn="l" rtl="0">
              <a:spcBef>
                <a:spcPts val="0"/>
              </a:spcBef>
              <a:spcAft>
                <a:spcPts val="0"/>
              </a:spcAft>
              <a:buNone/>
            </a:pPr>
            <a:r>
              <a:rPr lang="en">
                <a:solidFill>
                  <a:srgbClr val="0000FF"/>
                </a:solidFill>
              </a:rPr>
              <a:t>daily</a:t>
            </a:r>
            <a:endParaRPr>
              <a:solidFill>
                <a:srgbClr val="0000FF"/>
              </a:solidFill>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sp>
        <p:nvSpPr>
          <p:cNvPr id="1521" name="Google Shape;1521;p132"/>
          <p:cNvSpPr txBox="1">
            <a:spLocks noGrp="1"/>
          </p:cNvSpPr>
          <p:nvPr>
            <p:ph type="title"/>
          </p:nvPr>
        </p:nvSpPr>
        <p:spPr>
          <a:xfrm>
            <a:off x="311700" y="263275"/>
            <a:ext cx="8520600" cy="9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BART pretraining (possible noising steps) (Lewis et al. 2020)</a:t>
            </a:r>
            <a:endParaRPr>
              <a:latin typeface="Source Sans Pro"/>
              <a:ea typeface="Source Sans Pro"/>
              <a:cs typeface="Source Sans Pro"/>
              <a:sym typeface="Source Sans Pro"/>
            </a:endParaRPr>
          </a:p>
        </p:txBody>
      </p:sp>
      <p:sp>
        <p:nvSpPr>
          <p:cNvPr id="1522" name="Google Shape;1522;p132"/>
          <p:cNvSpPr/>
          <p:nvPr/>
        </p:nvSpPr>
        <p:spPr>
          <a:xfrm>
            <a:off x="4965900" y="132252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My _ is John. I __ school daily.</a:t>
            </a:r>
            <a:endParaRPr>
              <a:latin typeface="Source Sans Pro"/>
              <a:ea typeface="Source Sans Pro"/>
              <a:cs typeface="Source Sans Pro"/>
              <a:sym typeface="Source Sans Pro"/>
            </a:endParaRPr>
          </a:p>
        </p:txBody>
      </p:sp>
      <p:sp>
        <p:nvSpPr>
          <p:cNvPr id="1523" name="Google Shape;1523;p132"/>
          <p:cNvSpPr/>
          <p:nvPr/>
        </p:nvSpPr>
        <p:spPr>
          <a:xfrm>
            <a:off x="4965900" y="197122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My name John. I go to daily.</a:t>
            </a:r>
            <a:endParaRPr>
              <a:latin typeface="Source Sans Pro"/>
              <a:ea typeface="Source Sans Pro"/>
              <a:cs typeface="Source Sans Pro"/>
              <a:sym typeface="Source Sans Pro"/>
            </a:endParaRPr>
          </a:p>
        </p:txBody>
      </p:sp>
      <p:sp>
        <p:nvSpPr>
          <p:cNvPr id="1524" name="Google Shape;1524;p132"/>
          <p:cNvSpPr/>
          <p:nvPr/>
        </p:nvSpPr>
        <p:spPr>
          <a:xfrm>
            <a:off x="4965900" y="269477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My _ John. I go _.</a:t>
            </a:r>
            <a:endParaRPr>
              <a:latin typeface="Source Sans Pro"/>
              <a:ea typeface="Source Sans Pro"/>
              <a:cs typeface="Source Sans Pro"/>
              <a:sym typeface="Source Sans Pro"/>
            </a:endParaRPr>
          </a:p>
        </p:txBody>
      </p:sp>
      <p:sp>
        <p:nvSpPr>
          <p:cNvPr id="1525" name="Google Shape;1525;p132"/>
          <p:cNvSpPr/>
          <p:nvPr/>
        </p:nvSpPr>
        <p:spPr>
          <a:xfrm>
            <a:off x="4965900" y="334347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I go to school daily. My name is John</a:t>
            </a:r>
            <a:endParaRPr>
              <a:latin typeface="Source Sans Pro"/>
              <a:ea typeface="Source Sans Pro"/>
              <a:cs typeface="Source Sans Pro"/>
              <a:sym typeface="Source Sans Pro"/>
            </a:endParaRPr>
          </a:p>
        </p:txBody>
      </p:sp>
      <p:sp>
        <p:nvSpPr>
          <p:cNvPr id="1526" name="Google Shape;1526;p132"/>
          <p:cNvSpPr/>
          <p:nvPr/>
        </p:nvSpPr>
        <p:spPr>
          <a:xfrm>
            <a:off x="4965900" y="4067025"/>
            <a:ext cx="28140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name is John. I go to school daily. my</a:t>
            </a:r>
            <a:endParaRPr>
              <a:latin typeface="Source Sans Pro"/>
              <a:ea typeface="Source Sans Pro"/>
              <a:cs typeface="Source Sans Pro"/>
              <a:sym typeface="Source Sans Pro"/>
            </a:endParaRPr>
          </a:p>
        </p:txBody>
      </p:sp>
      <p:sp>
        <p:nvSpPr>
          <p:cNvPr id="1527" name="Google Shape;1527;p132"/>
          <p:cNvSpPr txBox="1"/>
          <p:nvPr/>
        </p:nvSpPr>
        <p:spPr>
          <a:xfrm>
            <a:off x="2951950" y="1323125"/>
            <a:ext cx="15216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Token Masking</a:t>
            </a:r>
            <a:endParaRPr>
              <a:latin typeface="Source Sans Pro"/>
              <a:ea typeface="Source Sans Pro"/>
              <a:cs typeface="Source Sans Pro"/>
              <a:sym typeface="Source Sans Pro"/>
            </a:endParaRPr>
          </a:p>
        </p:txBody>
      </p:sp>
      <p:sp>
        <p:nvSpPr>
          <p:cNvPr id="1528" name="Google Shape;1528;p132"/>
          <p:cNvSpPr txBox="1"/>
          <p:nvPr/>
        </p:nvSpPr>
        <p:spPr>
          <a:xfrm>
            <a:off x="2951950" y="1971825"/>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Token deletion</a:t>
            </a:r>
            <a:endParaRPr>
              <a:latin typeface="Source Sans Pro"/>
              <a:ea typeface="Source Sans Pro"/>
              <a:cs typeface="Source Sans Pro"/>
              <a:sym typeface="Source Sans Pro"/>
            </a:endParaRPr>
          </a:p>
        </p:txBody>
      </p:sp>
      <p:sp>
        <p:nvSpPr>
          <p:cNvPr id="1529" name="Google Shape;1529;p132"/>
          <p:cNvSpPr txBox="1"/>
          <p:nvPr/>
        </p:nvSpPr>
        <p:spPr>
          <a:xfrm>
            <a:off x="2951950" y="2657950"/>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Text infilling</a:t>
            </a:r>
            <a:endParaRPr>
              <a:latin typeface="Source Sans Pro"/>
              <a:ea typeface="Source Sans Pro"/>
              <a:cs typeface="Source Sans Pro"/>
              <a:sym typeface="Source Sans Pro"/>
            </a:endParaRPr>
          </a:p>
        </p:txBody>
      </p:sp>
      <p:sp>
        <p:nvSpPr>
          <p:cNvPr id="1530" name="Google Shape;1530;p132"/>
          <p:cNvSpPr txBox="1"/>
          <p:nvPr/>
        </p:nvSpPr>
        <p:spPr>
          <a:xfrm>
            <a:off x="2951950" y="3286613"/>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Sentence permutation</a:t>
            </a:r>
            <a:endParaRPr>
              <a:latin typeface="Source Sans Pro"/>
              <a:ea typeface="Source Sans Pro"/>
              <a:cs typeface="Source Sans Pro"/>
              <a:sym typeface="Source Sans Pro"/>
            </a:endParaRPr>
          </a:p>
        </p:txBody>
      </p:sp>
      <p:sp>
        <p:nvSpPr>
          <p:cNvPr id="1531" name="Google Shape;1531;p132"/>
          <p:cNvSpPr txBox="1"/>
          <p:nvPr/>
        </p:nvSpPr>
        <p:spPr>
          <a:xfrm>
            <a:off x="2951950" y="3915300"/>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Document rotation</a:t>
            </a:r>
            <a:endParaRPr>
              <a:latin typeface="Source Sans Pro"/>
              <a:ea typeface="Source Sans Pro"/>
              <a:cs typeface="Source Sans Pro"/>
              <a:sym typeface="Source Sans Pro"/>
            </a:endParaRPr>
          </a:p>
        </p:txBody>
      </p:sp>
      <p:sp>
        <p:nvSpPr>
          <p:cNvPr id="1532" name="Google Shape;1532;p132"/>
          <p:cNvSpPr/>
          <p:nvPr/>
        </p:nvSpPr>
        <p:spPr>
          <a:xfrm>
            <a:off x="492975" y="2290150"/>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My name is John. I go to school daily.</a:t>
            </a:r>
            <a:endParaRPr>
              <a:latin typeface="Source Sans Pro"/>
              <a:ea typeface="Source Sans Pro"/>
              <a:cs typeface="Source Sans Pro"/>
              <a:sym typeface="Source Sans Pro"/>
            </a:endParaRPr>
          </a:p>
        </p:txBody>
      </p:sp>
      <p:sp>
        <p:nvSpPr>
          <p:cNvPr id="1533" name="Google Shape;1533;p132"/>
          <p:cNvSpPr txBox="1"/>
          <p:nvPr/>
        </p:nvSpPr>
        <p:spPr>
          <a:xfrm>
            <a:off x="596475" y="2957150"/>
            <a:ext cx="16542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Original document</a:t>
            </a:r>
            <a:endParaRPr>
              <a:latin typeface="Source Sans Pro"/>
              <a:ea typeface="Source Sans Pro"/>
              <a:cs typeface="Source Sans Pro"/>
              <a:sym typeface="Source Sans Pro"/>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p13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BART noising steps </a:t>
            </a:r>
            <a:r>
              <a:rPr lang="en">
                <a:latin typeface="Source Sans Pro"/>
                <a:ea typeface="Source Sans Pro"/>
                <a:cs typeface="Source Sans Pro"/>
                <a:sym typeface="Source Sans Pro"/>
              </a:rPr>
              <a:t>(Lewis et al. 2020)</a:t>
            </a:r>
            <a:endParaRPr/>
          </a:p>
        </p:txBody>
      </p:sp>
      <p:sp>
        <p:nvSpPr>
          <p:cNvPr id="1539" name="Google Shape;1539;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Experimented with different noise functions for various tasks</a:t>
            </a:r>
            <a:endParaRPr/>
          </a:p>
          <a:p>
            <a:pPr marL="914400" lvl="1" indent="-317500" algn="l" rtl="0">
              <a:spcBef>
                <a:spcPts val="0"/>
              </a:spcBef>
              <a:spcAft>
                <a:spcPts val="0"/>
              </a:spcAft>
              <a:buSzPts val="1400"/>
              <a:buChar char="○"/>
            </a:pPr>
            <a:r>
              <a:rPr lang="en"/>
              <a:t>Text infilling + Sentence permutation performed the best</a:t>
            </a:r>
            <a:endParaRPr/>
          </a:p>
          <a:p>
            <a:pPr marL="1371600" lvl="2" indent="-317500" algn="l" rtl="0">
              <a:spcBef>
                <a:spcPts val="0"/>
              </a:spcBef>
              <a:spcAft>
                <a:spcPts val="0"/>
              </a:spcAft>
              <a:buSzPts val="1400"/>
              <a:buChar char="■"/>
            </a:pPr>
            <a:r>
              <a:rPr lang="en"/>
              <a:t>Remove spans of text and replace with mask tokens</a:t>
            </a:r>
            <a:endParaRPr/>
          </a:p>
          <a:p>
            <a:pPr marL="1371600" lvl="2" indent="-317500" algn="l" rtl="0">
              <a:spcBef>
                <a:spcPts val="0"/>
              </a:spcBef>
              <a:spcAft>
                <a:spcPts val="0"/>
              </a:spcAft>
              <a:buSzPts val="1400"/>
              <a:buChar char="■"/>
            </a:pPr>
            <a:r>
              <a:rPr lang="en"/>
              <a:t>Mask 30% of the words in each instance by randomly sampling a span length</a:t>
            </a:r>
            <a:endParaRPr/>
          </a:p>
          <a:p>
            <a:pPr marL="1371600" lvl="2" indent="-317500" algn="l" rtl="0">
              <a:spcBef>
                <a:spcPts val="0"/>
              </a:spcBef>
              <a:spcAft>
                <a:spcPts val="0"/>
              </a:spcAft>
              <a:buSzPts val="1400"/>
              <a:buChar char="■"/>
            </a:pPr>
            <a:r>
              <a:rPr lang="en"/>
              <a:t>Permute the order of sentences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p13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mBART (Liu et al 2020)</a:t>
            </a:r>
            <a:endParaRPr/>
          </a:p>
        </p:txBody>
      </p:sp>
      <p:sp>
        <p:nvSpPr>
          <p:cNvPr id="1545" name="Google Shape;1545;p1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A sequence-to-sequence denoising auto-encoder pre-trained on large-scale monolingual corpora in </a:t>
            </a:r>
            <a:r>
              <a:rPr lang="en" b="1">
                <a:solidFill>
                  <a:srgbClr val="434343"/>
                </a:solidFill>
              </a:rPr>
              <a:t>many languages</a:t>
            </a:r>
            <a:r>
              <a:rPr lang="en">
                <a:solidFill>
                  <a:srgbClr val="434343"/>
                </a:solidFill>
              </a:rPr>
              <a:t> using the BART objective</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Unsupervised NMT</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BART pretraining using monolingual corpora of multiple languages + Iterative Back-Translation</a:t>
            </a:r>
            <a:endParaRPr>
              <a:solidFill>
                <a:srgbClr val="434343"/>
              </a:solidFill>
            </a:endParaRPr>
          </a:p>
        </p:txBody>
      </p:sp>
      <p:sp>
        <p:nvSpPr>
          <p:cNvPr id="1546" name="Google Shape;1546;p134"/>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Yinhan Liu, Jiatao Gu, Naman Goyal, Xian Li, Sergey Edunov, Marjan Ghazvininejad, Mike Lewis, and Luke Zettlemoyer. Multilingual denoising pre-training for neural machine translation. arXiv2020.</a:t>
            </a:r>
            <a:endParaRPr sz="120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550"/>
        <p:cNvGrpSpPr/>
        <p:nvPr/>
      </p:nvGrpSpPr>
      <p:grpSpPr>
        <a:xfrm>
          <a:off x="0" y="0"/>
          <a:ext cx="0" cy="0"/>
          <a:chOff x="0" y="0"/>
          <a:chExt cx="0" cy="0"/>
        </a:xfrm>
      </p:grpSpPr>
      <p:sp>
        <p:nvSpPr>
          <p:cNvPr id="1551" name="Google Shape;1551;p13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mBART (Liu et al 2020)</a:t>
            </a:r>
            <a:endParaRPr/>
          </a:p>
        </p:txBody>
      </p:sp>
      <p:sp>
        <p:nvSpPr>
          <p:cNvPr id="1552" name="Google Shape;1552;p135"/>
          <p:cNvSpPr txBox="1"/>
          <p:nvPr/>
        </p:nvSpPr>
        <p:spPr>
          <a:xfrm>
            <a:off x="602675" y="3813850"/>
            <a:ext cx="6316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Results: mBART (only on source and target language) pretraining for unsupervised NMT</a:t>
            </a:r>
            <a:endParaRPr/>
          </a:p>
        </p:txBody>
      </p:sp>
      <p:sp>
        <p:nvSpPr>
          <p:cNvPr id="1553" name="Google Shape;1553;p135"/>
          <p:cNvSpPr txBox="1"/>
          <p:nvPr/>
        </p:nvSpPr>
        <p:spPr>
          <a:xfrm>
            <a:off x="405775" y="1104625"/>
            <a:ext cx="7434600" cy="765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Pre-training using BART objective on multiple languages</a:t>
            </a:r>
            <a:endParaRPr sz="1800">
              <a:solidFill>
                <a:srgbClr val="434343"/>
              </a:solidFill>
              <a:latin typeface="Source Sans Pro"/>
              <a:ea typeface="Source Sans Pro"/>
              <a:cs typeface="Source Sans Pro"/>
              <a:sym typeface="Source Sans Pro"/>
            </a:endParaRPr>
          </a:p>
        </p:txBody>
      </p:sp>
      <p:sp>
        <p:nvSpPr>
          <p:cNvPr id="1554" name="Google Shape;1554;p135"/>
          <p:cNvSpPr txBox="1"/>
          <p:nvPr/>
        </p:nvSpPr>
        <p:spPr>
          <a:xfrm>
            <a:off x="311700" y="4437350"/>
            <a:ext cx="86409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Yinhan Liu, Jiatao Gu, Naman Goyal, Xian Li, Sergey Edunov, Marjan Ghazvininejad, Mike Lewis, and Luke Zettlemoyer. Multilingual denoising pre-training for neural machine translation. arXiv preprint arXiv:2001.08210, 2020.</a:t>
            </a:r>
            <a:endParaRPr sz="1200"/>
          </a:p>
        </p:txBody>
      </p:sp>
      <p:sp>
        <p:nvSpPr>
          <p:cNvPr id="1555" name="Google Shape;1555;p135"/>
          <p:cNvSpPr txBox="1"/>
          <p:nvPr/>
        </p:nvSpPr>
        <p:spPr>
          <a:xfrm>
            <a:off x="5614075" y="1684500"/>
            <a:ext cx="3070800" cy="20292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434343"/>
              </a:buClr>
              <a:buSzPts val="1400"/>
              <a:buFont typeface="Source Sans Pro"/>
              <a:buChar char="●"/>
            </a:pPr>
            <a:r>
              <a:rPr lang="en">
                <a:solidFill>
                  <a:srgbClr val="434343"/>
                </a:solidFill>
                <a:latin typeface="Source Sans Pro"/>
                <a:ea typeface="Source Sans Pro"/>
                <a:cs typeface="Source Sans Pro"/>
                <a:sym typeface="Source Sans Pro"/>
              </a:rPr>
              <a:t>En-De and En-ro are only trained using specified source and target languages</a:t>
            </a:r>
            <a:endParaRPr>
              <a:solidFill>
                <a:srgbClr val="434343"/>
              </a:solidFill>
              <a:latin typeface="Source Sans Pro"/>
              <a:ea typeface="Source Sans Pro"/>
              <a:cs typeface="Source Sans Pro"/>
              <a:sym typeface="Source Sans Pro"/>
            </a:endParaRPr>
          </a:p>
          <a:p>
            <a:pPr marL="457200" lvl="0" indent="-317500" algn="l" rtl="0">
              <a:spcBef>
                <a:spcPts val="0"/>
              </a:spcBef>
              <a:spcAft>
                <a:spcPts val="0"/>
              </a:spcAft>
              <a:buClr>
                <a:srgbClr val="434343"/>
              </a:buClr>
              <a:buSzPts val="1400"/>
              <a:buFont typeface="Source Sans Pro"/>
              <a:buChar char="●"/>
            </a:pPr>
            <a:r>
              <a:rPr lang="en">
                <a:solidFill>
                  <a:srgbClr val="434343"/>
                </a:solidFill>
                <a:latin typeface="Source Sans Pro"/>
                <a:ea typeface="Source Sans Pro"/>
                <a:cs typeface="Source Sans Pro"/>
                <a:sym typeface="Source Sans Pro"/>
              </a:rPr>
              <a:t>En-Ne and En-Si, the pretraining is performed using mBART on 25 languages.</a:t>
            </a:r>
            <a:endParaRPr>
              <a:solidFill>
                <a:srgbClr val="434343"/>
              </a:solidFill>
              <a:latin typeface="Source Sans Pro"/>
              <a:ea typeface="Source Sans Pro"/>
              <a:cs typeface="Source Sans Pro"/>
              <a:sym typeface="Source Sans Pro"/>
            </a:endParaRPr>
          </a:p>
          <a:p>
            <a:pPr marL="457200" lvl="0" indent="-317500" algn="l" rtl="0">
              <a:spcBef>
                <a:spcPts val="0"/>
              </a:spcBef>
              <a:spcAft>
                <a:spcPts val="0"/>
              </a:spcAft>
              <a:buClr>
                <a:srgbClr val="434343"/>
              </a:buClr>
              <a:buSzPts val="1400"/>
              <a:buFont typeface="Source Sans Pro"/>
              <a:buChar char="●"/>
            </a:pPr>
            <a:r>
              <a:rPr lang="en">
                <a:solidFill>
                  <a:srgbClr val="434343"/>
                </a:solidFill>
                <a:latin typeface="Source Sans Pro"/>
                <a:ea typeface="Source Sans Pro"/>
                <a:cs typeface="Source Sans Pro"/>
                <a:sym typeface="Source Sans Pro"/>
              </a:rPr>
              <a:t>mBART also generalizes well for the languages not seen in pretraining.</a:t>
            </a:r>
            <a:endParaRPr>
              <a:solidFill>
                <a:srgbClr val="434343"/>
              </a:solidFill>
              <a:latin typeface="Source Sans Pro"/>
              <a:ea typeface="Source Sans Pro"/>
              <a:cs typeface="Source Sans Pro"/>
              <a:sym typeface="Source Sans Pro"/>
            </a:endParaRPr>
          </a:p>
        </p:txBody>
      </p:sp>
      <p:pic>
        <p:nvPicPr>
          <p:cNvPr id="1556" name="Google Shape;1556;p135"/>
          <p:cNvPicPr preferRelativeResize="0"/>
          <p:nvPr/>
        </p:nvPicPr>
        <p:blipFill>
          <a:blip r:embed="rId3">
            <a:alphaModFix/>
          </a:blip>
          <a:stretch>
            <a:fillRect/>
          </a:stretch>
        </p:blipFill>
        <p:spPr>
          <a:xfrm>
            <a:off x="778150" y="1692413"/>
            <a:ext cx="4683263" cy="18577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p136"/>
          <p:cNvSpPr txBox="1">
            <a:spLocks noGrp="1"/>
          </p:cNvSpPr>
          <p:nvPr>
            <p:ph type="title"/>
          </p:nvPr>
        </p:nvSpPr>
        <p:spPr>
          <a:xfrm>
            <a:off x="311775" y="1190075"/>
            <a:ext cx="8634900" cy="13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When Unsupervised NMT does not work?</a:t>
            </a:r>
            <a:endParaRPr/>
          </a:p>
        </p:txBody>
      </p:sp>
      <p:sp>
        <p:nvSpPr>
          <p:cNvPr id="1562" name="Google Shape;1562;p136"/>
          <p:cNvSpPr txBox="1">
            <a:spLocks noGrp="1"/>
          </p:cNvSpPr>
          <p:nvPr>
            <p:ph type="body" idx="4294967295"/>
          </p:nvPr>
        </p:nvSpPr>
        <p:spPr>
          <a:xfrm>
            <a:off x="470775" y="2813175"/>
            <a:ext cx="8316900" cy="195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Graça, Yunsu Kim Miguel, and Hermann Ney. "When and Why is Unsupervised Neural Machine Translation Useless?." In 22nd Annual Conference of the European Association for Machine Translation, p. 35.</a:t>
            </a:r>
            <a:endParaRPr>
              <a:solidFill>
                <a:schemeClr val="lt1"/>
              </a:solidFill>
            </a:endParaRPr>
          </a:p>
          <a:p>
            <a:pPr marL="0" lvl="0" indent="0" algn="l" rtl="0">
              <a:spcBef>
                <a:spcPts val="1600"/>
              </a:spcBef>
              <a:spcAft>
                <a:spcPts val="1600"/>
              </a:spcAft>
              <a:buNone/>
            </a:pPr>
            <a:r>
              <a:rPr lang="en">
                <a:solidFill>
                  <a:schemeClr val="lt1"/>
                </a:solidFill>
              </a:rPr>
              <a:t>Kelly Marchisio, Kevin Duh, and Philipp Koehn. 2020. When does unsupervised machine translation work? arXiv preprint</a:t>
            </a:r>
            <a:endParaRPr>
              <a:solidFill>
                <a:schemeClr val="lt1"/>
              </a:solidFill>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37"/>
          <p:cNvSpPr txBox="1">
            <a:spLocks noGrp="1"/>
          </p:cNvSpPr>
          <p:nvPr>
            <p:ph type="title"/>
          </p:nvPr>
        </p:nvSpPr>
        <p:spPr>
          <a:xfrm>
            <a:off x="311700" y="324375"/>
            <a:ext cx="8520600" cy="106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Factors impacting the performance of Unsupervised NMT</a:t>
            </a:r>
            <a:endParaRPr/>
          </a:p>
        </p:txBody>
      </p:sp>
      <p:sp>
        <p:nvSpPr>
          <p:cNvPr id="1568" name="Google Shape;1568;p137"/>
          <p:cNvSpPr txBox="1">
            <a:spLocks noGrp="1"/>
          </p:cNvSpPr>
          <p:nvPr>
            <p:ph type="body" idx="1"/>
          </p:nvPr>
        </p:nvSpPr>
        <p:spPr>
          <a:xfrm>
            <a:off x="311700" y="1453400"/>
            <a:ext cx="8520600" cy="3410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b="1">
                <a:solidFill>
                  <a:srgbClr val="434343"/>
                </a:solidFill>
              </a:rPr>
              <a:t>Domain similarity</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Sensitive to domain mismatch</a:t>
            </a:r>
            <a:endParaRPr>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Dissimilar language pairs</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The similarity between language pairs helps the model in training good shared encoder</a:t>
            </a:r>
            <a:endParaRPr>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Initial model to start pretraining</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Good initializations leads to good performance in the finetuning phase</a:t>
            </a:r>
            <a:endParaRPr>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Unbalanced data size</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Not useful to use oversized data on one side</a:t>
            </a:r>
            <a:endParaRPr>
              <a:solidFill>
                <a:srgbClr val="434343"/>
              </a:solidFill>
            </a:endParaRPr>
          </a:p>
          <a:p>
            <a:pPr marL="457200" lvl="0" indent="-342900" algn="l" rtl="0">
              <a:spcBef>
                <a:spcPts val="0"/>
              </a:spcBef>
              <a:spcAft>
                <a:spcPts val="0"/>
              </a:spcAft>
              <a:buClr>
                <a:srgbClr val="434343"/>
              </a:buClr>
              <a:buSzPts val="1800"/>
              <a:buChar char="●"/>
            </a:pPr>
            <a:r>
              <a:rPr lang="en" b="1">
                <a:solidFill>
                  <a:srgbClr val="434343"/>
                </a:solidFill>
              </a:rPr>
              <a:t>Quality of cross-lingual embeddings</a:t>
            </a:r>
            <a:endParaRPr b="1">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Initialization is done using cross-lingual embeddings</a:t>
            </a:r>
            <a:endParaRPr b="1">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Alignment</a:t>
            </a:r>
          </a:p>
        </p:txBody>
      </p:sp>
    </p:spTree>
    <p:extLst>
      <p:ext uri="{BB962C8B-B14F-4D97-AF65-F5344CB8AC3E}">
        <p14:creationId xmlns:p14="http://schemas.microsoft.com/office/powerpoint/2010/main" val="392390797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3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similarity</a:t>
            </a:r>
            <a:endParaRPr/>
          </a:p>
        </p:txBody>
      </p:sp>
      <p:pic>
        <p:nvPicPr>
          <p:cNvPr id="1574" name="Google Shape;1574;p138"/>
          <p:cNvPicPr preferRelativeResize="0"/>
          <p:nvPr/>
        </p:nvPicPr>
        <p:blipFill>
          <a:blip r:embed="rId3">
            <a:alphaModFix/>
          </a:blip>
          <a:stretch>
            <a:fillRect/>
          </a:stretch>
        </p:blipFill>
        <p:spPr>
          <a:xfrm>
            <a:off x="642513" y="1680450"/>
            <a:ext cx="4810125" cy="1619250"/>
          </a:xfrm>
          <a:prstGeom prst="rect">
            <a:avLst/>
          </a:prstGeom>
          <a:noFill/>
          <a:ln>
            <a:noFill/>
          </a:ln>
        </p:spPr>
      </p:pic>
      <p:sp>
        <p:nvSpPr>
          <p:cNvPr id="1575" name="Google Shape;1575;p138"/>
          <p:cNvSpPr txBox="1"/>
          <p:nvPr/>
        </p:nvSpPr>
        <p:spPr>
          <a:xfrm>
            <a:off x="311700" y="4064125"/>
            <a:ext cx="81864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434343"/>
                </a:solidFill>
              </a:rPr>
              <a:t>Image source: Graça, Yunsu Kim Miguel, and Hermann Ney. "When and Why is Unsupervised Neural Machine Translation Useless?." In 22nd Annual Conference of the European Association for Machine Translation, p. 35.</a:t>
            </a:r>
            <a:endParaRPr sz="1100">
              <a:solidFill>
                <a:srgbClr val="434343"/>
              </a:solidFill>
            </a:endParaRPr>
          </a:p>
        </p:txBody>
      </p:sp>
      <p:sp>
        <p:nvSpPr>
          <p:cNvPr id="1576" name="Google Shape;1576;p138"/>
          <p:cNvSpPr txBox="1"/>
          <p:nvPr/>
        </p:nvSpPr>
        <p:spPr>
          <a:xfrm>
            <a:off x="5526000" y="1956625"/>
            <a:ext cx="2972100" cy="1239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Source Sans Pro"/>
              <a:buChar char="●"/>
            </a:pPr>
            <a:r>
              <a:rPr lang="en" sz="1800">
                <a:latin typeface="Source Sans Pro"/>
                <a:ea typeface="Source Sans Pro"/>
                <a:cs typeface="Source Sans Pro"/>
                <a:sym typeface="Source Sans Pro"/>
              </a:rPr>
              <a:t>Different distributions of the topics</a:t>
            </a:r>
            <a:endParaRPr sz="1800">
              <a:latin typeface="Source Sans Pro"/>
              <a:ea typeface="Source Sans Pro"/>
              <a:cs typeface="Source Sans Pro"/>
              <a:sym typeface="Source Sans Pro"/>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3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Initialization</a:t>
            </a:r>
            <a:endParaRPr/>
          </a:p>
        </p:txBody>
      </p:sp>
      <p:pic>
        <p:nvPicPr>
          <p:cNvPr id="1582" name="Google Shape;1582;p139"/>
          <p:cNvPicPr preferRelativeResize="0"/>
          <p:nvPr/>
        </p:nvPicPr>
        <p:blipFill>
          <a:blip r:embed="rId3">
            <a:alphaModFix/>
          </a:blip>
          <a:stretch>
            <a:fillRect/>
          </a:stretch>
        </p:blipFill>
        <p:spPr>
          <a:xfrm>
            <a:off x="767075" y="1068425"/>
            <a:ext cx="4210050" cy="3200400"/>
          </a:xfrm>
          <a:prstGeom prst="rect">
            <a:avLst/>
          </a:prstGeom>
          <a:noFill/>
          <a:ln>
            <a:noFill/>
          </a:ln>
        </p:spPr>
      </p:pic>
      <p:sp>
        <p:nvSpPr>
          <p:cNvPr id="1583" name="Google Shape;1583;p139"/>
          <p:cNvSpPr txBox="1"/>
          <p:nvPr/>
        </p:nvSpPr>
        <p:spPr>
          <a:xfrm>
            <a:off x="311700" y="4338300"/>
            <a:ext cx="81864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434343"/>
                </a:solidFill>
              </a:rPr>
              <a:t>Image source: Graça, Yunsu Kim Miguel, and Hermann Ney. "When and Why is Unsupervised Neural Machine Translation Useless?." In 22nd Annual Conference of the European Association for Machine Translation, p. 35.</a:t>
            </a:r>
            <a:endParaRPr sz="1100">
              <a:solidFill>
                <a:srgbClr val="434343"/>
              </a:solidFill>
            </a:endParaRPr>
          </a:p>
        </p:txBody>
      </p:sp>
      <p:sp>
        <p:nvSpPr>
          <p:cNvPr id="1584" name="Google Shape;1584;p139"/>
          <p:cNvSpPr txBox="1"/>
          <p:nvPr/>
        </p:nvSpPr>
        <p:spPr>
          <a:xfrm>
            <a:off x="5077400" y="1174650"/>
            <a:ext cx="3597900" cy="2148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Good initializations leads to good performance in the fine-tuning phase</a:t>
            </a:r>
            <a:endParaRPr sz="1800">
              <a:solidFill>
                <a:srgbClr val="434343"/>
              </a:solidFill>
              <a:latin typeface="Source Sans Pro"/>
              <a:ea typeface="Source Sans Pro"/>
              <a:cs typeface="Source Sans Pro"/>
              <a:sym typeface="Source Sans Pro"/>
            </a:endParaRPr>
          </a:p>
          <a:p>
            <a:pPr marL="457200" lvl="0" indent="-342900" algn="l" rtl="0">
              <a:lnSpc>
                <a:spcPct val="115000"/>
              </a:lnSpc>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Final model correlates well with the initialization quality</a:t>
            </a:r>
            <a:endParaRPr sz="1800">
              <a:solidFill>
                <a:srgbClr val="434343"/>
              </a:solidFill>
              <a:latin typeface="Source Sans Pro"/>
              <a:ea typeface="Source Sans Pro"/>
              <a:cs typeface="Source Sans Pro"/>
              <a:sym typeface="Source Sans Pro"/>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40"/>
          <p:cNvSpPr txBox="1">
            <a:spLocks noGrp="1"/>
          </p:cNvSpPr>
          <p:nvPr>
            <p:ph type="title"/>
          </p:nvPr>
        </p:nvSpPr>
        <p:spPr>
          <a:xfrm>
            <a:off x="311700" y="64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Unbalanced data size</a:t>
            </a:r>
            <a:endParaRPr/>
          </a:p>
        </p:txBody>
      </p:sp>
      <p:pic>
        <p:nvPicPr>
          <p:cNvPr id="1590" name="Google Shape;1590;p140"/>
          <p:cNvPicPr preferRelativeResize="0"/>
          <p:nvPr/>
        </p:nvPicPr>
        <p:blipFill>
          <a:blip r:embed="rId3">
            <a:alphaModFix/>
          </a:blip>
          <a:stretch>
            <a:fillRect/>
          </a:stretch>
        </p:blipFill>
        <p:spPr>
          <a:xfrm>
            <a:off x="288850" y="795950"/>
            <a:ext cx="4247212" cy="3390525"/>
          </a:xfrm>
          <a:prstGeom prst="rect">
            <a:avLst/>
          </a:prstGeom>
          <a:noFill/>
          <a:ln>
            <a:noFill/>
          </a:ln>
        </p:spPr>
      </p:pic>
      <p:sp>
        <p:nvSpPr>
          <p:cNvPr id="1591" name="Google Shape;1591;p140"/>
          <p:cNvSpPr txBox="1"/>
          <p:nvPr/>
        </p:nvSpPr>
        <p:spPr>
          <a:xfrm>
            <a:off x="311700" y="4458950"/>
            <a:ext cx="8186400" cy="623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100">
                <a:solidFill>
                  <a:srgbClr val="434343"/>
                </a:solidFill>
              </a:rPr>
              <a:t>Image source: Graça, Yunsu Kim Miguel, and Hermann Ney. "When and Why is Unsupervised Neural Machine Translation Useless?." In 22nd Annual Conference of the European Association for Machine Translation, p. 35.</a:t>
            </a:r>
            <a:endParaRPr sz="1100">
              <a:solidFill>
                <a:srgbClr val="434343"/>
              </a:solidFill>
            </a:endParaRPr>
          </a:p>
        </p:txBody>
      </p:sp>
      <p:sp>
        <p:nvSpPr>
          <p:cNvPr id="1592" name="Google Shape;1592;p140"/>
          <p:cNvSpPr txBox="1"/>
          <p:nvPr/>
        </p:nvSpPr>
        <p:spPr>
          <a:xfrm>
            <a:off x="6239075" y="1767875"/>
            <a:ext cx="2763900" cy="1110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434343"/>
              </a:buClr>
              <a:buSzPts val="1800"/>
              <a:buFont typeface="Source Sans Pro"/>
              <a:buChar char="●"/>
            </a:pPr>
            <a:r>
              <a:rPr lang="en" sz="1800">
                <a:solidFill>
                  <a:srgbClr val="434343"/>
                </a:solidFill>
                <a:latin typeface="Source Sans Pro"/>
                <a:ea typeface="Source Sans Pro"/>
                <a:cs typeface="Source Sans Pro"/>
                <a:sym typeface="Source Sans Pro"/>
              </a:rPr>
              <a:t>Not useful to use oversized data on one side</a:t>
            </a:r>
            <a:endParaRPr sz="1800">
              <a:solidFill>
                <a:srgbClr val="434343"/>
              </a:solidFill>
              <a:latin typeface="Source Sans Pro"/>
              <a:ea typeface="Source Sans Pro"/>
              <a:cs typeface="Source Sans Pro"/>
              <a:sym typeface="Source Sans Pro"/>
            </a:endParaRPr>
          </a:p>
        </p:txBody>
      </p:sp>
      <p:sp>
        <p:nvSpPr>
          <p:cNvPr id="1593" name="Google Shape;1593;p140"/>
          <p:cNvSpPr txBox="1"/>
          <p:nvPr/>
        </p:nvSpPr>
        <p:spPr>
          <a:xfrm>
            <a:off x="4199350" y="1705500"/>
            <a:ext cx="2138700" cy="21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Target side  training data: 20M sentences</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a:p>
            <a:pPr marL="0" lvl="0" indent="0" algn="l" rtl="0">
              <a:spcBef>
                <a:spcPts val="0"/>
              </a:spcBef>
              <a:spcAft>
                <a:spcPts val="0"/>
              </a:spcAft>
              <a:buNone/>
            </a:pPr>
            <a:r>
              <a:rPr lang="en">
                <a:latin typeface="Source Sans Pro"/>
                <a:ea typeface="Source Sans Pro"/>
                <a:cs typeface="Source Sans Pro"/>
                <a:sym typeface="Source Sans Pro"/>
              </a:rPr>
              <a:t>Solid line: target data has the same number of source and target sentences</a:t>
            </a:r>
            <a:endParaRPr>
              <a:latin typeface="Source Sans Pro"/>
              <a:ea typeface="Source Sans Pro"/>
              <a:cs typeface="Source Sans Pro"/>
              <a:sym typeface="Source Sans Pro"/>
            </a:endParaRPr>
          </a:p>
          <a:p>
            <a:pPr marL="0" lvl="0" indent="0" algn="l" rtl="0">
              <a:spcBef>
                <a:spcPts val="0"/>
              </a:spcBef>
              <a:spcAft>
                <a:spcPts val="0"/>
              </a:spcAft>
              <a:buNone/>
            </a:pPr>
            <a:endParaRPr>
              <a:latin typeface="Source Sans Pro"/>
              <a:ea typeface="Source Sans Pro"/>
              <a:cs typeface="Source Sans Pro"/>
              <a:sym typeface="Source Sans Pro"/>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41"/>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Quality of Cross-lingual Embeddings</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1602"/>
        <p:cNvGrpSpPr/>
        <p:nvPr/>
      </p:nvGrpSpPr>
      <p:grpSpPr>
        <a:xfrm>
          <a:off x="0" y="0"/>
          <a:ext cx="0" cy="0"/>
          <a:chOff x="0" y="0"/>
          <a:chExt cx="0" cy="0"/>
        </a:xfrm>
      </p:grpSpPr>
      <p:sp>
        <p:nvSpPr>
          <p:cNvPr id="1603" name="Google Shape;1603;p14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Word Embeddings: Quality?</a:t>
            </a:r>
            <a:endParaRPr sz="2100"/>
          </a:p>
        </p:txBody>
      </p:sp>
      <p:sp>
        <p:nvSpPr>
          <p:cNvPr id="1604" name="Google Shape;1604;p1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1100"/>
              <a:buFont typeface="Arial"/>
              <a:buNone/>
            </a:pPr>
            <a:r>
              <a:rPr lang="en" sz="2300" b="1">
                <a:solidFill>
                  <a:schemeClr val="dk2"/>
                </a:solidFill>
                <a:latin typeface="Raleway"/>
                <a:ea typeface="Raleway"/>
                <a:cs typeface="Raleway"/>
                <a:sym typeface="Raleway"/>
              </a:rPr>
              <a:t>Unsupervised NMT </a:t>
            </a:r>
            <a:r>
              <a:rPr lang="en" sz="1400" b="1">
                <a:solidFill>
                  <a:schemeClr val="dk2"/>
                </a:solidFill>
                <a:latin typeface="Raleway"/>
                <a:ea typeface="Raleway"/>
                <a:cs typeface="Raleway"/>
                <a:sym typeface="Raleway"/>
              </a:rPr>
              <a:t>[Lample et al 2018]</a:t>
            </a:r>
            <a:br>
              <a:rPr lang="en" sz="2100" b="1">
                <a:solidFill>
                  <a:schemeClr val="dk2"/>
                </a:solidFill>
                <a:latin typeface="Raleway"/>
                <a:ea typeface="Raleway"/>
                <a:cs typeface="Raleway"/>
                <a:sym typeface="Raleway"/>
              </a:rPr>
            </a:br>
            <a:endParaRPr>
              <a:solidFill>
                <a:schemeClr val="dk2"/>
              </a:solidFill>
            </a:endParaRPr>
          </a:p>
          <a:p>
            <a:pPr marL="0" lvl="0" indent="0" algn="l" rtl="0">
              <a:spcBef>
                <a:spcPts val="0"/>
              </a:spcBef>
              <a:spcAft>
                <a:spcPts val="0"/>
              </a:spcAft>
              <a:buNone/>
            </a:pPr>
            <a:r>
              <a:rPr lang="en">
                <a:solidFill>
                  <a:schemeClr val="dk2"/>
                </a:solidFill>
              </a:rPr>
              <a:t>Pre-processing</a:t>
            </a:r>
            <a:endParaRPr>
              <a:solidFill>
                <a:schemeClr val="dk2"/>
              </a:solidFill>
            </a:endParaRPr>
          </a:p>
          <a:p>
            <a:pPr marL="457200" lvl="0" indent="-342900" algn="l" rtl="0">
              <a:spcBef>
                <a:spcPts val="1600"/>
              </a:spcBef>
              <a:spcAft>
                <a:spcPts val="0"/>
              </a:spcAft>
              <a:buClr>
                <a:schemeClr val="dk2"/>
              </a:buClr>
              <a:buSzPts val="1800"/>
              <a:buAutoNum type="arabicPeriod"/>
            </a:pPr>
            <a:r>
              <a:rPr lang="en">
                <a:solidFill>
                  <a:schemeClr val="dk2"/>
                </a:solidFill>
              </a:rPr>
              <a:t>Obtain cross-lingual embeddings either in an unsupervised manner or supervised manner</a:t>
            </a:r>
            <a:endParaRPr>
              <a:solidFill>
                <a:schemeClr val="dk2"/>
              </a:solidFill>
            </a:endParaRPr>
          </a:p>
          <a:p>
            <a:pPr marL="457200" lvl="0" indent="-342900" algn="l" rtl="0">
              <a:spcBef>
                <a:spcPts val="0"/>
              </a:spcBef>
              <a:spcAft>
                <a:spcPts val="0"/>
              </a:spcAft>
              <a:buClr>
                <a:schemeClr val="dk2"/>
              </a:buClr>
              <a:buSzPts val="1800"/>
              <a:buAutoNum type="arabicPeriod"/>
            </a:pPr>
            <a:r>
              <a:rPr lang="en">
                <a:solidFill>
                  <a:schemeClr val="dk2"/>
                </a:solidFill>
              </a:rPr>
              <a:t>The pre-trained cross-lingual embeddings are not updated during training</a:t>
            </a:r>
            <a:endParaRPr>
              <a:solidFill>
                <a:schemeClr val="dk2"/>
              </a:solidFill>
            </a:endParaRPr>
          </a:p>
          <a:p>
            <a:pPr marL="457200" lvl="0" indent="-342900" algn="l" rtl="0">
              <a:spcBef>
                <a:spcPts val="0"/>
              </a:spcBef>
              <a:spcAft>
                <a:spcPts val="0"/>
              </a:spcAft>
              <a:buClr>
                <a:schemeClr val="dk2"/>
              </a:buClr>
              <a:buSzPts val="1800"/>
              <a:buAutoNum type="arabicPeriod"/>
            </a:pPr>
            <a:r>
              <a:rPr lang="en">
                <a:solidFill>
                  <a:schemeClr val="dk2"/>
                </a:solidFill>
              </a:rPr>
              <a:t>Success of the approach relies on the quality of cross-lingual embeddings in addition to other factors like </a:t>
            </a:r>
            <a:r>
              <a:rPr lang="en" i="1">
                <a:solidFill>
                  <a:schemeClr val="dk2"/>
                </a:solidFill>
              </a:rPr>
              <a:t>language relatedness, etc</a:t>
            </a:r>
            <a:endParaRPr>
              <a:solidFill>
                <a:schemeClr val="dk2"/>
              </a:solidFill>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14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Representations</a:t>
            </a:r>
            <a:endParaRPr/>
          </a:p>
        </p:txBody>
      </p:sp>
      <p:pic>
        <p:nvPicPr>
          <p:cNvPr id="1610" name="Google Shape;1610;p143"/>
          <p:cNvPicPr preferRelativeResize="0"/>
          <p:nvPr/>
        </p:nvPicPr>
        <p:blipFill rotWithShape="1">
          <a:blip r:embed="rId3">
            <a:alphaModFix/>
          </a:blip>
          <a:srcRect/>
          <a:stretch/>
        </p:blipFill>
        <p:spPr>
          <a:xfrm>
            <a:off x="219173" y="1143665"/>
            <a:ext cx="8924827" cy="3413617"/>
          </a:xfrm>
          <a:prstGeom prst="rect">
            <a:avLst/>
          </a:prstGeom>
          <a:noFill/>
          <a:ln>
            <a:noFill/>
          </a:ln>
        </p:spPr>
      </p:pic>
      <p:sp>
        <p:nvSpPr>
          <p:cNvPr id="1611" name="Google Shape;1611;p143"/>
          <p:cNvSpPr/>
          <p:nvPr/>
        </p:nvSpPr>
        <p:spPr>
          <a:xfrm>
            <a:off x="6059097" y="4632531"/>
            <a:ext cx="2773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i="1">
                <a:solidFill>
                  <a:srgbClr val="4472C4"/>
                </a:solidFill>
                <a:latin typeface="Calibri"/>
                <a:ea typeface="Calibri"/>
                <a:cs typeface="Calibri"/>
                <a:sym typeface="Calibri"/>
              </a:rPr>
              <a:t>(Source: Khapra and Chandar, 2016)</a:t>
            </a:r>
            <a:endParaRPr sz="110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14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is the Quality questioned?</a:t>
            </a:r>
            <a:endParaRPr/>
          </a:p>
        </p:txBody>
      </p:sp>
      <p:pic>
        <p:nvPicPr>
          <p:cNvPr id="1617" name="Google Shape;1617;p144"/>
          <p:cNvPicPr preferRelativeResize="0"/>
          <p:nvPr/>
        </p:nvPicPr>
        <p:blipFill rotWithShape="1">
          <a:blip r:embed="rId3">
            <a:alphaModFix/>
          </a:blip>
          <a:srcRect l="12089" t="11940" r="17089"/>
          <a:stretch/>
        </p:blipFill>
        <p:spPr>
          <a:xfrm>
            <a:off x="2579850" y="1109025"/>
            <a:ext cx="3984300" cy="3715774"/>
          </a:xfrm>
          <a:prstGeom prst="rect">
            <a:avLst/>
          </a:prstGeom>
          <a:noFill/>
          <a:ln>
            <a:noFill/>
          </a:ln>
        </p:spPr>
      </p:pic>
      <p:sp>
        <p:nvSpPr>
          <p:cNvPr id="1618" name="Google Shape;1618;p144"/>
          <p:cNvSpPr txBox="1"/>
          <p:nvPr/>
        </p:nvSpPr>
        <p:spPr>
          <a:xfrm>
            <a:off x="2385600" y="4738400"/>
            <a:ext cx="4372800" cy="2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Encode-Decode paradigm used for MT</a:t>
            </a:r>
            <a:endParaRPr>
              <a:latin typeface="Source Sans Pro"/>
              <a:ea typeface="Source Sans Pro"/>
              <a:cs typeface="Source Sans Pro"/>
              <a:sym typeface="Source Sans Pro"/>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14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Quality Cross-lingual Embeddings?</a:t>
            </a:r>
            <a:endParaRPr/>
          </a:p>
        </p:txBody>
      </p:sp>
      <p:sp>
        <p:nvSpPr>
          <p:cNvPr id="1624" name="Google Shape;1624;p145"/>
          <p:cNvSpPr txBox="1"/>
          <p:nvPr/>
        </p:nvSpPr>
        <p:spPr>
          <a:xfrm>
            <a:off x="885800" y="4521250"/>
            <a:ext cx="4372800" cy="29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Encode-Decode paradigm used for MT</a:t>
            </a:r>
            <a:endParaRPr>
              <a:latin typeface="Source Sans Pro"/>
              <a:ea typeface="Source Sans Pro"/>
              <a:cs typeface="Source Sans Pro"/>
              <a:sym typeface="Source Sans Pro"/>
            </a:endParaRPr>
          </a:p>
        </p:txBody>
      </p:sp>
      <p:pic>
        <p:nvPicPr>
          <p:cNvPr id="1625" name="Google Shape;1625;p145"/>
          <p:cNvPicPr preferRelativeResize="0"/>
          <p:nvPr/>
        </p:nvPicPr>
        <p:blipFill rotWithShape="1">
          <a:blip r:embed="rId3">
            <a:alphaModFix/>
          </a:blip>
          <a:srcRect t="14704" r="29188"/>
          <a:stretch/>
        </p:blipFill>
        <p:spPr>
          <a:xfrm>
            <a:off x="1044250" y="1032825"/>
            <a:ext cx="4055899" cy="3663850"/>
          </a:xfrm>
          <a:prstGeom prst="rect">
            <a:avLst/>
          </a:prstGeom>
          <a:noFill/>
          <a:ln>
            <a:noFill/>
          </a:ln>
        </p:spPr>
      </p:pic>
      <p:sp>
        <p:nvSpPr>
          <p:cNvPr id="1626" name="Google Shape;1626;p145"/>
          <p:cNvSpPr txBox="1"/>
          <p:nvPr/>
        </p:nvSpPr>
        <p:spPr>
          <a:xfrm>
            <a:off x="5377300" y="1151650"/>
            <a:ext cx="3455100" cy="366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The ability of the encoder to learn better multilingual representations lies on the quality of cross-lingual embeddings</a:t>
            </a:r>
            <a:endParaRPr>
              <a:latin typeface="Source Sans Pro"/>
              <a:ea typeface="Source Sans Pro"/>
              <a:cs typeface="Source Sans Pro"/>
              <a:sym typeface="Source Sans Pro"/>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p14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Quantitative Quality</a:t>
            </a:r>
            <a:endParaRPr/>
          </a:p>
        </p:txBody>
      </p:sp>
      <p:sp>
        <p:nvSpPr>
          <p:cNvPr id="1632" name="Google Shape;1632;p146"/>
          <p:cNvSpPr txBox="1"/>
          <p:nvPr/>
        </p:nvSpPr>
        <p:spPr>
          <a:xfrm>
            <a:off x="528200" y="4416150"/>
            <a:ext cx="7593900" cy="6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Precision@1 for BLI task using GeoMM on MUSE dataset (</a:t>
            </a:r>
            <a:r>
              <a:rPr lang="en" sz="1100" i="1">
                <a:latin typeface="Source Sans Pro"/>
                <a:ea typeface="Source Sans Pro"/>
                <a:cs typeface="Source Sans Pro"/>
                <a:sym typeface="Source Sans Pro"/>
              </a:rPr>
              <a:t>Jawapuria et.al 2019, Kakwani et.al 2020</a:t>
            </a:r>
            <a:r>
              <a:rPr lang="en">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graphicFrame>
        <p:nvGraphicFramePr>
          <p:cNvPr id="1633" name="Google Shape;1633;p146"/>
          <p:cNvGraphicFramePr/>
          <p:nvPr/>
        </p:nvGraphicFramePr>
        <p:xfrm>
          <a:off x="3130200" y="1130850"/>
          <a:ext cx="3000000" cy="3000000"/>
        </p:xfrm>
        <a:graphic>
          <a:graphicData uri="http://schemas.openxmlformats.org/drawingml/2006/table">
            <a:tbl>
              <a:tblPr>
                <a:noFill/>
                <a:tableStyleId>{652600D7-0D16-46AE-BF48-0F1ED2E912F5}</a:tableStyleId>
              </a:tblPr>
              <a:tblGrid>
                <a:gridCol w="1275050">
                  <a:extLst>
                    <a:ext uri="{9D8B030D-6E8A-4147-A177-3AD203B41FA5}">
                      <a16:colId xmlns:a16="http://schemas.microsoft.com/office/drawing/2014/main" val="20000"/>
                    </a:ext>
                  </a:extLst>
                </a:gridCol>
                <a:gridCol w="1275050">
                  <a:extLst>
                    <a:ext uri="{9D8B030D-6E8A-4147-A177-3AD203B41FA5}">
                      <a16:colId xmlns:a16="http://schemas.microsoft.com/office/drawing/2014/main" val="20001"/>
                    </a:ext>
                  </a:extLst>
                </a:gridCol>
              </a:tblGrid>
              <a:tr h="235850">
                <a:tc>
                  <a:txBody>
                    <a:bodyPr/>
                    <a:lstStyle/>
                    <a:p>
                      <a:pPr marL="0" lvl="0" indent="0" algn="ctr" rtl="0">
                        <a:lnSpc>
                          <a:spcPct val="115000"/>
                        </a:lnSpc>
                        <a:spcBef>
                          <a:spcPts val="0"/>
                        </a:spcBef>
                        <a:spcAft>
                          <a:spcPts val="0"/>
                        </a:spcAft>
                        <a:buNone/>
                      </a:pPr>
                      <a:r>
                        <a:rPr lang="en" sz="1000" b="1"/>
                        <a:t>Source - Target</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GeoMM</a:t>
                      </a:r>
                      <a:endParaRPr sz="1000" b="1"/>
                    </a:p>
                  </a:txBody>
                  <a:tcPr marL="28575"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235850">
                <a:tc>
                  <a:txBody>
                    <a:bodyPr/>
                    <a:lstStyle/>
                    <a:p>
                      <a:pPr marL="0" lvl="0" indent="0" algn="l" rtl="0">
                        <a:lnSpc>
                          <a:spcPct val="115000"/>
                        </a:lnSpc>
                        <a:spcBef>
                          <a:spcPts val="0"/>
                        </a:spcBef>
                        <a:spcAft>
                          <a:spcPts val="0"/>
                        </a:spcAft>
                        <a:buNone/>
                      </a:pPr>
                      <a:r>
                        <a:rPr lang="en" sz="1000"/>
                        <a:t>En - Es</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81.4</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1"/>
                  </a:ext>
                </a:extLst>
              </a:tr>
              <a:tr h="235850">
                <a:tc>
                  <a:txBody>
                    <a:bodyPr/>
                    <a:lstStyle/>
                    <a:p>
                      <a:pPr marL="0" lvl="0" indent="0" algn="l" rtl="0">
                        <a:lnSpc>
                          <a:spcPct val="115000"/>
                        </a:lnSpc>
                        <a:spcBef>
                          <a:spcPts val="0"/>
                        </a:spcBef>
                        <a:spcAft>
                          <a:spcPts val="0"/>
                        </a:spcAft>
                        <a:buNone/>
                      </a:pPr>
                      <a:r>
                        <a:rPr lang="en" sz="1000"/>
                        <a:t>Es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85.5</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2"/>
                  </a:ext>
                </a:extLst>
              </a:tr>
              <a:tr h="235850">
                <a:tc>
                  <a:txBody>
                    <a:bodyPr/>
                    <a:lstStyle/>
                    <a:p>
                      <a:pPr marL="0" lvl="0" indent="0" algn="l" rtl="0">
                        <a:lnSpc>
                          <a:spcPct val="115000"/>
                        </a:lnSpc>
                        <a:spcBef>
                          <a:spcPts val="0"/>
                        </a:spcBef>
                        <a:spcAft>
                          <a:spcPts val="0"/>
                        </a:spcAft>
                        <a:buNone/>
                      </a:pPr>
                      <a:r>
                        <a:rPr lang="en" sz="1000"/>
                        <a:t>En - Fr</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82.1</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3"/>
                  </a:ext>
                </a:extLst>
              </a:tr>
              <a:tr h="235850">
                <a:tc>
                  <a:txBody>
                    <a:bodyPr/>
                    <a:lstStyle/>
                    <a:p>
                      <a:pPr marL="0" lvl="0" indent="0" algn="l" rtl="0">
                        <a:lnSpc>
                          <a:spcPct val="115000"/>
                        </a:lnSpc>
                        <a:spcBef>
                          <a:spcPts val="0"/>
                        </a:spcBef>
                        <a:spcAft>
                          <a:spcPts val="0"/>
                        </a:spcAft>
                        <a:buNone/>
                      </a:pPr>
                      <a:r>
                        <a:rPr lang="en" sz="1000"/>
                        <a:t>Fr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84.1</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4"/>
                  </a:ext>
                </a:extLst>
              </a:tr>
              <a:tr h="235850">
                <a:tc>
                  <a:txBody>
                    <a:bodyPr/>
                    <a:lstStyle/>
                    <a:p>
                      <a:pPr marL="0" lvl="0" indent="0" algn="l" rtl="0">
                        <a:lnSpc>
                          <a:spcPct val="115000"/>
                        </a:lnSpc>
                        <a:spcBef>
                          <a:spcPts val="0"/>
                        </a:spcBef>
                        <a:spcAft>
                          <a:spcPts val="0"/>
                        </a:spcAft>
                        <a:buNone/>
                      </a:pPr>
                      <a:r>
                        <a:rPr lang="en" sz="1000"/>
                        <a:t>En - De</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74.7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5"/>
                  </a:ext>
                </a:extLst>
              </a:tr>
              <a:tr h="235850">
                <a:tc>
                  <a:txBody>
                    <a:bodyPr/>
                    <a:lstStyle/>
                    <a:p>
                      <a:pPr marL="0" lvl="0" indent="0" algn="l" rtl="0">
                        <a:lnSpc>
                          <a:spcPct val="115000"/>
                        </a:lnSpc>
                        <a:spcBef>
                          <a:spcPts val="0"/>
                        </a:spcBef>
                        <a:spcAft>
                          <a:spcPts val="0"/>
                        </a:spcAft>
                        <a:buNone/>
                      </a:pPr>
                      <a:r>
                        <a:rPr lang="en" sz="1000"/>
                        <a:t>De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76.7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35850">
                <a:tc>
                  <a:txBody>
                    <a:bodyPr/>
                    <a:lstStyle/>
                    <a:p>
                      <a:pPr marL="0" lvl="0" indent="0" algn="l" rtl="0">
                        <a:lnSpc>
                          <a:spcPct val="115000"/>
                        </a:lnSpc>
                        <a:spcBef>
                          <a:spcPts val="0"/>
                        </a:spcBef>
                        <a:spcAft>
                          <a:spcPts val="0"/>
                        </a:spcAft>
                        <a:buNone/>
                      </a:pPr>
                      <a:r>
                        <a:rPr lang="en" sz="1000"/>
                        <a:t>En - Hi</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41.5</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7"/>
                  </a:ext>
                </a:extLst>
              </a:tr>
              <a:tr h="235850">
                <a:tc>
                  <a:txBody>
                    <a:bodyPr/>
                    <a:lstStyle/>
                    <a:p>
                      <a:pPr marL="0" lvl="0" indent="0" algn="l" rtl="0">
                        <a:lnSpc>
                          <a:spcPct val="115000"/>
                        </a:lnSpc>
                        <a:spcBef>
                          <a:spcPts val="0"/>
                        </a:spcBef>
                        <a:spcAft>
                          <a:spcPts val="0"/>
                        </a:spcAft>
                        <a:buNone/>
                      </a:pPr>
                      <a:r>
                        <a:rPr lang="en" sz="1000"/>
                        <a:t>Hi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54.8</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8"/>
                  </a:ext>
                </a:extLst>
              </a:tr>
              <a:tr h="235850">
                <a:tc>
                  <a:txBody>
                    <a:bodyPr/>
                    <a:lstStyle/>
                    <a:p>
                      <a:pPr marL="0" lvl="0" indent="0" algn="l" rtl="0">
                        <a:lnSpc>
                          <a:spcPct val="115000"/>
                        </a:lnSpc>
                        <a:spcBef>
                          <a:spcPts val="0"/>
                        </a:spcBef>
                        <a:spcAft>
                          <a:spcPts val="0"/>
                        </a:spcAft>
                        <a:buNone/>
                      </a:pPr>
                      <a:r>
                        <a:rPr lang="en" sz="1000"/>
                        <a:t>En - Ta</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31.9</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09"/>
                  </a:ext>
                </a:extLst>
              </a:tr>
              <a:tr h="235850">
                <a:tc>
                  <a:txBody>
                    <a:bodyPr/>
                    <a:lstStyle/>
                    <a:p>
                      <a:pPr marL="0" lvl="0" indent="0" algn="l" rtl="0">
                        <a:lnSpc>
                          <a:spcPct val="115000"/>
                        </a:lnSpc>
                        <a:spcBef>
                          <a:spcPts val="0"/>
                        </a:spcBef>
                        <a:spcAft>
                          <a:spcPts val="0"/>
                        </a:spcAft>
                        <a:buNone/>
                      </a:pPr>
                      <a:r>
                        <a:rPr lang="en" sz="1000"/>
                        <a:t>Ta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38.7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0"/>
                  </a:ext>
                </a:extLst>
              </a:tr>
              <a:tr h="235850">
                <a:tc>
                  <a:txBody>
                    <a:bodyPr/>
                    <a:lstStyle/>
                    <a:p>
                      <a:pPr marL="0" lvl="0" indent="0" algn="l" rtl="0">
                        <a:lnSpc>
                          <a:spcPct val="115000"/>
                        </a:lnSpc>
                        <a:spcBef>
                          <a:spcPts val="0"/>
                        </a:spcBef>
                        <a:spcAft>
                          <a:spcPts val="0"/>
                        </a:spcAft>
                        <a:buNone/>
                      </a:pPr>
                      <a:r>
                        <a:rPr lang="en" sz="1000"/>
                        <a:t>En - Bn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36.7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9525" cap="flat" cmpd="sng">
                      <a:solidFill>
                        <a:srgbClr val="CCCCCC">
                          <a:alpha val="0"/>
                        </a:srgbClr>
                      </a:solidFill>
                      <a:prstDash val="solid"/>
                      <a:round/>
                      <a:headEnd type="none" w="sm" len="sm"/>
                      <a:tailEnd type="none" w="sm" len="sm"/>
                    </a:lnB>
                  </a:tcPr>
                </a:tc>
                <a:extLst>
                  <a:ext uri="{0D108BD9-81ED-4DB2-BD59-A6C34878D82A}">
                    <a16:rowId xmlns:a16="http://schemas.microsoft.com/office/drawing/2014/main" val="10011"/>
                  </a:ext>
                </a:extLst>
              </a:tr>
              <a:tr h="235850">
                <a:tc>
                  <a:txBody>
                    <a:bodyPr/>
                    <a:lstStyle/>
                    <a:p>
                      <a:pPr marL="0" lvl="0" indent="0" algn="l" rtl="0">
                        <a:lnSpc>
                          <a:spcPct val="115000"/>
                        </a:lnSpc>
                        <a:spcBef>
                          <a:spcPts val="0"/>
                        </a:spcBef>
                        <a:spcAft>
                          <a:spcPts val="0"/>
                        </a:spcAft>
                        <a:buNone/>
                      </a:pPr>
                      <a:r>
                        <a:rPr lang="en" sz="1000"/>
                        <a:t>Bn - En</a:t>
                      </a:r>
                      <a:endParaRPr sz="1000"/>
                    </a:p>
                  </a:txBody>
                  <a:tcPr marL="136800" marR="28575"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42.7</a:t>
                      </a:r>
                      <a:endParaRPr sz="1000"/>
                    </a:p>
                  </a:txBody>
                  <a:tcPr marL="28575" marR="100800" marT="19050" marB="19050" anchor="b">
                    <a:lnL w="9525" cap="flat" cmpd="sng">
                      <a:solidFill>
                        <a:srgbClr val="CCCCCC">
                          <a:alpha val="0"/>
                        </a:srgbClr>
                      </a:solidFill>
                      <a:prstDash val="solid"/>
                      <a:round/>
                      <a:headEnd type="none" w="sm" len="sm"/>
                      <a:tailEnd type="none" w="sm" len="sm"/>
                    </a:lnL>
                    <a:lnR w="9525" cap="flat" cmpd="sng">
                      <a:solidFill>
                        <a:srgbClr val="CCCCCC">
                          <a:alpha val="0"/>
                        </a:srgbClr>
                      </a:solidFill>
                      <a:prstDash val="solid"/>
                      <a:round/>
                      <a:headEnd type="none" w="sm" len="sm"/>
                      <a:tailEnd type="none" w="sm" len="sm"/>
                    </a:lnR>
                    <a:lnT w="9525" cap="flat" cmpd="sng">
                      <a:solidFill>
                        <a:srgbClr val="CCCCCC">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
        <p:nvSpPr>
          <p:cNvPr id="1634" name="Google Shape;1634;p146"/>
          <p:cNvSpPr txBox="1"/>
          <p:nvPr/>
        </p:nvSpPr>
        <p:spPr>
          <a:xfrm>
            <a:off x="6044050" y="1212275"/>
            <a:ext cx="2550000" cy="9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Very low Precision@1 for Indic languages compared to the European language counterpart</a:t>
            </a:r>
            <a:endParaRPr>
              <a:latin typeface="Source Sans Pro"/>
              <a:ea typeface="Source Sans Pro"/>
              <a:cs typeface="Source Sans Pro"/>
              <a:sym typeface="Source Sans Pro"/>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sp>
        <p:nvSpPr>
          <p:cNvPr id="1639" name="Google Shape;1639;p14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NMT </a:t>
            </a:r>
            <a:r>
              <a:rPr lang="en" sz="2100"/>
              <a:t>[Lample et al 2018]</a:t>
            </a:r>
            <a:endParaRPr sz="2100"/>
          </a:p>
        </p:txBody>
      </p:sp>
      <p:pic>
        <p:nvPicPr>
          <p:cNvPr id="1640" name="Google Shape;1640;p147"/>
          <p:cNvPicPr preferRelativeResize="0"/>
          <p:nvPr/>
        </p:nvPicPr>
        <p:blipFill>
          <a:blip r:embed="rId3">
            <a:alphaModFix/>
          </a:blip>
          <a:stretch>
            <a:fillRect/>
          </a:stretch>
        </p:blipFill>
        <p:spPr>
          <a:xfrm>
            <a:off x="311700" y="2027718"/>
            <a:ext cx="8520600" cy="1701744"/>
          </a:xfrm>
          <a:prstGeom prst="rect">
            <a:avLst/>
          </a:prstGeom>
          <a:noFill/>
          <a:ln>
            <a:noFill/>
          </a:ln>
        </p:spPr>
      </p:pic>
      <p:sp>
        <p:nvSpPr>
          <p:cNvPr id="1641" name="Google Shape;1641;p147"/>
          <p:cNvSpPr txBox="1"/>
          <p:nvPr/>
        </p:nvSpPr>
        <p:spPr>
          <a:xfrm>
            <a:off x="389650" y="1394125"/>
            <a:ext cx="73515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Simple word-by-word translation using cross-lingual embeddings</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1419946" y="0"/>
            <a:ext cx="6390450" cy="429525"/>
          </a:xfrm>
          <a:prstGeom prst="rect">
            <a:avLst/>
          </a:prstGeom>
        </p:spPr>
        <p:txBody>
          <a:bodyPr spcFirstLastPara="1" vert="horz" wrap="square" lIns="68569" tIns="68569" rIns="68569" bIns="68569" numCol="1" anchor="t" anchorCtr="0" compatLnSpc="1">
            <a:prstTxWarp prst="textNoShape">
              <a:avLst/>
            </a:prstTxWarp>
            <a:noAutofit/>
          </a:bodyPr>
          <a:lstStyle/>
          <a:p>
            <a:pPr algn="l"/>
            <a:r>
              <a:rPr lang="en"/>
              <a:t>How to build part alignment from whole alignment</a:t>
            </a:r>
            <a:endParaRPr dirty="0"/>
          </a:p>
        </p:txBody>
      </p:sp>
      <p:sp>
        <p:nvSpPr>
          <p:cNvPr id="83" name="Google Shape;83;p18"/>
          <p:cNvSpPr txBox="1">
            <a:spLocks noGrp="1"/>
          </p:cNvSpPr>
          <p:nvPr>
            <p:ph type="body" idx="1"/>
          </p:nvPr>
        </p:nvSpPr>
        <p:spPr>
          <a:xfrm>
            <a:off x="1371600" y="1171529"/>
            <a:ext cx="6390450" cy="630225"/>
          </a:xfrm>
          <a:prstGeom prst="rect">
            <a:avLst/>
          </a:prstGeom>
        </p:spPr>
        <p:txBody>
          <a:bodyPr spcFirstLastPara="1" vert="horz" wrap="square" lIns="68569" tIns="68569" rIns="68569" bIns="68569" numCol="1" anchor="t" anchorCtr="0" compatLnSpc="1">
            <a:prstTxWarp prst="textNoShape">
              <a:avLst/>
            </a:prstTxWarp>
            <a:noAutofit/>
          </a:bodyPr>
          <a:lstStyle/>
          <a:p>
            <a:r>
              <a:rPr lang="en" sz="2400" dirty="0"/>
              <a:t>Two images are in alignment: images on the two retina</a:t>
            </a:r>
            <a:endParaRPr sz="2400" dirty="0"/>
          </a:p>
          <a:p>
            <a:r>
              <a:rPr lang="en" sz="2400" dirty="0"/>
              <a:t>Need to find alignment of parts of it</a:t>
            </a:r>
            <a:endParaRPr sz="2400" dirty="0"/>
          </a:p>
        </p:txBody>
      </p:sp>
      <p:pic>
        <p:nvPicPr>
          <p:cNvPr id="84" name="Google Shape;84;p18"/>
          <p:cNvPicPr preferRelativeResize="0"/>
          <p:nvPr/>
        </p:nvPicPr>
        <p:blipFill>
          <a:blip r:embed="rId3">
            <a:alphaModFix/>
          </a:blip>
          <a:stretch>
            <a:fillRect/>
          </a:stretch>
        </p:blipFill>
        <p:spPr>
          <a:xfrm>
            <a:off x="2571750" y="2743200"/>
            <a:ext cx="1480950" cy="1025588"/>
          </a:xfrm>
          <a:prstGeom prst="rect">
            <a:avLst/>
          </a:prstGeom>
          <a:noFill/>
          <a:ln>
            <a:noFill/>
          </a:ln>
        </p:spPr>
      </p:pic>
      <p:pic>
        <p:nvPicPr>
          <p:cNvPr id="85" name="Google Shape;85;p18"/>
          <p:cNvPicPr preferRelativeResize="0"/>
          <p:nvPr/>
        </p:nvPicPr>
        <p:blipFill>
          <a:blip r:embed="rId3">
            <a:alphaModFix/>
          </a:blip>
          <a:stretch>
            <a:fillRect/>
          </a:stretch>
        </p:blipFill>
        <p:spPr>
          <a:xfrm>
            <a:off x="4544550" y="2794500"/>
            <a:ext cx="1480950" cy="1025588"/>
          </a:xfrm>
          <a:prstGeom prst="rect">
            <a:avLst/>
          </a:prstGeom>
          <a:noFill/>
          <a:ln>
            <a:noFill/>
          </a:ln>
        </p:spPr>
      </p:pic>
      <p:pic>
        <p:nvPicPr>
          <p:cNvPr id="86" name="Google Shape;86;p18"/>
          <p:cNvPicPr preferRelativeResize="0"/>
          <p:nvPr/>
        </p:nvPicPr>
        <p:blipFill>
          <a:blip r:embed="rId4">
            <a:alphaModFix/>
          </a:blip>
          <a:stretch>
            <a:fillRect/>
          </a:stretch>
        </p:blipFill>
        <p:spPr>
          <a:xfrm rot="5400000" flipH="1">
            <a:off x="4224155" y="4472364"/>
            <a:ext cx="333919" cy="309919"/>
          </a:xfrm>
          <a:prstGeom prst="rect">
            <a:avLst/>
          </a:prstGeom>
          <a:noFill/>
          <a:ln>
            <a:noFill/>
          </a:ln>
        </p:spPr>
      </p:pic>
      <p:pic>
        <p:nvPicPr>
          <p:cNvPr id="87" name="Google Shape;87;p18"/>
          <p:cNvPicPr preferRelativeResize="0"/>
          <p:nvPr/>
        </p:nvPicPr>
        <p:blipFill>
          <a:blip r:embed="rId4">
            <a:alphaModFix/>
          </a:blip>
          <a:stretch>
            <a:fillRect/>
          </a:stretch>
        </p:blipFill>
        <p:spPr>
          <a:xfrm rot="5400000" flipH="1">
            <a:off x="3914236" y="4472364"/>
            <a:ext cx="333919" cy="309919"/>
          </a:xfrm>
          <a:prstGeom prst="rect">
            <a:avLst/>
          </a:prstGeom>
          <a:noFill/>
          <a:ln>
            <a:noFill/>
          </a:ln>
        </p:spPr>
      </p:pic>
      <p:cxnSp>
        <p:nvCxnSpPr>
          <p:cNvPr id="88" name="Google Shape;88;p18"/>
          <p:cNvCxnSpPr>
            <a:stCxn id="86" idx="3"/>
          </p:cNvCxnSpPr>
          <p:nvPr/>
        </p:nvCxnSpPr>
        <p:spPr>
          <a:xfrm rot="10800000">
            <a:off x="2851213" y="3615938"/>
            <a:ext cx="1539900" cy="844425"/>
          </a:xfrm>
          <a:prstGeom prst="straightConnector1">
            <a:avLst/>
          </a:prstGeom>
          <a:noFill/>
          <a:ln w="9525" cap="flat" cmpd="sng">
            <a:solidFill>
              <a:srgbClr val="38761D"/>
            </a:solidFill>
            <a:prstDash val="solid"/>
            <a:round/>
            <a:headEnd type="none" w="med" len="med"/>
            <a:tailEnd type="triangle" w="med" len="med"/>
          </a:ln>
        </p:spPr>
      </p:cxnSp>
      <p:cxnSp>
        <p:nvCxnSpPr>
          <p:cNvPr id="89" name="Google Shape;89;p18"/>
          <p:cNvCxnSpPr>
            <a:stCxn id="87" idx="3"/>
          </p:cNvCxnSpPr>
          <p:nvPr/>
        </p:nvCxnSpPr>
        <p:spPr>
          <a:xfrm rot="10800000" flipH="1">
            <a:off x="4081194" y="3737888"/>
            <a:ext cx="713025" cy="722475"/>
          </a:xfrm>
          <a:prstGeom prst="straightConnector1">
            <a:avLst/>
          </a:prstGeom>
          <a:noFill/>
          <a:ln w="9525" cap="flat" cmpd="sng">
            <a:solidFill>
              <a:srgbClr val="38761D"/>
            </a:solidFill>
            <a:prstDash val="solid"/>
            <a:round/>
            <a:headEnd type="none" w="med" len="med"/>
            <a:tailEnd type="triangle" w="med" len="med"/>
          </a:ln>
        </p:spPr>
      </p:cxnSp>
      <p:cxnSp>
        <p:nvCxnSpPr>
          <p:cNvPr id="90" name="Google Shape;90;p18"/>
          <p:cNvCxnSpPr>
            <a:stCxn id="87" idx="3"/>
          </p:cNvCxnSpPr>
          <p:nvPr/>
        </p:nvCxnSpPr>
        <p:spPr>
          <a:xfrm rot="10800000" flipH="1">
            <a:off x="4081194" y="3728438"/>
            <a:ext cx="1707975" cy="731925"/>
          </a:xfrm>
          <a:prstGeom prst="straightConnector1">
            <a:avLst/>
          </a:prstGeom>
          <a:noFill/>
          <a:ln w="9525" cap="flat" cmpd="sng">
            <a:solidFill>
              <a:srgbClr val="38761D"/>
            </a:solidFill>
            <a:prstDash val="solid"/>
            <a:round/>
            <a:headEnd type="none" w="med" len="med"/>
            <a:tailEnd type="triangle" w="med" len="med"/>
          </a:ln>
        </p:spPr>
      </p:cxnSp>
      <p:cxnSp>
        <p:nvCxnSpPr>
          <p:cNvPr id="91" name="Google Shape;91;p18"/>
          <p:cNvCxnSpPr/>
          <p:nvPr/>
        </p:nvCxnSpPr>
        <p:spPr>
          <a:xfrm rot="10800000" flipH="1">
            <a:off x="4081194" y="3315563"/>
            <a:ext cx="938250" cy="1144800"/>
          </a:xfrm>
          <a:prstGeom prst="straightConnector1">
            <a:avLst/>
          </a:prstGeom>
          <a:noFill/>
          <a:ln w="9525" cap="flat" cmpd="sng">
            <a:solidFill>
              <a:srgbClr val="38761D"/>
            </a:solidFill>
            <a:prstDash val="solid"/>
            <a:round/>
            <a:headEnd type="none" w="med" len="med"/>
            <a:tailEnd type="triangle" w="med" len="med"/>
          </a:ln>
        </p:spPr>
      </p:cxnSp>
      <p:cxnSp>
        <p:nvCxnSpPr>
          <p:cNvPr id="92" name="Google Shape;92;p18"/>
          <p:cNvCxnSpPr/>
          <p:nvPr/>
        </p:nvCxnSpPr>
        <p:spPr>
          <a:xfrm rot="10800000" flipH="1">
            <a:off x="4081194" y="3118463"/>
            <a:ext cx="1219950" cy="1341900"/>
          </a:xfrm>
          <a:prstGeom prst="straightConnector1">
            <a:avLst/>
          </a:prstGeom>
          <a:noFill/>
          <a:ln w="9525" cap="flat" cmpd="sng">
            <a:solidFill>
              <a:srgbClr val="38761D"/>
            </a:solidFill>
            <a:prstDash val="solid"/>
            <a:round/>
            <a:headEnd type="none" w="med" len="med"/>
            <a:tailEnd type="triangle" w="med" len="med"/>
          </a:ln>
        </p:spPr>
      </p:cxnSp>
      <p:cxnSp>
        <p:nvCxnSpPr>
          <p:cNvPr id="93" name="Google Shape;93;p18"/>
          <p:cNvCxnSpPr>
            <a:stCxn id="86" idx="3"/>
          </p:cNvCxnSpPr>
          <p:nvPr/>
        </p:nvCxnSpPr>
        <p:spPr>
          <a:xfrm rot="10800000">
            <a:off x="3829063" y="3523688"/>
            <a:ext cx="562050" cy="936675"/>
          </a:xfrm>
          <a:prstGeom prst="straightConnector1">
            <a:avLst/>
          </a:prstGeom>
          <a:noFill/>
          <a:ln w="9525" cap="flat" cmpd="sng">
            <a:solidFill>
              <a:srgbClr val="38761D"/>
            </a:solidFill>
            <a:prstDash val="solid"/>
            <a:round/>
            <a:headEnd type="none" w="med" len="med"/>
            <a:tailEnd type="triangle" w="med" len="med"/>
          </a:ln>
        </p:spPr>
      </p:cxnSp>
      <p:cxnSp>
        <p:nvCxnSpPr>
          <p:cNvPr id="94" name="Google Shape;94;p18"/>
          <p:cNvCxnSpPr>
            <a:stCxn id="86" idx="3"/>
          </p:cNvCxnSpPr>
          <p:nvPr/>
        </p:nvCxnSpPr>
        <p:spPr>
          <a:xfrm rot="10800000">
            <a:off x="3311338" y="3465863"/>
            <a:ext cx="1079775" cy="994500"/>
          </a:xfrm>
          <a:prstGeom prst="straightConnector1">
            <a:avLst/>
          </a:prstGeom>
          <a:noFill/>
          <a:ln w="9525" cap="flat" cmpd="sng">
            <a:solidFill>
              <a:srgbClr val="38761D"/>
            </a:solidFill>
            <a:prstDash val="solid"/>
            <a:round/>
            <a:headEnd type="none" w="med" len="med"/>
            <a:tailEnd type="triangle" w="med" len="med"/>
          </a:ln>
        </p:spPr>
      </p:cxnSp>
      <p:cxnSp>
        <p:nvCxnSpPr>
          <p:cNvPr id="95" name="Google Shape;95;p18"/>
          <p:cNvCxnSpPr>
            <a:stCxn id="86" idx="3"/>
          </p:cNvCxnSpPr>
          <p:nvPr/>
        </p:nvCxnSpPr>
        <p:spPr>
          <a:xfrm rot="10800000">
            <a:off x="3395713" y="3071438"/>
            <a:ext cx="995400" cy="1388925"/>
          </a:xfrm>
          <a:prstGeom prst="straightConnector1">
            <a:avLst/>
          </a:prstGeom>
          <a:noFill/>
          <a:ln w="9525" cap="flat" cmpd="sng">
            <a:solidFill>
              <a:srgbClr val="38761D"/>
            </a:solidFill>
            <a:prstDash val="solid"/>
            <a:round/>
            <a:headEnd type="none" w="med" len="med"/>
            <a:tailEnd type="triangle" w="med" len="med"/>
          </a:ln>
        </p:spPr>
      </p:cxnSp>
      <p:cxnSp>
        <p:nvCxnSpPr>
          <p:cNvPr id="96" name="Google Shape;96;p18"/>
          <p:cNvCxnSpPr/>
          <p:nvPr/>
        </p:nvCxnSpPr>
        <p:spPr>
          <a:xfrm>
            <a:off x="3404709" y="2984925"/>
            <a:ext cx="1802475" cy="11475"/>
          </a:xfrm>
          <a:prstGeom prst="straightConnector1">
            <a:avLst/>
          </a:prstGeom>
          <a:noFill/>
          <a:ln w="19050" cap="flat" cmpd="sng">
            <a:solidFill>
              <a:srgbClr val="38761D"/>
            </a:solidFill>
            <a:prstDash val="solid"/>
            <a:round/>
            <a:headEnd type="stealth" w="med" len="med"/>
            <a:tailEnd type="stealth" w="med" len="med"/>
          </a:ln>
        </p:spPr>
      </p:cxnSp>
      <p:cxnSp>
        <p:nvCxnSpPr>
          <p:cNvPr id="97" name="Google Shape;97;p18"/>
          <p:cNvCxnSpPr>
            <a:endCxn id="85" idx="1"/>
          </p:cNvCxnSpPr>
          <p:nvPr/>
        </p:nvCxnSpPr>
        <p:spPr>
          <a:xfrm rot="10800000" flipH="1">
            <a:off x="4059900" y="3307294"/>
            <a:ext cx="484650" cy="34200"/>
          </a:xfrm>
          <a:prstGeom prst="straightConnector1">
            <a:avLst/>
          </a:prstGeom>
          <a:noFill/>
          <a:ln w="19050" cap="flat" cmpd="sng">
            <a:solidFill>
              <a:srgbClr val="38761D"/>
            </a:solidFill>
            <a:prstDash val="solid"/>
            <a:round/>
            <a:headEnd type="stealth" w="med" len="med"/>
            <a:tailEnd type="stealth" w="med" len="med"/>
          </a:ln>
        </p:spPr>
      </p:cxnSp>
      <p:cxnSp>
        <p:nvCxnSpPr>
          <p:cNvPr id="98" name="Google Shape;98;p18"/>
          <p:cNvCxnSpPr/>
          <p:nvPr/>
        </p:nvCxnSpPr>
        <p:spPr>
          <a:xfrm>
            <a:off x="2851316" y="3568931"/>
            <a:ext cx="2947275" cy="18675"/>
          </a:xfrm>
          <a:prstGeom prst="straightConnector1">
            <a:avLst/>
          </a:prstGeom>
          <a:noFill/>
          <a:ln w="19050" cap="flat" cmpd="sng">
            <a:solidFill>
              <a:srgbClr val="38761D"/>
            </a:solidFill>
            <a:prstDash val="solid"/>
            <a:round/>
            <a:headEnd type="stealth" w="med" len="med"/>
            <a:tailEnd type="stealth" w="med" len="med"/>
          </a:ln>
        </p:spPr>
      </p:cxnSp>
      <p:cxnSp>
        <p:nvCxnSpPr>
          <p:cNvPr id="99" name="Google Shape;99;p18"/>
          <p:cNvCxnSpPr/>
          <p:nvPr/>
        </p:nvCxnSpPr>
        <p:spPr>
          <a:xfrm>
            <a:off x="3378825" y="3341494"/>
            <a:ext cx="1884600" cy="58500"/>
          </a:xfrm>
          <a:prstGeom prst="straightConnector1">
            <a:avLst/>
          </a:prstGeom>
          <a:noFill/>
          <a:ln w="19050" cap="flat" cmpd="sng">
            <a:solidFill>
              <a:srgbClr val="38761D"/>
            </a:solidFill>
            <a:prstDash val="solid"/>
            <a:round/>
            <a:headEnd type="stealth" w="med" len="med"/>
            <a:tailEnd type="stealth" w="med" len="med"/>
          </a:ln>
        </p:spPr>
      </p:cxnSp>
    </p:spTree>
    <p:extLst>
      <p:ext uri="{BB962C8B-B14F-4D97-AF65-F5344CB8AC3E}">
        <p14:creationId xmlns:p14="http://schemas.microsoft.com/office/powerpoint/2010/main" val="1065716569"/>
      </p:ext>
    </p:extLst>
  </p:cSld>
  <p:clrMapOvr>
    <a:masterClrMapping/>
  </p:clrMapOvr>
  <p:transition spd="med"/>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1645"/>
        <p:cNvGrpSpPr/>
        <p:nvPr/>
      </p:nvGrpSpPr>
      <p:grpSpPr>
        <a:xfrm>
          <a:off x="0" y="0"/>
          <a:ext cx="0" cy="0"/>
          <a:chOff x="0" y="0"/>
          <a:chExt cx="0" cy="0"/>
        </a:xfrm>
      </p:grpSpPr>
      <p:sp>
        <p:nvSpPr>
          <p:cNvPr id="1646" name="Google Shape;1646;p14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Unsupervised NMT </a:t>
            </a:r>
            <a:r>
              <a:rPr lang="en" sz="2100"/>
              <a:t>[Lample et al 2018]</a:t>
            </a:r>
            <a:endParaRPr sz="2100"/>
          </a:p>
        </p:txBody>
      </p:sp>
      <p:sp>
        <p:nvSpPr>
          <p:cNvPr id="1647" name="Google Shape;1647;p148"/>
          <p:cNvSpPr txBox="1"/>
          <p:nvPr/>
        </p:nvSpPr>
        <p:spPr>
          <a:xfrm>
            <a:off x="389650" y="1125700"/>
            <a:ext cx="73515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Source Sans Pro"/>
                <a:ea typeface="Source Sans Pro"/>
                <a:cs typeface="Source Sans Pro"/>
                <a:sym typeface="Source Sans Pro"/>
              </a:rPr>
              <a:t>Simple word-by-word translation using cross-lingual embeddings</a:t>
            </a:r>
            <a:endParaRPr>
              <a:solidFill>
                <a:schemeClr val="dk2"/>
              </a:solidFill>
              <a:latin typeface="Source Sans Pro"/>
              <a:ea typeface="Source Sans Pro"/>
              <a:cs typeface="Source Sans Pro"/>
              <a:sym typeface="Source Sans Pro"/>
            </a:endParaRPr>
          </a:p>
        </p:txBody>
      </p:sp>
      <p:graphicFrame>
        <p:nvGraphicFramePr>
          <p:cNvPr id="1648" name="Google Shape;1648;p148"/>
          <p:cNvGraphicFramePr/>
          <p:nvPr/>
        </p:nvGraphicFramePr>
        <p:xfrm>
          <a:off x="952500" y="1792450"/>
          <a:ext cx="3000000" cy="3000000"/>
        </p:xfrm>
        <a:graphic>
          <a:graphicData uri="http://schemas.openxmlformats.org/drawingml/2006/table">
            <a:tbl>
              <a:tblPr>
                <a:noFill/>
                <a:tableStyleId>{A471E60E-75AE-4761-BC76-D14E039592C1}</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b="1"/>
                        <a:t>Language Pair</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b="1"/>
                        <a:t>BLEU Score</a:t>
                      </a:r>
                      <a:endParaRPr b="1"/>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2"/>
                          </a:solidFill>
                        </a:rPr>
                        <a:t>En → Fr</a:t>
                      </a:r>
                      <a:endParaRPr>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a:t>6.28</a:t>
                      </a:r>
                      <a:endParaRPr/>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2"/>
                          </a:solidFill>
                        </a:rPr>
                        <a:t>Fr → En</a:t>
                      </a:r>
                      <a:endParaRPr>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a:t>10.09</a:t>
                      </a:r>
                      <a:endParaRPr/>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2"/>
                          </a:solidFill>
                        </a:rPr>
                        <a:t>En → De</a:t>
                      </a:r>
                      <a:endParaRPr>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tc>
                  <a:txBody>
                    <a:bodyPr/>
                    <a:lstStyle/>
                    <a:p>
                      <a:pPr marL="0" lvl="0" indent="0" algn="r" rtl="0">
                        <a:spcBef>
                          <a:spcPts val="0"/>
                        </a:spcBef>
                        <a:spcAft>
                          <a:spcPts val="0"/>
                        </a:spcAft>
                        <a:buNone/>
                      </a:pPr>
                      <a:r>
                        <a:rPr lang="en"/>
                        <a:t>7.06</a:t>
                      </a:r>
                      <a:endParaRPr/>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solidFill>
                            <a:schemeClr val="dk2"/>
                          </a:solidFill>
                        </a:rPr>
                        <a:t>De → En</a:t>
                      </a:r>
                      <a:endParaRPr>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a:t>10.77</a:t>
                      </a:r>
                      <a:endParaRPr/>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b="1"/>
                        <a:t>En → Hi</a:t>
                      </a:r>
                      <a:endParaRPr b="1">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r" rtl="0">
                        <a:spcBef>
                          <a:spcPts val="0"/>
                        </a:spcBef>
                        <a:spcAft>
                          <a:spcPts val="0"/>
                        </a:spcAft>
                        <a:buNone/>
                      </a:pPr>
                      <a:r>
                        <a:rPr lang="en" b="1"/>
                        <a:t>1.2</a:t>
                      </a:r>
                      <a:endParaRPr b="1"/>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Clr>
                          <a:schemeClr val="dk2"/>
                        </a:buClr>
                        <a:buSzPts val="1100"/>
                        <a:buFont typeface="Arial"/>
                        <a:buNone/>
                      </a:pPr>
                      <a:r>
                        <a:rPr lang="en" b="1">
                          <a:solidFill>
                            <a:schemeClr val="dk2"/>
                          </a:solidFill>
                        </a:rPr>
                        <a:t>Hi → En</a:t>
                      </a:r>
                      <a:endParaRPr b="1">
                        <a:solidFill>
                          <a:schemeClr val="dk2"/>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r" rtl="0">
                        <a:spcBef>
                          <a:spcPts val="0"/>
                        </a:spcBef>
                        <a:spcAft>
                          <a:spcPts val="0"/>
                        </a:spcAft>
                        <a:buNone/>
                      </a:pPr>
                      <a:r>
                        <a:rPr lang="en" b="1"/>
                        <a:t>2.1</a:t>
                      </a:r>
                      <a:endParaRPr b="1"/>
                    </a:p>
                  </a:txBody>
                  <a:tcPr marL="91425" marR="450000"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649" name="Google Shape;1649;p148"/>
          <p:cNvSpPr txBox="1"/>
          <p:nvPr/>
        </p:nvSpPr>
        <p:spPr>
          <a:xfrm>
            <a:off x="389650" y="4630900"/>
            <a:ext cx="7351500" cy="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2"/>
                </a:solidFill>
                <a:latin typeface="Source Sans Pro"/>
                <a:ea typeface="Source Sans Pro"/>
                <a:cs typeface="Source Sans Pro"/>
                <a:sym typeface="Source Sans Pro"/>
              </a:rPr>
              <a:t>Credit: </a:t>
            </a:r>
            <a:r>
              <a:rPr lang="en">
                <a:solidFill>
                  <a:schemeClr val="dk2"/>
                </a:solidFill>
                <a:latin typeface="Source Sans Pro"/>
                <a:ea typeface="Source Sans Pro"/>
                <a:cs typeface="Source Sans Pro"/>
                <a:sym typeface="Source Sans Pro"/>
              </a:rPr>
              <a:t>Tamali for the English-Hindi numbers</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14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Cross-lingual Embedding Quality</a:t>
            </a:r>
            <a:endParaRPr/>
          </a:p>
        </p:txBody>
      </p:sp>
      <p:sp>
        <p:nvSpPr>
          <p:cNvPr id="1655" name="Google Shape;1655;p149"/>
          <p:cNvSpPr txBox="1">
            <a:spLocks noGrp="1"/>
          </p:cNvSpPr>
          <p:nvPr>
            <p:ph type="body" idx="1"/>
          </p:nvPr>
        </p:nvSpPr>
        <p:spPr>
          <a:xfrm>
            <a:off x="311700" y="1152475"/>
            <a:ext cx="8520600" cy="62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rabicPeriod"/>
            </a:pPr>
            <a:r>
              <a:rPr lang="en">
                <a:solidFill>
                  <a:schemeClr val="dk2"/>
                </a:solidFill>
              </a:rPr>
              <a:t>Poor Cross-lingual Embeddings leads to diminished returns from U-NMT methods</a:t>
            </a:r>
            <a:endParaRPr>
              <a:solidFill>
                <a:schemeClr val="dk2"/>
              </a:solidFill>
            </a:endParaRPr>
          </a:p>
        </p:txBody>
      </p:sp>
      <p:sp>
        <p:nvSpPr>
          <p:cNvPr id="1656" name="Google Shape;1656;p149"/>
          <p:cNvSpPr txBox="1">
            <a:spLocks noGrp="1"/>
          </p:cNvSpPr>
          <p:nvPr>
            <p:ph type="title"/>
          </p:nvPr>
        </p:nvSpPr>
        <p:spPr>
          <a:xfrm>
            <a:off x="311700" y="2051200"/>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Directions</a:t>
            </a:r>
            <a:endParaRPr/>
          </a:p>
        </p:txBody>
      </p:sp>
      <p:sp>
        <p:nvSpPr>
          <p:cNvPr id="1657" name="Google Shape;1657;p149"/>
          <p:cNvSpPr txBox="1">
            <a:spLocks noGrp="1"/>
          </p:cNvSpPr>
          <p:nvPr>
            <p:ph type="body" idx="1"/>
          </p:nvPr>
        </p:nvSpPr>
        <p:spPr>
          <a:xfrm>
            <a:off x="311700" y="2758650"/>
            <a:ext cx="8520600" cy="1462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AutoNum type="arabicPeriod"/>
            </a:pPr>
            <a:r>
              <a:rPr lang="en">
                <a:solidFill>
                  <a:schemeClr val="dk2"/>
                </a:solidFill>
              </a:rPr>
              <a:t>Learn better cross-lingual embeddings between Indic languages and Indic to European languages</a:t>
            </a:r>
            <a:endParaRPr>
              <a:solidFill>
                <a:schemeClr val="dk2"/>
              </a:solidFill>
            </a:endParaRPr>
          </a:p>
          <a:p>
            <a:pPr marL="457200" lvl="0" indent="-342900" algn="l" rtl="0">
              <a:spcBef>
                <a:spcPts val="0"/>
              </a:spcBef>
              <a:spcAft>
                <a:spcPts val="0"/>
              </a:spcAft>
              <a:buClr>
                <a:schemeClr val="dk2"/>
              </a:buClr>
              <a:buSzPts val="1800"/>
              <a:buAutoNum type="arabicPeriod"/>
            </a:pPr>
            <a:r>
              <a:rPr lang="en">
                <a:solidFill>
                  <a:schemeClr val="dk2"/>
                </a:solidFill>
              </a:rPr>
              <a:t>Majority of the NLP approaches operate at sub-word level</a:t>
            </a:r>
            <a:endParaRPr>
              <a:solidFill>
                <a:schemeClr val="dk2"/>
              </a:solidFill>
            </a:endParaRPr>
          </a:p>
          <a:p>
            <a:pPr marL="457200" lvl="0" indent="-342900" algn="l" rtl="0">
              <a:spcBef>
                <a:spcPts val="0"/>
              </a:spcBef>
              <a:spcAft>
                <a:spcPts val="0"/>
              </a:spcAft>
              <a:buClr>
                <a:schemeClr val="dk2"/>
              </a:buClr>
              <a:buSzPts val="1800"/>
              <a:buAutoNum type="arabicPeriod"/>
            </a:pPr>
            <a:r>
              <a:rPr lang="en">
                <a:solidFill>
                  <a:schemeClr val="dk2"/>
                </a:solidFill>
              </a:rPr>
              <a:t>How to obtain cross-lingual embeddings at the sub-word level?</a:t>
            </a:r>
            <a:endParaRPr>
              <a:solidFill>
                <a:schemeClr val="dk2"/>
              </a:solidFill>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50"/>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Unsupervised NMT for Indic languages</a:t>
            </a:r>
            <a:endParaRPr sz="4400"/>
          </a:p>
        </p:txBody>
      </p:sp>
      <p:sp>
        <p:nvSpPr>
          <p:cNvPr id="1663" name="Google Shape;1663;p150"/>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Initial Findings</a:t>
            </a:r>
            <a:endParaRPr>
              <a:solidFill>
                <a:schemeClr val="dk2"/>
              </a:solidFil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5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Indic Languages?</a:t>
            </a:r>
            <a:endParaRPr/>
          </a:p>
        </p:txBody>
      </p:sp>
      <p:sp>
        <p:nvSpPr>
          <p:cNvPr id="1669" name="Google Shape;1669;p151"/>
          <p:cNvSpPr txBox="1">
            <a:spLocks noGrp="1"/>
          </p:cNvSpPr>
          <p:nvPr>
            <p:ph type="body" idx="1"/>
          </p:nvPr>
        </p:nvSpPr>
        <p:spPr>
          <a:xfrm>
            <a:off x="311700" y="1152475"/>
            <a:ext cx="85206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A test-bed for research on multilinguality</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Spectrum of language similarity</a:t>
            </a:r>
            <a:endParaRPr>
              <a:solidFill>
                <a:srgbClr val="000000"/>
              </a:solidFill>
            </a:endParaRPr>
          </a:p>
        </p:txBody>
      </p:sp>
      <p:graphicFrame>
        <p:nvGraphicFramePr>
          <p:cNvPr id="1670" name="Google Shape;1670;p151"/>
          <p:cNvGraphicFramePr/>
          <p:nvPr/>
        </p:nvGraphicFramePr>
        <p:xfrm>
          <a:off x="285750" y="1969713"/>
          <a:ext cx="3000000" cy="3000000"/>
        </p:xfrm>
        <a:graphic>
          <a:graphicData uri="http://schemas.openxmlformats.org/drawingml/2006/table">
            <a:tbl>
              <a:tblPr>
                <a:noFill/>
                <a:tableStyleId>{652600D7-0D16-46AE-BF48-0F1ED2E912F5}</a:tableStyleId>
              </a:tblPr>
              <a:tblGrid>
                <a:gridCol w="9525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gridCol w="952500">
                  <a:extLst>
                    <a:ext uri="{9D8B030D-6E8A-4147-A177-3AD203B41FA5}">
                      <a16:colId xmlns:a16="http://schemas.microsoft.com/office/drawing/2014/main" val="20004"/>
                    </a:ext>
                  </a:extLst>
                </a:gridCol>
                <a:gridCol w="952500">
                  <a:extLst>
                    <a:ext uri="{9D8B030D-6E8A-4147-A177-3AD203B41FA5}">
                      <a16:colId xmlns:a16="http://schemas.microsoft.com/office/drawing/2014/main" val="20005"/>
                    </a:ext>
                  </a:extLst>
                </a:gridCol>
                <a:gridCol w="952500">
                  <a:extLst>
                    <a:ext uri="{9D8B030D-6E8A-4147-A177-3AD203B41FA5}">
                      <a16:colId xmlns:a16="http://schemas.microsoft.com/office/drawing/2014/main" val="20006"/>
                    </a:ext>
                  </a:extLst>
                </a:gridCol>
                <a:gridCol w="952500">
                  <a:extLst>
                    <a:ext uri="{9D8B030D-6E8A-4147-A177-3AD203B41FA5}">
                      <a16:colId xmlns:a16="http://schemas.microsoft.com/office/drawing/2014/main" val="20007"/>
                    </a:ext>
                  </a:extLst>
                </a:gridCol>
                <a:gridCol w="952500">
                  <a:extLst>
                    <a:ext uri="{9D8B030D-6E8A-4147-A177-3AD203B41FA5}">
                      <a16:colId xmlns:a16="http://schemas.microsoft.com/office/drawing/2014/main" val="20008"/>
                    </a:ext>
                  </a:extLst>
                </a:gridCol>
              </a:tblGrid>
              <a:tr h="296075">
                <a:tc>
                  <a:txBody>
                    <a:bodyPr/>
                    <a:lstStyle/>
                    <a:p>
                      <a:pPr marL="0" lvl="0" indent="0" algn="l" rtl="0">
                        <a:spcBef>
                          <a:spcPts val="0"/>
                        </a:spcBef>
                        <a:spcAft>
                          <a:spcPts val="0"/>
                        </a:spcAft>
                        <a:buNone/>
                      </a:pPr>
                      <a:endParaRPr/>
                    </a:p>
                  </a:txBody>
                  <a:tcPr marL="28575" marR="28575" marT="19050" marB="19050">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t>Bn</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Gu</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Hi</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Mr</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Pa</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en" sz="1000" b="1"/>
                        <a:t>Ml</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ctr" rtl="0">
                        <a:lnSpc>
                          <a:spcPct val="115000"/>
                        </a:lnSpc>
                        <a:spcBef>
                          <a:spcPts val="0"/>
                        </a:spcBef>
                        <a:spcAft>
                          <a:spcPts val="0"/>
                        </a:spcAft>
                        <a:buNone/>
                      </a:pPr>
                      <a:r>
                        <a:rPr lang="en" sz="1000" b="1"/>
                        <a:t>Ta</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ctr" rtl="0">
                        <a:lnSpc>
                          <a:spcPct val="115000"/>
                        </a:lnSpc>
                        <a:spcBef>
                          <a:spcPts val="0"/>
                        </a:spcBef>
                        <a:spcAft>
                          <a:spcPts val="0"/>
                        </a:spcAft>
                        <a:buNone/>
                      </a:pPr>
                      <a:r>
                        <a:rPr lang="en" sz="1000" b="1"/>
                        <a:t>Te</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extLst>
                  <a:ext uri="{0D108BD9-81ED-4DB2-BD59-A6C34878D82A}">
                    <a16:rowId xmlns:a16="http://schemas.microsoft.com/office/drawing/2014/main" val="10000"/>
                  </a:ext>
                </a:extLst>
              </a:tr>
              <a:tr h="246725">
                <a:tc>
                  <a:txBody>
                    <a:bodyPr/>
                    <a:lstStyle/>
                    <a:p>
                      <a:pPr marL="0" lvl="0" indent="0" algn="ctr" rtl="0">
                        <a:lnSpc>
                          <a:spcPct val="115000"/>
                        </a:lnSpc>
                        <a:spcBef>
                          <a:spcPts val="0"/>
                        </a:spcBef>
                        <a:spcAft>
                          <a:spcPts val="0"/>
                        </a:spcAft>
                        <a:buNone/>
                      </a:pPr>
                      <a:r>
                        <a:rPr lang="en" sz="1000" b="1"/>
                        <a:t>Bn</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19.51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9D6B9"/>
                    </a:solidFill>
                  </a:tcPr>
                </a:tc>
                <a:tc>
                  <a:txBody>
                    <a:bodyPr/>
                    <a:lstStyle/>
                    <a:p>
                      <a:pPr marL="0" lvl="0" indent="0" algn="r" rtl="0">
                        <a:lnSpc>
                          <a:spcPct val="115000"/>
                        </a:lnSpc>
                        <a:spcBef>
                          <a:spcPts val="0"/>
                        </a:spcBef>
                        <a:spcAft>
                          <a:spcPts val="0"/>
                        </a:spcAft>
                        <a:buNone/>
                      </a:pPr>
                      <a:r>
                        <a:rPr lang="en" sz="1000"/>
                        <a:t>29.45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85CEAA"/>
                    </a:solidFill>
                  </a:tcPr>
                </a:tc>
                <a:tc>
                  <a:txBody>
                    <a:bodyPr/>
                    <a:lstStyle/>
                    <a:p>
                      <a:pPr marL="0" lvl="0" indent="0" algn="r" rtl="0">
                        <a:lnSpc>
                          <a:spcPct val="115000"/>
                        </a:lnSpc>
                        <a:spcBef>
                          <a:spcPts val="0"/>
                        </a:spcBef>
                        <a:spcAft>
                          <a:spcPts val="0"/>
                        </a:spcAft>
                        <a:buNone/>
                      </a:pPr>
                      <a:r>
                        <a:rPr lang="en" sz="1000"/>
                        <a:t>11.39</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ADDC4"/>
                    </a:solidFill>
                  </a:tcPr>
                </a:tc>
                <a:tc>
                  <a:txBody>
                    <a:bodyPr/>
                    <a:lstStyle/>
                    <a:p>
                      <a:pPr marL="0" lvl="0" indent="0" algn="r" rtl="0">
                        <a:lnSpc>
                          <a:spcPct val="115000"/>
                        </a:lnSpc>
                        <a:spcBef>
                          <a:spcPts val="0"/>
                        </a:spcBef>
                        <a:spcAft>
                          <a:spcPts val="0"/>
                        </a:spcAft>
                        <a:buNone/>
                      </a:pPr>
                      <a:r>
                        <a:rPr lang="en" sz="1000"/>
                        <a:t>2.45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CF8F2"/>
                    </a:solidFill>
                  </a:tcPr>
                </a:tc>
                <a:tc>
                  <a:txBody>
                    <a:bodyPr/>
                    <a:lstStyle/>
                    <a:p>
                      <a:pPr marL="0" lvl="0" indent="0" algn="r" rtl="0">
                        <a:lnSpc>
                          <a:spcPct val="115000"/>
                        </a:lnSpc>
                        <a:spcBef>
                          <a:spcPts val="0"/>
                        </a:spcBef>
                        <a:spcAft>
                          <a:spcPts val="0"/>
                        </a:spcAft>
                        <a:buNone/>
                      </a:pPr>
                      <a:r>
                        <a:rPr lang="en" sz="1000"/>
                        <a:t>1.05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FCFA"/>
                    </a:solidFill>
                  </a:tcPr>
                </a:tc>
                <a:tc>
                  <a:txBody>
                    <a:bodyPr/>
                    <a:lstStyle/>
                    <a:p>
                      <a:pPr marL="0" lvl="0" indent="0" algn="r" rtl="0">
                        <a:lnSpc>
                          <a:spcPct val="115000"/>
                        </a:lnSpc>
                        <a:spcBef>
                          <a:spcPts val="0"/>
                        </a:spcBef>
                        <a:spcAft>
                          <a:spcPts val="0"/>
                        </a:spcAft>
                        <a:buNone/>
                      </a:pPr>
                      <a:r>
                        <a:rPr lang="en" sz="1000"/>
                        <a:t>0.34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tc>
                  <a:txBody>
                    <a:bodyPr/>
                    <a:lstStyle/>
                    <a:p>
                      <a:pPr marL="0" lvl="0" indent="0" algn="r" rtl="0">
                        <a:lnSpc>
                          <a:spcPct val="115000"/>
                        </a:lnSpc>
                        <a:spcBef>
                          <a:spcPts val="0"/>
                        </a:spcBef>
                        <a:spcAft>
                          <a:spcPts val="0"/>
                        </a:spcAft>
                        <a:buNone/>
                      </a:pPr>
                      <a:r>
                        <a:rPr lang="en" sz="1000"/>
                        <a:t>0.78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extLst>
                  <a:ext uri="{0D108BD9-81ED-4DB2-BD59-A6C34878D82A}">
                    <a16:rowId xmlns:a16="http://schemas.microsoft.com/office/drawing/2014/main" val="10001"/>
                  </a:ext>
                </a:extLst>
              </a:tr>
              <a:tr h="246725">
                <a:tc>
                  <a:txBody>
                    <a:bodyPr/>
                    <a:lstStyle/>
                    <a:p>
                      <a:pPr marL="0" lvl="0" indent="0" algn="ctr" rtl="0">
                        <a:lnSpc>
                          <a:spcPct val="115000"/>
                        </a:lnSpc>
                        <a:spcBef>
                          <a:spcPts val="0"/>
                        </a:spcBef>
                        <a:spcAft>
                          <a:spcPts val="0"/>
                        </a:spcAft>
                        <a:buNone/>
                      </a:pPr>
                      <a:r>
                        <a:rPr lang="en" sz="1000" b="1"/>
                        <a:t>Gu</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13.9</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4DBC1"/>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51.75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57BB8A"/>
                    </a:solidFill>
                  </a:tcPr>
                </a:tc>
                <a:tc>
                  <a:txBody>
                    <a:bodyPr/>
                    <a:lstStyle/>
                    <a:p>
                      <a:pPr marL="0" lvl="0" indent="0" algn="r" rtl="0">
                        <a:lnSpc>
                          <a:spcPct val="115000"/>
                        </a:lnSpc>
                        <a:spcBef>
                          <a:spcPts val="0"/>
                        </a:spcBef>
                        <a:spcAft>
                          <a:spcPts val="0"/>
                        </a:spcAft>
                        <a:buNone/>
                      </a:pPr>
                      <a:r>
                        <a:rPr lang="en" sz="1000"/>
                        <a:t>20.14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8D6B8"/>
                    </a:solidFill>
                  </a:tcPr>
                </a:tc>
                <a:tc>
                  <a:txBody>
                    <a:bodyPr/>
                    <a:lstStyle/>
                    <a:p>
                      <a:pPr marL="0" lvl="0" indent="0" algn="r" rtl="0">
                        <a:lnSpc>
                          <a:spcPct val="115000"/>
                        </a:lnSpc>
                        <a:spcBef>
                          <a:spcPts val="0"/>
                        </a:spcBef>
                        <a:spcAft>
                          <a:spcPts val="0"/>
                        </a:spcAft>
                        <a:buNone/>
                      </a:pPr>
                      <a:r>
                        <a:rPr lang="en" sz="1000"/>
                        <a:t>4.46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 sz="1000"/>
                        <a:t>1.06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FCFA"/>
                    </a:solidFill>
                  </a:tcPr>
                </a:tc>
                <a:tc>
                  <a:txBody>
                    <a:bodyPr/>
                    <a:lstStyle/>
                    <a:p>
                      <a:pPr marL="0" lvl="0" indent="0" algn="r" rtl="0">
                        <a:lnSpc>
                          <a:spcPct val="115000"/>
                        </a:lnSpc>
                        <a:spcBef>
                          <a:spcPts val="0"/>
                        </a:spcBef>
                        <a:spcAft>
                          <a:spcPts val="0"/>
                        </a:spcAft>
                        <a:buNone/>
                      </a:pPr>
                      <a:r>
                        <a:rPr lang="en" sz="1000"/>
                        <a:t>0.3</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tc>
                  <a:txBody>
                    <a:bodyPr/>
                    <a:lstStyle/>
                    <a:p>
                      <a:pPr marL="0" lvl="0" indent="0" algn="r" rtl="0">
                        <a:lnSpc>
                          <a:spcPct val="115000"/>
                        </a:lnSpc>
                        <a:spcBef>
                          <a:spcPts val="0"/>
                        </a:spcBef>
                        <a:spcAft>
                          <a:spcPts val="0"/>
                        </a:spcAft>
                        <a:buNone/>
                      </a:pPr>
                      <a:r>
                        <a:rPr lang="en" sz="1000"/>
                        <a:t>1.22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6FCF9"/>
                    </a:solidFill>
                  </a:tcPr>
                </a:tc>
                <a:extLst>
                  <a:ext uri="{0D108BD9-81ED-4DB2-BD59-A6C34878D82A}">
                    <a16:rowId xmlns:a16="http://schemas.microsoft.com/office/drawing/2014/main" val="10002"/>
                  </a:ext>
                </a:extLst>
              </a:tr>
              <a:tr h="246725">
                <a:tc>
                  <a:txBody>
                    <a:bodyPr/>
                    <a:lstStyle/>
                    <a:p>
                      <a:pPr marL="0" lvl="0" indent="0" algn="ctr" rtl="0">
                        <a:lnSpc>
                          <a:spcPct val="115000"/>
                        </a:lnSpc>
                        <a:spcBef>
                          <a:spcPts val="0"/>
                        </a:spcBef>
                        <a:spcAft>
                          <a:spcPts val="0"/>
                        </a:spcAft>
                        <a:buNone/>
                      </a:pPr>
                      <a:r>
                        <a:rPr lang="en" sz="1000" b="1"/>
                        <a:t>Hi</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12.76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7DCC2"/>
                    </a:solidFill>
                  </a:tcPr>
                </a:tc>
                <a:tc>
                  <a:txBody>
                    <a:bodyPr/>
                    <a:lstStyle/>
                    <a:p>
                      <a:pPr marL="0" lvl="0" indent="0" algn="r" rtl="0">
                        <a:lnSpc>
                          <a:spcPct val="115000"/>
                        </a:lnSpc>
                        <a:spcBef>
                          <a:spcPts val="0"/>
                        </a:spcBef>
                        <a:spcAft>
                          <a:spcPts val="0"/>
                        </a:spcAft>
                        <a:buNone/>
                      </a:pPr>
                      <a:r>
                        <a:rPr lang="en" sz="1000"/>
                        <a:t>31.47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81CCA7"/>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15.22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2DABF"/>
                    </a:solidFill>
                  </a:tcPr>
                </a:tc>
                <a:tc>
                  <a:txBody>
                    <a:bodyPr/>
                    <a:lstStyle/>
                    <a:p>
                      <a:pPr marL="0" lvl="0" indent="0" algn="r" rtl="0">
                        <a:lnSpc>
                          <a:spcPct val="115000"/>
                        </a:lnSpc>
                        <a:spcBef>
                          <a:spcPts val="0"/>
                        </a:spcBef>
                        <a:spcAft>
                          <a:spcPts val="0"/>
                        </a:spcAft>
                        <a:buNone/>
                      </a:pPr>
                      <a:r>
                        <a:rPr lang="en" sz="1000"/>
                        <a:t>4.43</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CF1E7"/>
                    </a:solidFill>
                  </a:tcPr>
                </a:tc>
                <a:tc>
                  <a:txBody>
                    <a:bodyPr/>
                    <a:lstStyle/>
                    <a:p>
                      <a:pPr marL="0" lvl="0" indent="0" algn="r" rtl="0">
                        <a:lnSpc>
                          <a:spcPct val="115000"/>
                        </a:lnSpc>
                        <a:spcBef>
                          <a:spcPts val="0"/>
                        </a:spcBef>
                        <a:spcAft>
                          <a:spcPts val="0"/>
                        </a:spcAft>
                        <a:buNone/>
                      </a:pPr>
                      <a:r>
                        <a:rPr lang="en" sz="1000"/>
                        <a:t>0.78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tc>
                  <a:txBody>
                    <a:bodyPr/>
                    <a:lstStyle/>
                    <a:p>
                      <a:pPr marL="0" lvl="0" indent="0" algn="r" rtl="0">
                        <a:lnSpc>
                          <a:spcPct val="115000"/>
                        </a:lnSpc>
                        <a:spcBef>
                          <a:spcPts val="0"/>
                        </a:spcBef>
                        <a:spcAft>
                          <a:spcPts val="0"/>
                        </a:spcAft>
                        <a:buNone/>
                      </a:pPr>
                      <a:r>
                        <a:rPr lang="en" sz="1000"/>
                        <a:t>0.21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0.95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DFB"/>
                    </a:solidFill>
                  </a:tcPr>
                </a:tc>
                <a:extLst>
                  <a:ext uri="{0D108BD9-81ED-4DB2-BD59-A6C34878D82A}">
                    <a16:rowId xmlns:a16="http://schemas.microsoft.com/office/drawing/2014/main" val="10003"/>
                  </a:ext>
                </a:extLst>
              </a:tr>
              <a:tr h="246725">
                <a:tc>
                  <a:txBody>
                    <a:bodyPr/>
                    <a:lstStyle/>
                    <a:p>
                      <a:pPr marL="0" lvl="0" indent="0" algn="ctr" rtl="0">
                        <a:lnSpc>
                          <a:spcPct val="115000"/>
                        </a:lnSpc>
                        <a:spcBef>
                          <a:spcPts val="0"/>
                        </a:spcBef>
                        <a:spcAft>
                          <a:spcPts val="0"/>
                        </a:spcAft>
                        <a:buNone/>
                      </a:pPr>
                      <a:r>
                        <a:rPr lang="en" sz="1000" b="1"/>
                        <a:t>Mr</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11.81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9DCC4"/>
                    </a:solidFill>
                  </a:tcPr>
                </a:tc>
                <a:tc>
                  <a:txBody>
                    <a:bodyPr/>
                    <a:lstStyle/>
                    <a:p>
                      <a:pPr marL="0" lvl="0" indent="0" algn="r" rtl="0">
                        <a:lnSpc>
                          <a:spcPct val="115000"/>
                        </a:lnSpc>
                        <a:spcBef>
                          <a:spcPts val="0"/>
                        </a:spcBef>
                        <a:spcAft>
                          <a:spcPts val="0"/>
                        </a:spcAft>
                        <a:buNone/>
                      </a:pPr>
                      <a:r>
                        <a:rPr lang="en" sz="1000"/>
                        <a:t>29.31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85CEAB"/>
                    </a:solidFill>
                  </a:tcPr>
                </a:tc>
                <a:tc>
                  <a:txBody>
                    <a:bodyPr/>
                    <a:lstStyle/>
                    <a:p>
                      <a:pPr marL="0" lvl="0" indent="0" algn="r" rtl="0">
                        <a:lnSpc>
                          <a:spcPct val="115000"/>
                        </a:lnSpc>
                        <a:spcBef>
                          <a:spcPts val="0"/>
                        </a:spcBef>
                        <a:spcAft>
                          <a:spcPts val="0"/>
                        </a:spcAft>
                        <a:buNone/>
                      </a:pPr>
                      <a:r>
                        <a:rPr lang="en" sz="1000"/>
                        <a:t>36.42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77C8A0"/>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5F5ED"/>
                    </a:solidFill>
                  </a:tcPr>
                </a:tc>
                <a:tc>
                  <a:txBody>
                    <a:bodyPr/>
                    <a:lstStyle/>
                    <a:p>
                      <a:pPr marL="0" lvl="0" indent="0" algn="r" rtl="0">
                        <a:lnSpc>
                          <a:spcPct val="115000"/>
                        </a:lnSpc>
                        <a:spcBef>
                          <a:spcPts val="0"/>
                        </a:spcBef>
                        <a:spcAft>
                          <a:spcPts val="0"/>
                        </a:spcAft>
                        <a:buNone/>
                      </a:pPr>
                      <a:r>
                        <a:rPr lang="en" sz="1000"/>
                        <a:t>0.62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BFEFD"/>
                    </a:solidFill>
                  </a:tcPr>
                </a:tc>
                <a:tc>
                  <a:txBody>
                    <a:bodyPr/>
                    <a:lstStyle/>
                    <a:p>
                      <a:pPr marL="0" lvl="0" indent="0" algn="r" rtl="0">
                        <a:lnSpc>
                          <a:spcPct val="115000"/>
                        </a:lnSpc>
                        <a:spcBef>
                          <a:spcPts val="0"/>
                        </a:spcBef>
                        <a:spcAft>
                          <a:spcPts val="0"/>
                        </a:spcAft>
                        <a:buNone/>
                      </a:pPr>
                      <a:r>
                        <a:rPr lang="en" sz="1000"/>
                        <a:t>0.27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F"/>
                    </a:solidFill>
                  </a:tcPr>
                </a:tc>
                <a:tc>
                  <a:txBody>
                    <a:bodyPr/>
                    <a:lstStyle/>
                    <a:p>
                      <a:pPr marL="0" lvl="0" indent="0" algn="r" rtl="0">
                        <a:lnSpc>
                          <a:spcPct val="115000"/>
                        </a:lnSpc>
                        <a:spcBef>
                          <a:spcPts val="0"/>
                        </a:spcBef>
                        <a:spcAft>
                          <a:spcPts val="0"/>
                        </a:spcAft>
                        <a:buNone/>
                      </a:pPr>
                      <a:r>
                        <a:rPr lang="en" sz="1000"/>
                        <a:t>0.92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DFB"/>
                    </a:solidFill>
                  </a:tcPr>
                </a:tc>
                <a:extLst>
                  <a:ext uri="{0D108BD9-81ED-4DB2-BD59-A6C34878D82A}">
                    <a16:rowId xmlns:a16="http://schemas.microsoft.com/office/drawing/2014/main" val="10004"/>
                  </a:ext>
                </a:extLst>
              </a:tr>
              <a:tr h="246725">
                <a:tc>
                  <a:txBody>
                    <a:bodyPr/>
                    <a:lstStyle/>
                    <a:p>
                      <a:pPr marL="0" lvl="0" indent="0" algn="ctr" rtl="0">
                        <a:lnSpc>
                          <a:spcPct val="115000"/>
                        </a:lnSpc>
                        <a:spcBef>
                          <a:spcPts val="0"/>
                        </a:spcBef>
                        <a:spcAft>
                          <a:spcPts val="0"/>
                        </a:spcAft>
                        <a:buNone/>
                      </a:pPr>
                      <a:r>
                        <a:rPr lang="en" sz="1000" b="1"/>
                        <a:t>Pa</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AD1DC"/>
                    </a:solidFill>
                  </a:tcPr>
                </a:tc>
                <a:tc>
                  <a:txBody>
                    <a:bodyPr/>
                    <a:lstStyle/>
                    <a:p>
                      <a:pPr marL="0" lvl="0" indent="0" algn="r" rtl="0">
                        <a:lnSpc>
                          <a:spcPct val="115000"/>
                        </a:lnSpc>
                        <a:spcBef>
                          <a:spcPts val="0"/>
                        </a:spcBef>
                        <a:spcAft>
                          <a:spcPts val="0"/>
                        </a:spcAft>
                        <a:buNone/>
                      </a:pPr>
                      <a:r>
                        <a:rPr lang="en" sz="1000"/>
                        <a:t>4.26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EF2E8"/>
                    </a:solidFill>
                  </a:tcPr>
                </a:tc>
                <a:tc>
                  <a:txBody>
                    <a:bodyPr/>
                    <a:lstStyle/>
                    <a:p>
                      <a:pPr marL="0" lvl="0" indent="0" algn="r" rtl="0">
                        <a:lnSpc>
                          <a:spcPct val="115000"/>
                        </a:lnSpc>
                        <a:spcBef>
                          <a:spcPts val="0"/>
                        </a:spcBef>
                        <a:spcAft>
                          <a:spcPts val="0"/>
                        </a:spcAft>
                        <a:buNone/>
                      </a:pPr>
                      <a:r>
                        <a:rPr lang="en" sz="1000"/>
                        <a:t>10.88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ABDDC5"/>
                    </a:solidFill>
                  </a:tcPr>
                </a:tc>
                <a:tc>
                  <a:txBody>
                    <a:bodyPr/>
                    <a:lstStyle/>
                    <a:p>
                      <a:pPr marL="0" lvl="0" indent="0" algn="r" rtl="0">
                        <a:lnSpc>
                          <a:spcPct val="115000"/>
                        </a:lnSpc>
                        <a:spcBef>
                          <a:spcPts val="0"/>
                        </a:spcBef>
                        <a:spcAft>
                          <a:spcPts val="0"/>
                        </a:spcAft>
                        <a:buNone/>
                      </a:pPr>
                      <a:r>
                        <a:rPr lang="en" sz="1000"/>
                        <a:t>17.79</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DD7BB"/>
                    </a:solidFill>
                  </a:tcPr>
                </a:tc>
                <a:tc>
                  <a:txBody>
                    <a:bodyPr/>
                    <a:lstStyle/>
                    <a:p>
                      <a:pPr marL="0" lvl="0" indent="0" algn="r" rtl="0">
                        <a:lnSpc>
                          <a:spcPct val="115000"/>
                        </a:lnSpc>
                        <a:spcBef>
                          <a:spcPts val="0"/>
                        </a:spcBef>
                        <a:spcAft>
                          <a:spcPts val="0"/>
                        </a:spcAft>
                        <a:buNone/>
                      </a:pPr>
                      <a:r>
                        <a:rPr lang="en" sz="1000"/>
                        <a:t>5.71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D2EDE0"/>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0.22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0.16</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DFFFE"/>
                    </a:solidFill>
                  </a:tcPr>
                </a:tc>
                <a:extLst>
                  <a:ext uri="{0D108BD9-81ED-4DB2-BD59-A6C34878D82A}">
                    <a16:rowId xmlns:a16="http://schemas.microsoft.com/office/drawing/2014/main" val="10005"/>
                  </a:ext>
                </a:extLst>
              </a:tr>
              <a:tr h="246725">
                <a:tc>
                  <a:txBody>
                    <a:bodyPr/>
                    <a:lstStyle/>
                    <a:p>
                      <a:pPr marL="0" lvl="0" indent="0" algn="ctr" rtl="0">
                        <a:lnSpc>
                          <a:spcPct val="115000"/>
                        </a:lnSpc>
                        <a:spcBef>
                          <a:spcPts val="0"/>
                        </a:spcBef>
                        <a:spcAft>
                          <a:spcPts val="0"/>
                        </a:spcAft>
                        <a:buNone/>
                      </a:pPr>
                      <a:r>
                        <a:rPr lang="en" sz="1000" b="1"/>
                        <a:t>Ml</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r" rtl="0">
                        <a:lnSpc>
                          <a:spcPct val="115000"/>
                        </a:lnSpc>
                        <a:spcBef>
                          <a:spcPts val="0"/>
                        </a:spcBef>
                        <a:spcAft>
                          <a:spcPts val="0"/>
                        </a:spcAft>
                        <a:buNone/>
                      </a:pPr>
                      <a:r>
                        <a:rPr lang="en" sz="1000"/>
                        <a:t>1.19</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7FCF9"/>
                    </a:solidFill>
                  </a:tcPr>
                </a:tc>
                <a:tc>
                  <a:txBody>
                    <a:bodyPr/>
                    <a:lstStyle/>
                    <a:p>
                      <a:pPr marL="0" lvl="0" indent="0" algn="r" rtl="0">
                        <a:lnSpc>
                          <a:spcPct val="115000"/>
                        </a:lnSpc>
                        <a:spcBef>
                          <a:spcPts val="0"/>
                        </a:spcBef>
                        <a:spcAft>
                          <a:spcPts val="0"/>
                        </a:spcAft>
                        <a:buNone/>
                      </a:pPr>
                      <a:r>
                        <a:rPr lang="en" sz="1000"/>
                        <a:t>1.7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3FAF7"/>
                    </a:solidFill>
                  </a:tcPr>
                </a:tc>
                <a:tc>
                  <a:txBody>
                    <a:bodyPr/>
                    <a:lstStyle/>
                    <a:p>
                      <a:pPr marL="0" lvl="0" indent="0" algn="r" rtl="0">
                        <a:lnSpc>
                          <a:spcPct val="115000"/>
                        </a:lnSpc>
                        <a:spcBef>
                          <a:spcPts val="0"/>
                        </a:spcBef>
                        <a:spcAft>
                          <a:spcPts val="0"/>
                        </a:spcAft>
                        <a:buNone/>
                      </a:pPr>
                      <a:r>
                        <a:rPr lang="en" sz="1000"/>
                        <a:t>2.04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0F9F5"/>
                    </a:solidFill>
                  </a:tcPr>
                </a:tc>
                <a:tc>
                  <a:txBody>
                    <a:bodyPr/>
                    <a:lstStyle/>
                    <a:p>
                      <a:pPr marL="0" lvl="0" indent="0" algn="r" rtl="0">
                        <a:lnSpc>
                          <a:spcPct val="115000"/>
                        </a:lnSpc>
                        <a:spcBef>
                          <a:spcPts val="0"/>
                        </a:spcBef>
                        <a:spcAft>
                          <a:spcPts val="0"/>
                        </a:spcAft>
                        <a:buNone/>
                      </a:pPr>
                      <a:r>
                        <a:rPr lang="en" sz="1000"/>
                        <a:t>0.67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BFEFC"/>
                    </a:solidFill>
                  </a:tcPr>
                </a:tc>
                <a:tc>
                  <a:txBody>
                    <a:bodyPr/>
                    <a:lstStyle/>
                    <a:p>
                      <a:pPr marL="0" lvl="0" indent="0" algn="r" rtl="0">
                        <a:lnSpc>
                          <a:spcPct val="115000"/>
                        </a:lnSpc>
                        <a:spcBef>
                          <a:spcPts val="0"/>
                        </a:spcBef>
                        <a:spcAft>
                          <a:spcPts val="0"/>
                        </a:spcAft>
                        <a:buNone/>
                      </a:pPr>
                      <a:r>
                        <a:rPr lang="en" sz="1000"/>
                        <a:t>0.14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0.72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BFDFC"/>
                    </a:solidFill>
                  </a:tcPr>
                </a:tc>
                <a:tc>
                  <a:txBody>
                    <a:bodyPr/>
                    <a:lstStyle/>
                    <a:p>
                      <a:pPr marL="0" lvl="0" indent="0" algn="r" rtl="0">
                        <a:lnSpc>
                          <a:spcPct val="115000"/>
                        </a:lnSpc>
                        <a:spcBef>
                          <a:spcPts val="0"/>
                        </a:spcBef>
                        <a:spcAft>
                          <a:spcPts val="0"/>
                        </a:spcAft>
                        <a:buNone/>
                      </a:pPr>
                      <a:r>
                        <a:rPr lang="en" sz="1000"/>
                        <a:t>2.48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CF8F2"/>
                    </a:solidFill>
                  </a:tcPr>
                </a:tc>
                <a:extLst>
                  <a:ext uri="{0D108BD9-81ED-4DB2-BD59-A6C34878D82A}">
                    <a16:rowId xmlns:a16="http://schemas.microsoft.com/office/drawing/2014/main" val="10006"/>
                  </a:ext>
                </a:extLst>
              </a:tr>
              <a:tr h="246725">
                <a:tc>
                  <a:txBody>
                    <a:bodyPr/>
                    <a:lstStyle/>
                    <a:p>
                      <a:pPr marL="0" lvl="0" indent="0" algn="ctr" rtl="0">
                        <a:lnSpc>
                          <a:spcPct val="115000"/>
                        </a:lnSpc>
                        <a:spcBef>
                          <a:spcPts val="0"/>
                        </a:spcBef>
                        <a:spcAft>
                          <a:spcPts val="0"/>
                        </a:spcAft>
                        <a:buNone/>
                      </a:pPr>
                      <a:r>
                        <a:rPr lang="en" sz="1000" b="1"/>
                        <a:t>Ta</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r" rtl="0">
                        <a:lnSpc>
                          <a:spcPct val="115000"/>
                        </a:lnSpc>
                        <a:spcBef>
                          <a:spcPts val="0"/>
                        </a:spcBef>
                        <a:spcAft>
                          <a:spcPts val="0"/>
                        </a:spcAft>
                        <a:buNone/>
                      </a:pPr>
                      <a:r>
                        <a:rPr lang="en" sz="1000"/>
                        <a:t>0.43</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DFEFE"/>
                    </a:solidFill>
                  </a:tcPr>
                </a:tc>
                <a:tc>
                  <a:txBody>
                    <a:bodyPr/>
                    <a:lstStyle/>
                    <a:p>
                      <a:pPr marL="0" lvl="0" indent="0" algn="r" rtl="0">
                        <a:lnSpc>
                          <a:spcPct val="115000"/>
                        </a:lnSpc>
                        <a:spcBef>
                          <a:spcPts val="0"/>
                        </a:spcBef>
                        <a:spcAft>
                          <a:spcPts val="0"/>
                        </a:spcAft>
                        <a:buNone/>
                      </a:pPr>
                      <a:r>
                        <a:rPr lang="en" sz="1000"/>
                        <a:t>0.54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CFEFD"/>
                    </a:solidFill>
                  </a:tcPr>
                </a:tc>
                <a:tc>
                  <a:txBody>
                    <a:bodyPr/>
                    <a:lstStyle/>
                    <a:p>
                      <a:pPr marL="0" lvl="0" indent="0" algn="r" rtl="0">
                        <a:lnSpc>
                          <a:spcPct val="115000"/>
                        </a:lnSpc>
                        <a:spcBef>
                          <a:spcPts val="0"/>
                        </a:spcBef>
                        <a:spcAft>
                          <a:spcPts val="0"/>
                        </a:spcAft>
                        <a:buNone/>
                      </a:pPr>
                      <a:r>
                        <a:rPr lang="en" sz="1000"/>
                        <a:t>0.62</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BFEFD"/>
                    </a:solidFill>
                  </a:tcPr>
                </a:tc>
                <a:tc>
                  <a:txBody>
                    <a:bodyPr/>
                    <a:lstStyle/>
                    <a:p>
                      <a:pPr marL="0" lvl="0" indent="0" algn="r" rtl="0">
                        <a:lnSpc>
                          <a:spcPct val="115000"/>
                        </a:lnSpc>
                        <a:spcBef>
                          <a:spcPts val="0"/>
                        </a:spcBef>
                        <a:spcAft>
                          <a:spcPts val="0"/>
                        </a:spcAft>
                        <a:buNone/>
                      </a:pPr>
                      <a:r>
                        <a:rPr lang="en" sz="1000"/>
                        <a:t>0.33</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E"/>
                    </a:solidFill>
                  </a:tcPr>
                </a:tc>
                <a:tc>
                  <a:txBody>
                    <a:bodyPr/>
                    <a:lstStyle/>
                    <a:p>
                      <a:pPr marL="0" lvl="0" indent="0" algn="r" rtl="0">
                        <a:lnSpc>
                          <a:spcPct val="115000"/>
                        </a:lnSpc>
                        <a:spcBef>
                          <a:spcPts val="0"/>
                        </a:spcBef>
                        <a:spcAft>
                          <a:spcPts val="0"/>
                        </a:spcAft>
                        <a:buNone/>
                      </a:pPr>
                      <a:r>
                        <a:rPr lang="en" sz="1000"/>
                        <a:t>0.11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1000"/>
                        <a:t>0.8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AFDFC"/>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0.25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F"/>
                    </a:solidFill>
                  </a:tcPr>
                </a:tc>
                <a:extLst>
                  <a:ext uri="{0D108BD9-81ED-4DB2-BD59-A6C34878D82A}">
                    <a16:rowId xmlns:a16="http://schemas.microsoft.com/office/drawing/2014/main" val="10007"/>
                  </a:ext>
                </a:extLst>
              </a:tr>
              <a:tr h="246725">
                <a:tc>
                  <a:txBody>
                    <a:bodyPr/>
                    <a:lstStyle/>
                    <a:p>
                      <a:pPr marL="0" lvl="0" indent="0" algn="ctr" rtl="0">
                        <a:lnSpc>
                          <a:spcPct val="115000"/>
                        </a:lnSpc>
                        <a:spcBef>
                          <a:spcPts val="0"/>
                        </a:spcBef>
                        <a:spcAft>
                          <a:spcPts val="0"/>
                        </a:spcAft>
                        <a:buNone/>
                      </a:pPr>
                      <a:r>
                        <a:rPr lang="en" sz="1000" b="1"/>
                        <a:t>Te</a:t>
                      </a:r>
                      <a:endParaRPr sz="1000" b="1"/>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9FC5E8"/>
                    </a:solidFill>
                  </a:tcPr>
                </a:tc>
                <a:tc>
                  <a:txBody>
                    <a:bodyPr/>
                    <a:lstStyle/>
                    <a:p>
                      <a:pPr marL="0" lvl="0" indent="0" algn="r" rtl="0">
                        <a:lnSpc>
                          <a:spcPct val="115000"/>
                        </a:lnSpc>
                        <a:spcBef>
                          <a:spcPts val="0"/>
                        </a:spcBef>
                        <a:spcAft>
                          <a:spcPts val="0"/>
                        </a:spcAft>
                        <a:buNone/>
                      </a:pPr>
                      <a:r>
                        <a:rPr lang="en" sz="1000"/>
                        <a:t>0.95</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9FDFB"/>
                    </a:solidFill>
                  </a:tcPr>
                </a:tc>
                <a:tc>
                  <a:txBody>
                    <a:bodyPr/>
                    <a:lstStyle/>
                    <a:p>
                      <a:pPr marL="0" lvl="0" indent="0" algn="r" rtl="0">
                        <a:lnSpc>
                          <a:spcPct val="115000"/>
                        </a:lnSpc>
                        <a:spcBef>
                          <a:spcPts val="0"/>
                        </a:spcBef>
                        <a:spcAft>
                          <a:spcPts val="0"/>
                        </a:spcAft>
                        <a:buNone/>
                      </a:pPr>
                      <a:r>
                        <a:rPr lang="en" sz="1000"/>
                        <a:t>2.1</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FF9F4"/>
                    </a:solidFill>
                  </a:tcPr>
                </a:tc>
                <a:tc>
                  <a:txBody>
                    <a:bodyPr/>
                    <a:lstStyle/>
                    <a:p>
                      <a:pPr marL="0" lvl="0" indent="0" algn="r" rtl="0">
                        <a:lnSpc>
                          <a:spcPct val="115000"/>
                        </a:lnSpc>
                        <a:spcBef>
                          <a:spcPts val="0"/>
                        </a:spcBef>
                        <a:spcAft>
                          <a:spcPts val="0"/>
                        </a:spcAft>
                        <a:buNone/>
                      </a:pPr>
                      <a:r>
                        <a:rPr lang="en" sz="1000"/>
                        <a:t>2.67</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BF7F1"/>
                    </a:solidFill>
                  </a:tcPr>
                </a:tc>
                <a:tc>
                  <a:txBody>
                    <a:bodyPr/>
                    <a:lstStyle/>
                    <a:p>
                      <a:pPr marL="0" lvl="0" indent="0" algn="r" rtl="0">
                        <a:lnSpc>
                          <a:spcPct val="115000"/>
                        </a:lnSpc>
                        <a:spcBef>
                          <a:spcPts val="0"/>
                        </a:spcBef>
                        <a:spcAft>
                          <a:spcPts val="0"/>
                        </a:spcAft>
                        <a:buNone/>
                      </a:pPr>
                      <a:r>
                        <a:rPr lang="en" sz="1000"/>
                        <a:t>1.08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8FCFA"/>
                    </a:solidFill>
                  </a:tcPr>
                </a:tc>
                <a:tc>
                  <a:txBody>
                    <a:bodyPr/>
                    <a:lstStyle/>
                    <a:p>
                      <a:pPr marL="0" lvl="0" indent="0" algn="r" rtl="0">
                        <a:lnSpc>
                          <a:spcPct val="115000"/>
                        </a:lnSpc>
                        <a:spcBef>
                          <a:spcPts val="0"/>
                        </a:spcBef>
                        <a:spcAft>
                          <a:spcPts val="0"/>
                        </a:spcAft>
                        <a:buNone/>
                      </a:pPr>
                      <a:r>
                        <a:rPr lang="en" sz="1000"/>
                        <a:t>0.28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F"/>
                    </a:solidFill>
                  </a:tcPr>
                </a:tc>
                <a:tc>
                  <a:txBody>
                    <a:bodyPr/>
                    <a:lstStyle/>
                    <a:p>
                      <a:pPr marL="0" lvl="0" indent="0" algn="r" rtl="0">
                        <a:lnSpc>
                          <a:spcPct val="115000"/>
                        </a:lnSpc>
                        <a:spcBef>
                          <a:spcPts val="0"/>
                        </a:spcBef>
                        <a:spcAft>
                          <a:spcPts val="0"/>
                        </a:spcAft>
                        <a:buNone/>
                      </a:pPr>
                      <a:r>
                        <a:rPr lang="en" sz="1000"/>
                        <a:t>2.68</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EBF7F1"/>
                    </a:solidFill>
                  </a:tcPr>
                </a:tc>
                <a:tc>
                  <a:txBody>
                    <a:bodyPr/>
                    <a:lstStyle/>
                    <a:p>
                      <a:pPr marL="0" lvl="0" indent="0" algn="r" rtl="0">
                        <a:lnSpc>
                          <a:spcPct val="115000"/>
                        </a:lnSpc>
                        <a:spcBef>
                          <a:spcPts val="0"/>
                        </a:spcBef>
                        <a:spcAft>
                          <a:spcPts val="0"/>
                        </a:spcAft>
                        <a:buNone/>
                      </a:pPr>
                      <a:r>
                        <a:rPr lang="en" sz="1000"/>
                        <a:t>0.24</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EFFFF"/>
                    </a:solidFill>
                  </a:tcPr>
                </a:tc>
                <a:tc>
                  <a:txBody>
                    <a:bodyPr/>
                    <a:lstStyle/>
                    <a:p>
                      <a:pPr marL="0" lvl="0" indent="0" algn="r" rtl="0">
                        <a:lnSpc>
                          <a:spcPct val="115000"/>
                        </a:lnSpc>
                        <a:spcBef>
                          <a:spcPts val="0"/>
                        </a:spcBef>
                        <a:spcAft>
                          <a:spcPts val="0"/>
                        </a:spcAft>
                        <a:buNone/>
                      </a:pPr>
                      <a:r>
                        <a:rPr lang="en" sz="1000"/>
                        <a:t>-</a:t>
                      </a:r>
                      <a:endParaRPr sz="1000"/>
                    </a:p>
                  </a:txBody>
                  <a:tcPr marL="28575" marR="118850"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671" name="Google Shape;1671;p151"/>
          <p:cNvSpPr txBox="1"/>
          <p:nvPr/>
        </p:nvSpPr>
        <p:spPr>
          <a:xfrm>
            <a:off x="269350" y="4242950"/>
            <a:ext cx="8425200" cy="47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Percentage of words in the source language (row) which also appear in the target language (column) (transliterated to a common script) and having at least one common synset obtained from Indo-Wordnet (</a:t>
            </a:r>
            <a:r>
              <a:rPr lang="en" sz="1200"/>
              <a:t>Bhattacharyya et.al 2010</a:t>
            </a:r>
            <a:r>
              <a:rPr lang="en"/>
              <a:t>)</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pic>
        <p:nvPicPr>
          <p:cNvPr id="1676" name="Google Shape;1676;p152" title="Chart"/>
          <p:cNvPicPr preferRelativeResize="0"/>
          <p:nvPr/>
        </p:nvPicPr>
        <p:blipFill>
          <a:blip r:embed="rId3">
            <a:alphaModFix/>
          </a:blip>
          <a:stretch>
            <a:fillRect/>
          </a:stretch>
        </p:blipFill>
        <p:spPr>
          <a:xfrm>
            <a:off x="1793738" y="1381075"/>
            <a:ext cx="5556525" cy="3435799"/>
          </a:xfrm>
          <a:prstGeom prst="rect">
            <a:avLst/>
          </a:prstGeom>
          <a:noFill/>
          <a:ln>
            <a:noFill/>
          </a:ln>
        </p:spPr>
      </p:pic>
      <p:sp>
        <p:nvSpPr>
          <p:cNvPr id="1677" name="Google Shape;1677;p15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Indic Languages?</a:t>
            </a:r>
            <a:endParaRPr/>
          </a:p>
        </p:txBody>
      </p:sp>
      <p:sp>
        <p:nvSpPr>
          <p:cNvPr id="1678" name="Google Shape;1678;p152"/>
          <p:cNvSpPr txBox="1">
            <a:spLocks noGrp="1"/>
          </p:cNvSpPr>
          <p:nvPr>
            <p:ph type="body" idx="1"/>
          </p:nvPr>
        </p:nvSpPr>
        <p:spPr>
          <a:xfrm>
            <a:off x="311700" y="1152475"/>
            <a:ext cx="85206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2"/>
              </a:buClr>
              <a:buSzPts val="1800"/>
              <a:buChar char="●"/>
            </a:pPr>
            <a:r>
              <a:rPr lang="en">
                <a:solidFill>
                  <a:schemeClr val="dk2"/>
                </a:solidFill>
              </a:rPr>
              <a:t>Low-resourceness</a:t>
            </a:r>
            <a:endParaRPr>
              <a:solidFill>
                <a:schemeClr val="dk2"/>
              </a:solidFill>
            </a:endParaRPr>
          </a:p>
        </p:txBody>
      </p:sp>
      <p:sp>
        <p:nvSpPr>
          <p:cNvPr id="1679" name="Google Shape;1679;p152"/>
          <p:cNvSpPr txBox="1"/>
          <p:nvPr/>
        </p:nvSpPr>
        <p:spPr>
          <a:xfrm>
            <a:off x="311700" y="4502725"/>
            <a:ext cx="8425200" cy="4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Monolingual Corpus Statistics (in Millions) (</a:t>
            </a:r>
            <a:r>
              <a:rPr lang="en" sz="1200"/>
              <a:t>Kunchukuttan et.al 2020</a:t>
            </a:r>
            <a:r>
              <a:rPr lang="en"/>
              <a:t>)</a:t>
            </a:r>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1683"/>
        <p:cNvGrpSpPr/>
        <p:nvPr/>
      </p:nvGrpSpPr>
      <p:grpSpPr>
        <a:xfrm>
          <a:off x="0" y="0"/>
          <a:ext cx="0" cy="0"/>
          <a:chOff x="0" y="0"/>
          <a:chExt cx="0" cy="0"/>
        </a:xfrm>
      </p:grpSpPr>
      <p:pic>
        <p:nvPicPr>
          <p:cNvPr id="1684" name="Google Shape;1684;p153" title="Chart"/>
          <p:cNvPicPr preferRelativeResize="0"/>
          <p:nvPr/>
        </p:nvPicPr>
        <p:blipFill>
          <a:blip r:embed="rId3">
            <a:alphaModFix/>
          </a:blip>
          <a:stretch>
            <a:fillRect/>
          </a:stretch>
        </p:blipFill>
        <p:spPr>
          <a:xfrm>
            <a:off x="1989713" y="1393675"/>
            <a:ext cx="5069175" cy="3134449"/>
          </a:xfrm>
          <a:prstGeom prst="rect">
            <a:avLst/>
          </a:prstGeom>
          <a:noFill/>
          <a:ln>
            <a:noFill/>
          </a:ln>
        </p:spPr>
      </p:pic>
      <p:sp>
        <p:nvSpPr>
          <p:cNvPr id="1685" name="Google Shape;1685;p15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Indic Languages?</a:t>
            </a:r>
            <a:endParaRPr/>
          </a:p>
        </p:txBody>
      </p:sp>
      <p:sp>
        <p:nvSpPr>
          <p:cNvPr id="1686" name="Google Shape;1686;p153"/>
          <p:cNvSpPr txBox="1">
            <a:spLocks noGrp="1"/>
          </p:cNvSpPr>
          <p:nvPr>
            <p:ph type="body" idx="1"/>
          </p:nvPr>
        </p:nvSpPr>
        <p:spPr>
          <a:xfrm>
            <a:off x="311700" y="1068425"/>
            <a:ext cx="85206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
                <a:solidFill>
                  <a:srgbClr val="000000"/>
                </a:solidFill>
              </a:rPr>
              <a:t>Spectrum of morphological complexity</a:t>
            </a:r>
            <a:endParaRPr>
              <a:solidFill>
                <a:srgbClr val="000000"/>
              </a:solidFill>
            </a:endParaRPr>
          </a:p>
        </p:txBody>
      </p:sp>
      <p:sp>
        <p:nvSpPr>
          <p:cNvPr id="1687" name="Google Shape;1687;p153"/>
          <p:cNvSpPr txBox="1"/>
          <p:nvPr/>
        </p:nvSpPr>
        <p:spPr>
          <a:xfrm>
            <a:off x="311700" y="4502725"/>
            <a:ext cx="8425200" cy="476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Type-Token Ratio calculated on AI4Bharat Corpus (</a:t>
            </a:r>
            <a:r>
              <a:rPr lang="en" sz="1200"/>
              <a:t>Kunchukuttan et.al 2020</a:t>
            </a:r>
            <a:r>
              <a:rPr lang="en"/>
              <a:t>)</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1691"/>
        <p:cNvGrpSpPr/>
        <p:nvPr/>
      </p:nvGrpSpPr>
      <p:grpSpPr>
        <a:xfrm>
          <a:off x="0" y="0"/>
          <a:ext cx="0" cy="0"/>
          <a:chOff x="0" y="0"/>
          <a:chExt cx="0" cy="0"/>
        </a:xfrm>
      </p:grpSpPr>
      <p:sp>
        <p:nvSpPr>
          <p:cNvPr id="1692" name="Google Shape;1692;p15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U-NMT for Indic Languages: Results</a:t>
            </a:r>
            <a:endParaRPr/>
          </a:p>
        </p:txBody>
      </p:sp>
      <p:pic>
        <p:nvPicPr>
          <p:cNvPr id="1693" name="Google Shape;1693;p154"/>
          <p:cNvPicPr preferRelativeResize="0"/>
          <p:nvPr/>
        </p:nvPicPr>
        <p:blipFill>
          <a:blip r:embed="rId3">
            <a:alphaModFix/>
          </a:blip>
          <a:stretch>
            <a:fillRect/>
          </a:stretch>
        </p:blipFill>
        <p:spPr>
          <a:xfrm>
            <a:off x="381000" y="1246800"/>
            <a:ext cx="4114800" cy="2743200"/>
          </a:xfrm>
          <a:prstGeom prst="rect">
            <a:avLst/>
          </a:prstGeom>
          <a:noFill/>
          <a:ln>
            <a:noFill/>
          </a:ln>
        </p:spPr>
      </p:pic>
      <p:pic>
        <p:nvPicPr>
          <p:cNvPr id="1694" name="Google Shape;1694;p154"/>
          <p:cNvPicPr preferRelativeResize="0"/>
          <p:nvPr/>
        </p:nvPicPr>
        <p:blipFill>
          <a:blip r:embed="rId4">
            <a:alphaModFix/>
          </a:blip>
          <a:stretch>
            <a:fillRect/>
          </a:stretch>
        </p:blipFill>
        <p:spPr>
          <a:xfrm>
            <a:off x="4648200" y="1246800"/>
            <a:ext cx="4114800" cy="2743200"/>
          </a:xfrm>
          <a:prstGeom prst="rect">
            <a:avLst/>
          </a:prstGeom>
          <a:noFill/>
          <a:ln>
            <a:noFill/>
          </a:ln>
        </p:spPr>
      </p:pic>
      <p:sp>
        <p:nvSpPr>
          <p:cNvPr id="1695" name="Google Shape;1695;p154"/>
          <p:cNvSpPr txBox="1"/>
          <p:nvPr/>
        </p:nvSpPr>
        <p:spPr>
          <a:xfrm>
            <a:off x="813950" y="4095750"/>
            <a:ext cx="33945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Source → Target</a:t>
            </a:r>
            <a:endParaRPr>
              <a:latin typeface="Source Sans Pro"/>
              <a:ea typeface="Source Sans Pro"/>
              <a:cs typeface="Source Sans Pro"/>
              <a:sym typeface="Source Sans Pro"/>
            </a:endParaRPr>
          </a:p>
        </p:txBody>
      </p:sp>
      <p:sp>
        <p:nvSpPr>
          <p:cNvPr id="1696" name="Google Shape;1696;p154"/>
          <p:cNvSpPr txBox="1"/>
          <p:nvPr/>
        </p:nvSpPr>
        <p:spPr>
          <a:xfrm>
            <a:off x="5008350" y="4095750"/>
            <a:ext cx="33945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Source Sans Pro"/>
                <a:ea typeface="Source Sans Pro"/>
                <a:cs typeface="Source Sans Pro"/>
                <a:sym typeface="Source Sans Pro"/>
              </a:rPr>
              <a:t>Target → Source</a:t>
            </a:r>
            <a:endParaRPr>
              <a:latin typeface="Source Sans Pro"/>
              <a:ea typeface="Source Sans Pro"/>
              <a:cs typeface="Source Sans Pro"/>
              <a:sym typeface="Source Sans Pro"/>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5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702" name="Google Shape;1702;p1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Existing U-NMT models fail for Indic languages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For closely-related languages, we observe decent BLEU scores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Morphological richness adds more complexity to the model</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Need </a:t>
            </a:r>
            <a:r>
              <a:rPr lang="en" b="1">
                <a:solidFill>
                  <a:srgbClr val="000000"/>
                </a:solidFill>
              </a:rPr>
              <a:t>more research</a:t>
            </a:r>
            <a:r>
              <a:rPr lang="en">
                <a:solidFill>
                  <a:srgbClr val="000000"/>
                </a:solidFill>
              </a:rPr>
              <a:t> focusing on </a:t>
            </a:r>
            <a:r>
              <a:rPr lang="en" b="1">
                <a:solidFill>
                  <a:srgbClr val="000000"/>
                </a:solidFill>
              </a:rPr>
              <a:t>Indic languages</a:t>
            </a:r>
            <a:endParaRPr b="1">
              <a:solidFill>
                <a:srgbClr val="000000"/>
              </a:solidFill>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p156"/>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1711"/>
        <p:cNvGrpSpPr/>
        <p:nvPr/>
      </p:nvGrpSpPr>
      <p:grpSpPr>
        <a:xfrm>
          <a:off x="0" y="0"/>
          <a:ext cx="0" cy="0"/>
          <a:chOff x="0" y="0"/>
          <a:chExt cx="0" cy="0"/>
        </a:xfrm>
      </p:grpSpPr>
      <p:sp>
        <p:nvSpPr>
          <p:cNvPr id="1712" name="Google Shape;1712;p15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1713" name="Google Shape;1713;p157"/>
          <p:cNvSpPr txBox="1">
            <a:spLocks noGrp="1"/>
          </p:cNvSpPr>
          <p:nvPr>
            <p:ph type="body" idx="1"/>
          </p:nvPr>
        </p:nvSpPr>
        <p:spPr>
          <a:xfrm>
            <a:off x="311700" y="1152475"/>
            <a:ext cx="8520600" cy="36996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Clr>
                <a:srgbClr val="000000"/>
              </a:buClr>
              <a:buSzPts val="1800"/>
              <a:buChar char="●"/>
            </a:pPr>
            <a:r>
              <a:rPr lang="en">
                <a:solidFill>
                  <a:srgbClr val="000000"/>
                </a:solidFill>
              </a:rPr>
              <a:t>Paradigms of the MT task.</a:t>
            </a: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Foundational concepts for the U-NMT paradigm.</a:t>
            </a:r>
            <a:endParaRPr>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U-NMT approaches.</a:t>
            </a:r>
            <a:endParaRPr>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Recent language modeling approaches.</a:t>
            </a:r>
            <a:endParaRPr>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Results for Indian language pairs (related and unrelated languages).</a:t>
            </a:r>
            <a:endParaRPr>
              <a:solidFill>
                <a:srgbClr val="000000"/>
              </a:solidFill>
            </a:endParaRPr>
          </a:p>
          <a:p>
            <a:pPr marL="457200" lvl="0" indent="-342900" algn="l" rtl="0">
              <a:spcBef>
                <a:spcPts val="1000"/>
              </a:spcBef>
              <a:spcAft>
                <a:spcPts val="0"/>
              </a:spcAft>
              <a:buClr>
                <a:srgbClr val="000000"/>
              </a:buClr>
              <a:buSzPts val="1800"/>
              <a:buChar char="●"/>
            </a:pPr>
            <a:r>
              <a:rPr lang="en">
                <a:solidFill>
                  <a:srgbClr val="000000"/>
                </a:solidFill>
              </a:rPr>
              <a:t>Need for further research in the area of U-NMT. </a:t>
            </a:r>
            <a:endParaRPr>
              <a:solidFill>
                <a:srgbClr val="000000"/>
              </a:solidFill>
            </a:endParaRPr>
          </a:p>
          <a:p>
            <a:pPr marL="0" lvl="0" indent="0" algn="l" rtl="0">
              <a:spcBef>
                <a:spcPts val="1600"/>
              </a:spcBef>
              <a:spcAft>
                <a:spcPts val="1600"/>
              </a:spcAft>
              <a:buNone/>
            </a:pPr>
            <a:endParaRPr>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Fundamental and ubiquitous</a:t>
            </a:r>
          </a:p>
        </p:txBody>
      </p:sp>
      <p:sp>
        <p:nvSpPr>
          <p:cNvPr id="3" name="Content Placeholder 2"/>
          <p:cNvSpPr>
            <a:spLocks noGrp="1"/>
          </p:cNvSpPr>
          <p:nvPr>
            <p:ph idx="1"/>
          </p:nvPr>
        </p:nvSpPr>
        <p:spPr/>
        <p:txBody>
          <a:bodyPr/>
          <a:lstStyle/>
          <a:p>
            <a:r>
              <a:rPr lang="en-US" dirty="0"/>
              <a:t>Spell checking</a:t>
            </a:r>
          </a:p>
          <a:p>
            <a:r>
              <a:rPr lang="en-US" dirty="0"/>
              <a:t>Translation	</a:t>
            </a:r>
          </a:p>
          <a:p>
            <a:r>
              <a:rPr lang="en-US" dirty="0"/>
              <a:t>Transliteration</a:t>
            </a:r>
          </a:p>
          <a:p>
            <a:r>
              <a:rPr lang="en-US" dirty="0"/>
              <a:t>Speech to text</a:t>
            </a:r>
          </a:p>
          <a:p>
            <a:r>
              <a:rPr lang="en-US" dirty="0"/>
              <a:t>Text to Speech</a:t>
            </a:r>
          </a:p>
          <a:p>
            <a:pPr lvl="1"/>
            <a:endParaRPr lang="en-US" dirty="0"/>
          </a:p>
          <a:p>
            <a:endParaRPr lang="en-US" dirty="0"/>
          </a:p>
        </p:txBody>
      </p:sp>
    </p:spTree>
    <p:extLst>
      <p:ext uri="{BB962C8B-B14F-4D97-AF65-F5344CB8AC3E}">
        <p14:creationId xmlns:p14="http://schemas.microsoft.com/office/powerpoint/2010/main" val="405400100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1717"/>
        <p:cNvGrpSpPr/>
        <p:nvPr/>
      </p:nvGrpSpPr>
      <p:grpSpPr>
        <a:xfrm>
          <a:off x="0" y="0"/>
          <a:ext cx="0" cy="0"/>
          <a:chOff x="0" y="0"/>
          <a:chExt cx="0" cy="0"/>
        </a:xfrm>
      </p:grpSpPr>
      <p:sp>
        <p:nvSpPr>
          <p:cNvPr id="1718" name="Google Shape;1718;p15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of U-NMT</a:t>
            </a:r>
            <a:endParaRPr/>
          </a:p>
        </p:txBody>
      </p:sp>
      <p:sp>
        <p:nvSpPr>
          <p:cNvPr id="1719" name="Google Shape;1719;p1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AutoNum type="arabicPeriod"/>
            </a:pPr>
            <a:r>
              <a:rPr lang="en">
                <a:solidFill>
                  <a:srgbClr val="000000"/>
                </a:solidFill>
              </a:rPr>
              <a:t>U-NMT approaches have shown promising results for closely-related languages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t>U-NMT performs poor </a:t>
            </a:r>
            <a:r>
              <a:rPr lang="en">
                <a:solidFill>
                  <a:srgbClr val="000000"/>
                </a:solidFill>
              </a:rPr>
              <a:t>for distant languages</a:t>
            </a:r>
            <a:endParaRPr>
              <a:solidFill>
                <a:srgbClr val="000000"/>
              </a:solidFill>
            </a:endParaRPr>
          </a:p>
          <a:p>
            <a:pPr marL="457200" lvl="0" indent="-342900" algn="l" rtl="0">
              <a:lnSpc>
                <a:spcPct val="150000"/>
              </a:lnSpc>
              <a:spcBef>
                <a:spcPts val="0"/>
              </a:spcBef>
              <a:spcAft>
                <a:spcPts val="0"/>
              </a:spcAft>
              <a:buClr>
                <a:srgbClr val="000000"/>
              </a:buClr>
              <a:buSzPts val="1800"/>
              <a:buAutoNum type="arabicPeriod"/>
            </a:pPr>
            <a:r>
              <a:rPr lang="en"/>
              <a:t>Better </a:t>
            </a:r>
            <a:r>
              <a:rPr lang="en">
                <a:solidFill>
                  <a:srgbClr val="000000"/>
                </a:solidFill>
              </a:rPr>
              <a:t>cross-lingual embeddings for distant language</a:t>
            </a:r>
            <a:r>
              <a:rPr lang="en"/>
              <a:t>s. </a:t>
            </a:r>
            <a:endParaRPr/>
          </a:p>
          <a:p>
            <a:pPr marL="457200" lvl="0" indent="-342900" algn="l" rtl="0">
              <a:lnSpc>
                <a:spcPct val="150000"/>
              </a:lnSpc>
              <a:spcBef>
                <a:spcPts val="0"/>
              </a:spcBef>
              <a:spcAft>
                <a:spcPts val="0"/>
              </a:spcAft>
              <a:buClr>
                <a:srgbClr val="000000"/>
              </a:buClr>
              <a:buSzPts val="1800"/>
              <a:buAutoNum type="arabicPeriod"/>
            </a:pPr>
            <a:r>
              <a:rPr lang="en"/>
              <a:t>B</a:t>
            </a:r>
            <a:r>
              <a:rPr lang="en">
                <a:solidFill>
                  <a:srgbClr val="000000"/>
                </a:solidFill>
              </a:rPr>
              <a:t>etter cross-lingual </a:t>
            </a:r>
            <a:r>
              <a:rPr lang="en"/>
              <a:t>l</a:t>
            </a:r>
            <a:r>
              <a:rPr lang="en">
                <a:solidFill>
                  <a:srgbClr val="000000"/>
                </a:solidFill>
              </a:rPr>
              <a:t>anguage </a:t>
            </a:r>
            <a:r>
              <a:rPr lang="en"/>
              <a:t>m</a:t>
            </a:r>
            <a:r>
              <a:rPr lang="en">
                <a:solidFill>
                  <a:srgbClr val="000000"/>
                </a:solidFill>
              </a:rPr>
              <a:t>odel</a:t>
            </a:r>
            <a:r>
              <a:rPr lang="en"/>
              <a:t> pretraining</a:t>
            </a:r>
            <a:r>
              <a:rPr lang="en">
                <a:solidFill>
                  <a:srgbClr val="000000"/>
                </a:solidFill>
              </a:rPr>
              <a:t> for resource-scarce languages, disimilar languages, </a:t>
            </a:r>
            <a:r>
              <a:rPr lang="en"/>
              <a:t>and dissimilar domans</a:t>
            </a:r>
            <a:endParaRPr>
              <a:solidFill>
                <a:srgbClr val="000000"/>
              </a:solidFill>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15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725" name="Google Shape;1725;p1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Resources can be found here</a:t>
            </a:r>
            <a:endParaRPr/>
          </a:p>
          <a:p>
            <a:pPr marL="914400" lvl="0" indent="0" algn="l" rtl="0">
              <a:lnSpc>
                <a:spcPct val="150000"/>
              </a:lnSpc>
              <a:spcBef>
                <a:spcPts val="1600"/>
              </a:spcBef>
              <a:spcAft>
                <a:spcPts val="0"/>
              </a:spcAft>
              <a:buNone/>
            </a:pPr>
            <a:r>
              <a:rPr lang="en" sz="2200"/>
              <a:t>www.cfilt.iitb.ac.in</a:t>
            </a:r>
            <a:endParaRPr sz="2200"/>
          </a:p>
          <a:p>
            <a:pPr marL="457200" lvl="0" indent="-342900" algn="l" rtl="0">
              <a:lnSpc>
                <a:spcPct val="150000"/>
              </a:lnSpc>
              <a:spcBef>
                <a:spcPts val="1600"/>
              </a:spcBef>
              <a:spcAft>
                <a:spcPts val="0"/>
              </a:spcAft>
              <a:buSzPts val="1800"/>
              <a:buChar char="●"/>
            </a:pPr>
            <a:r>
              <a:rPr lang="en"/>
              <a:t>The tutorial slides will be uploaded here</a:t>
            </a:r>
            <a:endParaRPr/>
          </a:p>
          <a:p>
            <a:pPr marL="914400" lvl="0" indent="0" algn="l" rtl="0">
              <a:lnSpc>
                <a:spcPct val="150000"/>
              </a:lnSpc>
              <a:spcBef>
                <a:spcPts val="1600"/>
              </a:spcBef>
              <a:spcAft>
                <a:spcPts val="1600"/>
              </a:spcAft>
              <a:buNone/>
            </a:pPr>
            <a:r>
              <a:rPr lang="en" sz="2200"/>
              <a:t>https://github.com/murthyrudra/unmt_tutorial_icon2020</a:t>
            </a:r>
            <a:endParaRPr sz="220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16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31" name="Google Shape;1731;p160"/>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Sennrich R, Haddow B, Birch A. “</a:t>
            </a:r>
            <a:r>
              <a:rPr lang="en" sz="1200" b="1">
                <a:solidFill>
                  <a:schemeClr val="dk1"/>
                </a:solidFill>
                <a:highlight>
                  <a:srgbClr val="FFFFFF"/>
                </a:highlight>
              </a:rPr>
              <a:t>Improving Neural Machine Translation Models with Monolingual Data</a:t>
            </a:r>
            <a:r>
              <a:rPr lang="en" sz="1200">
                <a:solidFill>
                  <a:schemeClr val="dk1"/>
                </a:solidFill>
                <a:highlight>
                  <a:srgbClr val="FFFFFF"/>
                </a:highlight>
              </a:rPr>
              <a:t>.” In Proceedings of the 54th Annual Meeting of the Association for Computational Linguistics (Volume 1: Long Papers) 2016 Aug (pp. 86-96).</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Artetxe, Mikel, Gorka Labaka, Eneko Agirre, and Kyunghyun Cho. "</a:t>
            </a:r>
            <a:r>
              <a:rPr lang="en" sz="1200" b="1">
                <a:solidFill>
                  <a:schemeClr val="dk1"/>
                </a:solidFill>
                <a:highlight>
                  <a:srgbClr val="FFFFFF"/>
                </a:highlight>
              </a:rPr>
              <a:t>Unsupervised Neural Machine Translation.</a:t>
            </a:r>
            <a:r>
              <a:rPr lang="en" sz="1200">
                <a:solidFill>
                  <a:schemeClr val="dk1"/>
                </a:solidFill>
                <a:highlight>
                  <a:srgbClr val="FFFFFF"/>
                </a:highlight>
              </a:rPr>
              <a:t>" In </a:t>
            </a:r>
            <a:r>
              <a:rPr lang="en" sz="1200" i="1">
                <a:solidFill>
                  <a:schemeClr val="dk1"/>
                </a:solidFill>
                <a:highlight>
                  <a:srgbClr val="FFFFFF"/>
                </a:highlight>
              </a:rPr>
              <a:t>Proceedings of the Sixth International Conference on Learning Representations (ICLR 2018)</a:t>
            </a:r>
            <a:r>
              <a:rPr lang="en" sz="1200">
                <a:solidFill>
                  <a:schemeClr val="dk1"/>
                </a:solidFill>
                <a:highlight>
                  <a:srgbClr val="FFFFFF"/>
                </a:highlight>
              </a:rPr>
              <a:t>.</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Artetxe, Mikel, Gorka Labaka, and Eneko Agirre. "</a:t>
            </a:r>
            <a:r>
              <a:rPr lang="en" sz="1200" b="1">
                <a:solidFill>
                  <a:schemeClr val="dk1"/>
                </a:solidFill>
                <a:highlight>
                  <a:srgbClr val="FFFFFF"/>
                </a:highlight>
              </a:rPr>
              <a:t>Unsupervised Statistical Machine Translation.</a:t>
            </a:r>
            <a:r>
              <a:rPr lang="en" sz="1200">
                <a:solidFill>
                  <a:schemeClr val="dk1"/>
                </a:solidFill>
                <a:highlight>
                  <a:srgbClr val="FFFFFF"/>
                </a:highlight>
              </a:rPr>
              <a:t>" In Proceedings of the 2018 Conference on Empirical Methods in Natural Language Processing, pp. 3632-3642. 2018.</a:t>
            </a:r>
            <a:endParaRPr sz="1200">
              <a:solidFill>
                <a:schemeClr val="dk1"/>
              </a:solidFill>
              <a:highlight>
                <a:srgbClr val="FFFFFF"/>
              </a:highlight>
            </a:endParaRPr>
          </a:p>
          <a:p>
            <a:pPr marL="457200" lvl="0" indent="-304800" algn="l" rtl="0">
              <a:spcBef>
                <a:spcPts val="0"/>
              </a:spcBef>
              <a:spcAft>
                <a:spcPts val="0"/>
              </a:spcAft>
              <a:buClr>
                <a:schemeClr val="dk1"/>
              </a:buClr>
              <a:buSzPts val="1200"/>
              <a:buChar char="●"/>
            </a:pPr>
            <a:r>
              <a:rPr lang="en" sz="1200">
                <a:solidFill>
                  <a:schemeClr val="dk1"/>
                </a:solidFill>
                <a:highlight>
                  <a:srgbClr val="FFFFFF"/>
                </a:highlight>
              </a:rPr>
              <a:t>Hoang, Vu Cong Duy, Philipp Koehn, Gholamreza Haffari, and Trevor Cohn. "</a:t>
            </a:r>
            <a:r>
              <a:rPr lang="en" sz="1200" b="1">
                <a:solidFill>
                  <a:schemeClr val="dk1"/>
                </a:solidFill>
                <a:highlight>
                  <a:srgbClr val="FFFFFF"/>
                </a:highlight>
              </a:rPr>
              <a:t>Iterative back-translation for neural machine translation</a:t>
            </a:r>
            <a:r>
              <a:rPr lang="en" sz="1200">
                <a:solidFill>
                  <a:schemeClr val="dk1"/>
                </a:solidFill>
                <a:highlight>
                  <a:srgbClr val="FFFFFF"/>
                </a:highlight>
              </a:rPr>
              <a:t>." In </a:t>
            </a:r>
            <a:r>
              <a:rPr lang="en" sz="1200" i="1">
                <a:solidFill>
                  <a:schemeClr val="dk1"/>
                </a:solidFill>
                <a:highlight>
                  <a:srgbClr val="FFFFFF"/>
                </a:highlight>
              </a:rPr>
              <a:t>Proceedings of the 2nd Workshop on Neural Machine Translation and Generation</a:t>
            </a:r>
            <a:r>
              <a:rPr lang="en" sz="1200">
                <a:solidFill>
                  <a:schemeClr val="dk1"/>
                </a:solidFill>
                <a:highlight>
                  <a:srgbClr val="FFFFFF"/>
                </a:highlight>
              </a:rPr>
              <a:t>, pp. 18-24. 2018.</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Artetxe, Mikel, Gorka Labaka, and Eneko Agirre. "</a:t>
            </a:r>
            <a:r>
              <a:rPr lang="en" sz="1200" b="1">
                <a:solidFill>
                  <a:schemeClr val="dk1"/>
                </a:solidFill>
                <a:highlight>
                  <a:srgbClr val="FFFFFF"/>
                </a:highlight>
              </a:rPr>
              <a:t>An Effective Approach to Unsupervised Machine Translation.</a:t>
            </a:r>
            <a:r>
              <a:rPr lang="en" sz="1200">
                <a:solidFill>
                  <a:schemeClr val="dk1"/>
                </a:solidFill>
                <a:highlight>
                  <a:srgbClr val="FFFFFF"/>
                </a:highlight>
              </a:rPr>
              <a:t>" In </a:t>
            </a:r>
            <a:r>
              <a:rPr lang="en" sz="1200" i="1">
                <a:solidFill>
                  <a:schemeClr val="dk1"/>
                </a:solidFill>
                <a:highlight>
                  <a:srgbClr val="FFFFFF"/>
                </a:highlight>
              </a:rPr>
              <a:t>Proceedings of the 57th Annual Meeting of the Association for Computational Linguistics</a:t>
            </a:r>
            <a:r>
              <a:rPr lang="en" sz="1200">
                <a:solidFill>
                  <a:schemeClr val="dk1"/>
                </a:solidFill>
                <a:highlight>
                  <a:srgbClr val="FFFFFF"/>
                </a:highlight>
              </a:rPr>
              <a:t>, pp. 194-203.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Lample, Guillaume, Alexis Conneau, and Ludovic Denoyer. "</a:t>
            </a:r>
            <a:r>
              <a:rPr lang="en" sz="1200" b="1">
                <a:solidFill>
                  <a:schemeClr val="dk1"/>
                </a:solidFill>
                <a:highlight>
                  <a:srgbClr val="FFFFFF"/>
                </a:highlight>
              </a:rPr>
              <a:t>Unsupervised Machine Translation Using Monolingual Corpora Only.</a:t>
            </a:r>
            <a:r>
              <a:rPr lang="en" sz="1200">
                <a:solidFill>
                  <a:schemeClr val="dk1"/>
                </a:solidFill>
                <a:highlight>
                  <a:srgbClr val="FFFFFF"/>
                </a:highlight>
              </a:rPr>
              <a:t>" In </a:t>
            </a:r>
            <a:r>
              <a:rPr lang="en" sz="1200" i="1">
                <a:solidFill>
                  <a:schemeClr val="dk1"/>
                </a:solidFill>
                <a:highlight>
                  <a:srgbClr val="FFFFFF"/>
                </a:highlight>
              </a:rPr>
              <a:t>Proceedings of the Sixth International Conference on Learning Representations (ICLR 2018)</a:t>
            </a:r>
            <a:r>
              <a:rPr lang="en" sz="1200">
                <a:solidFill>
                  <a:schemeClr val="dk1"/>
                </a:solidFill>
                <a:highlight>
                  <a:srgbClr val="FFFFFF"/>
                </a:highlight>
              </a:rPr>
              <a:t>.</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Lample, Guillaume, Myle Ott, Alexis Conneau, and Ludovic Denoyer. "</a:t>
            </a:r>
            <a:r>
              <a:rPr lang="en" sz="1200" b="1">
                <a:solidFill>
                  <a:schemeClr val="dk1"/>
                </a:solidFill>
                <a:highlight>
                  <a:srgbClr val="FFFFFF"/>
                </a:highlight>
              </a:rPr>
              <a:t>Phrase-Based &amp; Neural Unsupervised Machine Translation.</a:t>
            </a:r>
            <a:r>
              <a:rPr lang="en" sz="1200">
                <a:solidFill>
                  <a:schemeClr val="dk1"/>
                </a:solidFill>
                <a:highlight>
                  <a:srgbClr val="FFFFFF"/>
                </a:highlight>
              </a:rPr>
              <a:t>" In Proceedings of the 2018 Conference on Empirical Methods in Natural Language Processing, pp. 5039-5049. 2018.</a:t>
            </a:r>
            <a:endParaRPr sz="1200">
              <a:solidFill>
                <a:schemeClr val="dk1"/>
              </a:solidFill>
              <a:highlight>
                <a:srgbClr val="FFFFFF"/>
              </a:highlight>
            </a:endParaRPr>
          </a:p>
          <a:p>
            <a:pPr marL="0" lvl="0" indent="0" algn="l" rtl="0">
              <a:spcBef>
                <a:spcPts val="0"/>
              </a:spcBef>
              <a:spcAft>
                <a:spcPts val="1600"/>
              </a:spcAft>
              <a:buNone/>
            </a:pPr>
            <a:endParaRPr sz="1200">
              <a:solidFill>
                <a:srgbClr val="222222"/>
              </a:solidFill>
              <a:highlight>
                <a:srgbClr val="FFFFFF"/>
              </a:highlight>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p161"/>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37" name="Google Shape;1737;p161"/>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Yang, Zhen, Wei Chen, Feng Wang, and Bo Xu. "</a:t>
            </a:r>
            <a:r>
              <a:rPr lang="en" sz="1200" b="1">
                <a:solidFill>
                  <a:schemeClr val="dk1"/>
                </a:solidFill>
                <a:highlight>
                  <a:srgbClr val="FFFFFF"/>
                </a:highlight>
              </a:rPr>
              <a:t>Unsupervised Neural Machine Translation with Weight Sharing.</a:t>
            </a:r>
            <a:r>
              <a:rPr lang="en" sz="1200">
                <a:solidFill>
                  <a:schemeClr val="dk1"/>
                </a:solidFill>
                <a:highlight>
                  <a:srgbClr val="FFFFFF"/>
                </a:highlight>
              </a:rPr>
              <a:t>" In Proceedings of the 56th Annual Meeting of the Association for Computational Linguistics (Volume 1: Long Papers), pp. 46-55. 2018.</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Wu, Jiawei, Xin Wang, and William Yang Wang. "</a:t>
            </a:r>
            <a:r>
              <a:rPr lang="en" sz="1200" b="1">
                <a:solidFill>
                  <a:schemeClr val="dk1"/>
                </a:solidFill>
                <a:highlight>
                  <a:srgbClr val="FFFFFF"/>
                </a:highlight>
              </a:rPr>
              <a:t>Extract and Edit: An Alternative to Back-Translation for Unsupervised Neural Machine Translation.</a:t>
            </a:r>
            <a:r>
              <a:rPr lang="en" sz="1200">
                <a:solidFill>
                  <a:schemeClr val="dk1"/>
                </a:solidFill>
                <a:highlight>
                  <a:srgbClr val="FFFFFF"/>
                </a:highlight>
              </a:rPr>
              <a:t>" In Proceedings of the 2019 Conference of the North American Chapter of the Association for Computational Linguistics: Human Language Technologies, Volume 1 (Long and Short Papers), pp. 1173-1183.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Ren, Shuo, Zhirui Zhang, Shujie Liu, Ming Zhou, and Shuai Ma. "</a:t>
            </a:r>
            <a:r>
              <a:rPr lang="en" sz="1200" b="1">
                <a:solidFill>
                  <a:schemeClr val="dk1"/>
                </a:solidFill>
                <a:highlight>
                  <a:srgbClr val="FFFFFF"/>
                </a:highlight>
              </a:rPr>
              <a:t>Unsupervised Neural Machine Translation with SMT as Posterior Regularization.</a:t>
            </a:r>
            <a:r>
              <a:rPr lang="en" sz="1200">
                <a:solidFill>
                  <a:schemeClr val="dk1"/>
                </a:solidFill>
                <a:highlight>
                  <a:srgbClr val="FFFFFF"/>
                </a:highlight>
              </a:rPr>
              <a:t>" (2019). In </a:t>
            </a:r>
            <a:r>
              <a:rPr lang="en" sz="1200" i="1">
                <a:solidFill>
                  <a:schemeClr val="dk1"/>
                </a:solidFill>
                <a:highlight>
                  <a:srgbClr val="FFFFFF"/>
                </a:highlight>
              </a:rPr>
              <a:t>Proceedings of the AAAI Conference on Artificial Intelligence</a:t>
            </a:r>
            <a:r>
              <a:rPr lang="en" sz="1200">
                <a:solidFill>
                  <a:schemeClr val="dk1"/>
                </a:solidFill>
                <a:highlight>
                  <a:srgbClr val="FFFFFF"/>
                </a:highlight>
              </a:rPr>
              <a:t>, vol. 33, pp. 241-248.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Conneau, Alexis, and Guillaume Lample. "</a:t>
            </a:r>
            <a:r>
              <a:rPr lang="en" sz="1200" b="1">
                <a:solidFill>
                  <a:schemeClr val="dk1"/>
                </a:solidFill>
                <a:highlight>
                  <a:srgbClr val="FFFFFF"/>
                </a:highlight>
              </a:rPr>
              <a:t>Cross-lingual language model pretraining.</a:t>
            </a:r>
            <a:r>
              <a:rPr lang="en" sz="1200">
                <a:solidFill>
                  <a:schemeClr val="dk1"/>
                </a:solidFill>
                <a:highlight>
                  <a:srgbClr val="FFFFFF"/>
                </a:highlight>
              </a:rPr>
              <a:t>" In </a:t>
            </a:r>
            <a:r>
              <a:rPr lang="en" sz="1200" i="1">
                <a:solidFill>
                  <a:schemeClr val="dk1"/>
                </a:solidFill>
                <a:highlight>
                  <a:srgbClr val="FFFFFF"/>
                </a:highlight>
              </a:rPr>
              <a:t>Advances in Neural Information Processing Systems</a:t>
            </a:r>
            <a:r>
              <a:rPr lang="en" sz="1200">
                <a:solidFill>
                  <a:schemeClr val="dk1"/>
                </a:solidFill>
                <a:highlight>
                  <a:srgbClr val="FFFFFF"/>
                </a:highlight>
              </a:rPr>
              <a:t>, pp. 7059-7069.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Kaitao Song, Xu Tan, Tao Qin, Jianfeng Lu, and Tie-Yan Liu. "</a:t>
            </a:r>
            <a:r>
              <a:rPr lang="en" sz="1200" b="1">
                <a:solidFill>
                  <a:schemeClr val="dk1"/>
                </a:solidFill>
                <a:highlight>
                  <a:srgbClr val="FFFFFF"/>
                </a:highlight>
              </a:rPr>
              <a:t>MASS: Masked sequence to sequence pre-training for language generation</a:t>
            </a:r>
            <a:r>
              <a:rPr lang="en" sz="1200">
                <a:solidFill>
                  <a:schemeClr val="dk1"/>
                </a:solidFill>
                <a:highlight>
                  <a:srgbClr val="FFFFFF"/>
                </a:highlight>
              </a:rPr>
              <a:t>.” In </a:t>
            </a:r>
            <a:r>
              <a:rPr lang="en" sz="1200" i="1">
                <a:solidFill>
                  <a:schemeClr val="dk1"/>
                </a:solidFill>
                <a:highlight>
                  <a:srgbClr val="FFFFFF"/>
                </a:highlight>
              </a:rPr>
              <a:t>International Conference on Machine Learning</a:t>
            </a:r>
            <a:r>
              <a:rPr lang="en" sz="1200">
                <a:solidFill>
                  <a:schemeClr val="dk1"/>
                </a:solidFill>
                <a:highlight>
                  <a:srgbClr val="FFFFFF"/>
                </a:highlight>
              </a:rPr>
              <a:t>, pp. 5926-5936. 2019.</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Shuo Ren, Yu Wu, Shujie Liu, Ming Zhou and Shuai Ma. "</a:t>
            </a:r>
            <a:r>
              <a:rPr lang="en" sz="1200" b="1">
                <a:solidFill>
                  <a:schemeClr val="dk1"/>
                </a:solidFill>
                <a:highlight>
                  <a:srgbClr val="FFFFFF"/>
                </a:highlight>
              </a:rPr>
              <a:t>Explicit Cross-lingual Pre-training for Unsupervised Machine Translation</a:t>
            </a:r>
            <a:r>
              <a:rPr lang="en" sz="1200">
                <a:solidFill>
                  <a:schemeClr val="dk1"/>
                </a:solidFill>
                <a:highlight>
                  <a:srgbClr val="FFFFFF"/>
                </a:highlight>
              </a:rPr>
              <a:t>".In </a:t>
            </a:r>
            <a:r>
              <a:rPr lang="en" sz="1200" i="1">
                <a:solidFill>
                  <a:schemeClr val="dk1"/>
                </a:solidFill>
                <a:highlight>
                  <a:srgbClr val="FFFFFF"/>
                </a:highlight>
              </a:rPr>
              <a:t>Proceedings of the 2019 Conference on Empirical Methods in Natural Language Processing and the 9th International Joint Conference on Natural Language Processing (EMNLP-IJCNLP)</a:t>
            </a:r>
            <a:r>
              <a:rPr lang="en" sz="1200">
                <a:solidFill>
                  <a:schemeClr val="dk1"/>
                </a:solidFill>
                <a:highlight>
                  <a:srgbClr val="FFFFFF"/>
                </a:highlight>
              </a:rPr>
              <a:t>, pp. 770-779. 2019.</a:t>
            </a:r>
            <a:endParaRPr sz="1200">
              <a:solidFill>
                <a:schemeClr val="dk1"/>
              </a:solidFill>
              <a:highlight>
                <a:srgbClr val="FFFFFF"/>
              </a:highlight>
            </a:endParaRPr>
          </a:p>
          <a:p>
            <a:pPr marL="457200" lvl="0" indent="0" algn="just" rtl="0">
              <a:lnSpc>
                <a:spcPct val="115000"/>
              </a:lnSpc>
              <a:spcBef>
                <a:spcPts val="0"/>
              </a:spcBef>
              <a:spcAft>
                <a:spcPts val="0"/>
              </a:spcAft>
              <a:buNone/>
            </a:pPr>
            <a:endParaRPr sz="1200">
              <a:solidFill>
                <a:schemeClr val="dk1"/>
              </a:solidFill>
              <a:highlight>
                <a:srgbClr val="FFFFFF"/>
              </a:highlight>
            </a:endParaRPr>
          </a:p>
          <a:p>
            <a:pPr marL="0" lvl="0" indent="0" algn="l" rtl="0">
              <a:spcBef>
                <a:spcPts val="0"/>
              </a:spcBef>
              <a:spcAft>
                <a:spcPts val="1600"/>
              </a:spcAft>
              <a:buNone/>
            </a:pPr>
            <a:endParaRPr sz="1200">
              <a:solidFill>
                <a:srgbClr val="222222"/>
              </a:solidFill>
              <a:highlight>
                <a:srgbClr val="FFFFFF"/>
              </a:highlight>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62"/>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43" name="Google Shape;1743;p162"/>
          <p:cNvSpPr txBox="1">
            <a:spLocks noGrp="1"/>
          </p:cNvSpPr>
          <p:nvPr>
            <p:ph type="body" idx="1"/>
          </p:nvPr>
        </p:nvSpPr>
        <p:spPr>
          <a:xfrm>
            <a:off x="311700" y="771475"/>
            <a:ext cx="8520600" cy="4077600"/>
          </a:xfrm>
          <a:prstGeom prst="rect">
            <a:avLst/>
          </a:prstGeom>
        </p:spPr>
        <p:txBody>
          <a:bodyPr spcFirstLastPara="1" wrap="square" lIns="91425" tIns="91425" rIns="91425" bIns="91425" anchor="t" anchorCtr="0">
            <a:noAutofit/>
          </a:bodyPr>
          <a:lstStyle/>
          <a:p>
            <a:pPr marL="457200" lvl="0" indent="-304800" algn="just" rtl="0">
              <a:lnSpc>
                <a:spcPct val="120000"/>
              </a:lnSpc>
              <a:spcBef>
                <a:spcPts val="0"/>
              </a:spcBef>
              <a:spcAft>
                <a:spcPts val="0"/>
              </a:spcAft>
              <a:buClr>
                <a:schemeClr val="dk1"/>
              </a:buClr>
              <a:buSzPts val="1200"/>
              <a:buChar char="●"/>
            </a:pPr>
            <a:r>
              <a:rPr lang="en" sz="1200">
                <a:solidFill>
                  <a:schemeClr val="dk1"/>
                </a:solidFill>
                <a:highlight>
                  <a:srgbClr val="FFFFFF"/>
                </a:highlight>
              </a:rPr>
              <a:t>Graça, Yunsu Kim Miguel, and Hermann Ney. "</a:t>
            </a:r>
            <a:r>
              <a:rPr lang="en" sz="1200" b="1">
                <a:solidFill>
                  <a:schemeClr val="dk1"/>
                </a:solidFill>
                <a:highlight>
                  <a:srgbClr val="FFFFFF"/>
                </a:highlight>
              </a:rPr>
              <a:t>When and Why is Unsupervised Neural Machine Translation Useless?.</a:t>
            </a:r>
            <a:r>
              <a:rPr lang="en" sz="1200">
                <a:solidFill>
                  <a:schemeClr val="dk1"/>
                </a:solidFill>
                <a:highlight>
                  <a:srgbClr val="FFFFFF"/>
                </a:highlight>
              </a:rPr>
              <a:t>" In </a:t>
            </a:r>
            <a:r>
              <a:rPr lang="en" sz="1200" i="1">
                <a:solidFill>
                  <a:schemeClr val="dk1"/>
                </a:solidFill>
                <a:highlight>
                  <a:srgbClr val="FFFFFF"/>
                </a:highlight>
              </a:rPr>
              <a:t>22nd Annual Conference of the European Association for Machine Translation</a:t>
            </a:r>
            <a:r>
              <a:rPr lang="en" sz="1200">
                <a:solidFill>
                  <a:schemeClr val="dk1"/>
                </a:solidFill>
                <a:highlight>
                  <a:srgbClr val="FFFFFF"/>
                </a:highlight>
              </a:rPr>
              <a:t>, p. 35</a:t>
            </a:r>
            <a:r>
              <a:rPr lang="en" sz="1000">
                <a:solidFill>
                  <a:schemeClr val="dk1"/>
                </a:solidFill>
                <a:highlight>
                  <a:srgbClr val="FFFFFF"/>
                </a:highlight>
              </a:rPr>
              <a:t>.</a:t>
            </a:r>
            <a:endParaRPr sz="1200">
              <a:solidFill>
                <a:schemeClr val="dk1"/>
              </a:solidFill>
              <a:highlight>
                <a:srgbClr val="FFFFFF"/>
              </a:highlight>
              <a:latin typeface="Roboto"/>
              <a:ea typeface="Roboto"/>
              <a:cs typeface="Roboto"/>
              <a:sym typeface="Roboto"/>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Marchisio, Kelly, Kevin Duh, and Philipp Koehn. </a:t>
            </a:r>
            <a:r>
              <a:rPr lang="en" sz="1200" b="1">
                <a:solidFill>
                  <a:schemeClr val="dk1"/>
                </a:solidFill>
                <a:highlight>
                  <a:srgbClr val="FFFFFF"/>
                </a:highlight>
              </a:rPr>
              <a:t>"When Does Unsupervised Machine Translation Work?.</a:t>
            </a:r>
            <a:r>
              <a:rPr lang="en" sz="1200">
                <a:solidFill>
                  <a:schemeClr val="dk1"/>
                </a:solidFill>
                <a:highlight>
                  <a:srgbClr val="FFFFFF"/>
                </a:highlight>
              </a:rPr>
              <a:t>" </a:t>
            </a:r>
            <a:r>
              <a:rPr lang="en" sz="1200" i="1">
                <a:solidFill>
                  <a:schemeClr val="dk1"/>
                </a:solidFill>
                <a:highlight>
                  <a:srgbClr val="FFFFFF"/>
                </a:highlight>
              </a:rPr>
              <a:t>arXiv preprint arXiv:2004.05516</a:t>
            </a:r>
            <a:r>
              <a:rPr lang="en" sz="1200">
                <a:solidFill>
                  <a:schemeClr val="dk1"/>
                </a:solidFill>
                <a:highlight>
                  <a:srgbClr val="FFFFFF"/>
                </a:highlight>
              </a:rPr>
              <a:t> (2020).</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Lewis, Mike, Yinhan Liu, Naman Goyal, Marjan Ghazvininejad, Abdelrahman Mohamed, Omer Levy, Ves Stoyanov, and Luke Zettlemoyer. "</a:t>
            </a:r>
            <a:r>
              <a:rPr lang="en" sz="1200" b="1">
                <a:solidFill>
                  <a:schemeClr val="dk1"/>
                </a:solidFill>
                <a:highlight>
                  <a:srgbClr val="FFFFFF"/>
                </a:highlight>
              </a:rPr>
              <a:t>BART: Denoising Sequence-to-Sequence Pre-training for Natural Language Generation, Translation, and Comprehension.</a:t>
            </a:r>
            <a:r>
              <a:rPr lang="en" sz="1200">
                <a:solidFill>
                  <a:schemeClr val="dk1"/>
                </a:solidFill>
                <a:highlight>
                  <a:srgbClr val="FFFFFF"/>
                </a:highlight>
              </a:rPr>
              <a:t>" In </a:t>
            </a:r>
            <a:r>
              <a:rPr lang="en" sz="1200" i="1">
                <a:solidFill>
                  <a:schemeClr val="dk1"/>
                </a:solidFill>
                <a:highlight>
                  <a:srgbClr val="FFFFFF"/>
                </a:highlight>
              </a:rPr>
              <a:t>Proceedings of the 57th Annual Meeting of the Association for Computational Linguistics</a:t>
            </a:r>
            <a:r>
              <a:rPr lang="en" sz="1200">
                <a:solidFill>
                  <a:schemeClr val="dk1"/>
                </a:solidFill>
                <a:highlight>
                  <a:srgbClr val="FFFFFF"/>
                </a:highlight>
              </a:rPr>
              <a:t>, 2020.</a:t>
            </a:r>
            <a:endParaRPr sz="1200" i="1">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Banerjee Tamali, Murthy V Rudra, Bhattacharyya Pushpak. </a:t>
            </a:r>
            <a:r>
              <a:rPr lang="en" sz="1200" b="1">
                <a:solidFill>
                  <a:schemeClr val="dk1"/>
                </a:solidFill>
                <a:highlight>
                  <a:srgbClr val="FFFFFF"/>
                </a:highlight>
              </a:rPr>
              <a:t>Ordering Matters: Word Ordering Aware Unsupervised NMT</a:t>
            </a:r>
            <a:r>
              <a:rPr lang="en" sz="1200">
                <a:solidFill>
                  <a:schemeClr val="dk1"/>
                </a:solidFill>
                <a:highlight>
                  <a:srgbClr val="FFFFFF"/>
                </a:highlight>
              </a:rPr>
              <a:t>. arXiv preprint arXiv:1911.01212. (2019).</a:t>
            </a:r>
            <a:endParaRPr sz="1200">
              <a:solidFill>
                <a:schemeClr val="dk1"/>
              </a:solidFill>
              <a:highlight>
                <a:srgbClr val="FFFFFF"/>
              </a:highlight>
            </a:endParaRPr>
          </a:p>
          <a:p>
            <a:pPr marL="457200" lvl="0" indent="-304800" algn="just" rtl="0">
              <a:lnSpc>
                <a:spcPct val="115000"/>
              </a:lnSpc>
              <a:spcBef>
                <a:spcPts val="0"/>
              </a:spcBef>
              <a:spcAft>
                <a:spcPts val="0"/>
              </a:spcAft>
              <a:buClr>
                <a:schemeClr val="dk1"/>
              </a:buClr>
              <a:buSzPts val="1200"/>
              <a:buChar char="●"/>
            </a:pPr>
            <a:r>
              <a:rPr lang="en" sz="1200">
                <a:solidFill>
                  <a:schemeClr val="dk1"/>
                </a:solidFill>
                <a:highlight>
                  <a:srgbClr val="FFFFFF"/>
                </a:highlight>
              </a:rPr>
              <a:t>Lample, Guillaume, Alexis Conneau, Marc'Aurelio Ranzato, Ludovic Denoyer, and Hervé Jégou. "</a:t>
            </a:r>
            <a:r>
              <a:rPr lang="en" sz="1200" b="1">
                <a:solidFill>
                  <a:schemeClr val="dk1"/>
                </a:solidFill>
                <a:highlight>
                  <a:srgbClr val="FFFFFF"/>
                </a:highlight>
              </a:rPr>
              <a:t>Word translation without parallel data.</a:t>
            </a:r>
            <a:r>
              <a:rPr lang="en" sz="1200">
                <a:solidFill>
                  <a:schemeClr val="dk1"/>
                </a:solidFill>
                <a:highlight>
                  <a:srgbClr val="FFFFFF"/>
                </a:highlight>
              </a:rPr>
              <a:t>" In </a:t>
            </a:r>
            <a:r>
              <a:rPr lang="en" sz="1200" i="1">
                <a:solidFill>
                  <a:schemeClr val="dk1"/>
                </a:solidFill>
                <a:highlight>
                  <a:srgbClr val="FFFFFF"/>
                </a:highlight>
              </a:rPr>
              <a:t>International Conference on Learning Representations</a:t>
            </a:r>
            <a:r>
              <a:rPr lang="en" sz="1200">
                <a:solidFill>
                  <a:schemeClr val="dk1"/>
                </a:solidFill>
                <a:highlight>
                  <a:srgbClr val="FFFFFF"/>
                </a:highlight>
              </a:rPr>
              <a:t>. 2018.</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Nima Pourdamghani and Kevin Knight. 2017. "</a:t>
            </a:r>
            <a:r>
              <a:rPr lang="en" sz="1200" b="1">
                <a:solidFill>
                  <a:schemeClr val="dk1"/>
                </a:solidFill>
                <a:highlight>
                  <a:srgbClr val="FFFFFF"/>
                </a:highlight>
              </a:rPr>
              <a:t>Deciphering Related Languages.</a:t>
            </a:r>
            <a:r>
              <a:rPr lang="en" sz="1200">
                <a:solidFill>
                  <a:schemeClr val="dk1"/>
                </a:solidFill>
                <a:highlight>
                  <a:srgbClr val="FFFFFF"/>
                </a:highlight>
              </a:rPr>
              <a:t>" In </a:t>
            </a:r>
            <a:r>
              <a:rPr lang="en" sz="1200" i="1">
                <a:solidFill>
                  <a:schemeClr val="dk1"/>
                </a:solidFill>
                <a:highlight>
                  <a:srgbClr val="FFFFFF"/>
                </a:highlight>
              </a:rPr>
              <a:t>Proceedings of EMNLP 2017</a:t>
            </a:r>
            <a:endParaRPr sz="1200" i="1">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Iftekhar Naim, Parker Riley, and Daniel Gildea. 2018. "</a:t>
            </a:r>
            <a:r>
              <a:rPr lang="en" sz="1200" b="1">
                <a:solidFill>
                  <a:schemeClr val="dk1"/>
                </a:solidFill>
                <a:highlight>
                  <a:srgbClr val="FFFFFF"/>
                </a:highlight>
              </a:rPr>
              <a:t>Feature-Based Decipherment for Machine Translation. </a:t>
            </a:r>
            <a:r>
              <a:rPr lang="en" sz="1200" b="1" i="1">
                <a:solidFill>
                  <a:schemeClr val="dk1"/>
                </a:solidFill>
                <a:highlight>
                  <a:srgbClr val="FFFFFF"/>
                </a:highlight>
              </a:rPr>
              <a:t>Computational Linguistics</a:t>
            </a:r>
            <a:r>
              <a:rPr lang="en" sz="1200" b="1">
                <a:solidFill>
                  <a:schemeClr val="dk1"/>
                </a:solidFill>
                <a:highlight>
                  <a:srgbClr val="FFFFFF"/>
                </a:highlight>
              </a:rPr>
              <a:t>.</a:t>
            </a:r>
            <a:r>
              <a:rPr lang="en" sz="1200">
                <a:solidFill>
                  <a:schemeClr val="dk1"/>
                </a:solidFill>
                <a:highlight>
                  <a:srgbClr val="FFFFFF"/>
                </a:highlight>
              </a:rPr>
              <a:t>" </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Collobert, R., Weston, J., Bottou, L., Karlen, M., Kavukcuoglu, K., and Kuksa, P. (2011). </a:t>
            </a:r>
            <a:r>
              <a:rPr lang="en" sz="1200" b="1">
                <a:solidFill>
                  <a:schemeClr val="dk1"/>
                </a:solidFill>
                <a:highlight>
                  <a:srgbClr val="FFFFFF"/>
                </a:highlight>
              </a:rPr>
              <a:t>Natural language processing (almost) from scratch</a:t>
            </a:r>
            <a:r>
              <a:rPr lang="en" sz="1200">
                <a:solidFill>
                  <a:schemeClr val="dk1"/>
                </a:solidFill>
                <a:highlight>
                  <a:srgbClr val="FFFFFF"/>
                </a:highlight>
              </a:rPr>
              <a:t>. Journal of  Machine Learning Research</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Bengio, Y., Ducharme, R., Vincent, P., and Janvin, C. (2003). </a:t>
            </a:r>
            <a:r>
              <a:rPr lang="en" sz="1200" b="1">
                <a:solidFill>
                  <a:schemeClr val="dk1"/>
                </a:solidFill>
                <a:highlight>
                  <a:srgbClr val="FFFFFF"/>
                </a:highlight>
              </a:rPr>
              <a:t>A neural probabilistic language model</a:t>
            </a:r>
            <a:r>
              <a:rPr lang="en" sz="1200">
                <a:solidFill>
                  <a:schemeClr val="dk1"/>
                </a:solidFill>
                <a:highlight>
                  <a:srgbClr val="FFFFFF"/>
                </a:highlight>
              </a:rPr>
              <a:t>. </a:t>
            </a:r>
            <a:r>
              <a:rPr lang="en" sz="1200">
                <a:solidFill>
                  <a:schemeClr val="dk1"/>
                </a:solidFill>
                <a:highlight>
                  <a:schemeClr val="lt1"/>
                </a:highlight>
              </a:rPr>
              <a:t>Journal of  Machine Learning Research</a:t>
            </a:r>
            <a:endParaRPr sz="1200">
              <a:solidFill>
                <a:schemeClr val="dk1"/>
              </a:solidFill>
              <a:highlight>
                <a:srgbClr val="FFFFFF"/>
              </a:highlight>
            </a:endParaRPr>
          </a:p>
          <a:p>
            <a:pPr marL="457200" lvl="0" indent="0" algn="just" rtl="0">
              <a:lnSpc>
                <a:spcPct val="115000"/>
              </a:lnSpc>
              <a:spcBef>
                <a:spcPts val="0"/>
              </a:spcBef>
              <a:spcAft>
                <a:spcPts val="0"/>
              </a:spcAft>
              <a:buNone/>
            </a:pPr>
            <a:endParaRPr sz="1200">
              <a:solidFill>
                <a:schemeClr val="dk1"/>
              </a:solidFill>
              <a:highlight>
                <a:srgbClr val="FFFFFF"/>
              </a:highlight>
            </a:endParaRPr>
          </a:p>
          <a:p>
            <a:pPr marL="0" lvl="0" indent="0" algn="l" rtl="0">
              <a:spcBef>
                <a:spcPts val="0"/>
              </a:spcBef>
              <a:spcAft>
                <a:spcPts val="1600"/>
              </a:spcAft>
              <a:buNone/>
            </a:pPr>
            <a:endParaRPr sz="1200">
              <a:solidFill>
                <a:srgbClr val="222222"/>
              </a:solidFill>
              <a:highlight>
                <a:srgbClr val="FFFFFF"/>
              </a:highlight>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163"/>
          <p:cNvSpPr txBox="1">
            <a:spLocks noGrp="1"/>
          </p:cNvSpPr>
          <p:nvPr>
            <p:ph type="title"/>
          </p:nvPr>
        </p:nvSpPr>
        <p:spPr>
          <a:xfrm>
            <a:off x="311700" y="85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49" name="Google Shape;1749;p163"/>
          <p:cNvSpPr txBox="1">
            <a:spLocks noGrp="1"/>
          </p:cNvSpPr>
          <p:nvPr>
            <p:ph type="body" idx="1"/>
          </p:nvPr>
        </p:nvSpPr>
        <p:spPr>
          <a:xfrm>
            <a:off x="311700" y="771475"/>
            <a:ext cx="8520600" cy="39390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Mikolov, T., Sutskever, I., Chen, K., Corrado, G. S., and Dean, J. (2013). </a:t>
            </a:r>
            <a:r>
              <a:rPr lang="en" sz="1200" b="1">
                <a:solidFill>
                  <a:schemeClr val="dk1"/>
                </a:solidFill>
                <a:highlight>
                  <a:srgbClr val="FFFFFF"/>
                </a:highlight>
              </a:rPr>
              <a:t>Distributed representations of words and phrases and their compositionality</a:t>
            </a:r>
            <a:r>
              <a:rPr lang="en" sz="1200">
                <a:solidFill>
                  <a:schemeClr val="dk1"/>
                </a:solidFill>
                <a:highlight>
                  <a:srgbClr val="FFFFFF"/>
                </a:highlight>
              </a:rPr>
              <a:t>. Advances in Neural Information Processing Systems 26 (NIPS 2013) </a:t>
            </a:r>
            <a:endParaRPr sz="1200">
              <a:solidFill>
                <a:schemeClr val="dk1"/>
              </a:solidFill>
              <a:highlight>
                <a:srgbClr val="FFFFFF"/>
              </a:highlight>
            </a:endParaRPr>
          </a:p>
          <a:p>
            <a:pPr marL="457200" lvl="0" indent="-304800" algn="l" rtl="0">
              <a:lnSpc>
                <a:spcPct val="124000"/>
              </a:lnSpc>
              <a:spcBef>
                <a:spcPts val="0"/>
              </a:spcBef>
              <a:spcAft>
                <a:spcPts val="0"/>
              </a:spcAft>
              <a:buClr>
                <a:schemeClr val="dk1"/>
              </a:buClr>
              <a:buSzPts val="1200"/>
              <a:buChar char="●"/>
            </a:pPr>
            <a:r>
              <a:rPr lang="en" sz="1200">
                <a:solidFill>
                  <a:schemeClr val="dk1"/>
                </a:solidFill>
                <a:highlight>
                  <a:srgbClr val="FFFFFF"/>
                </a:highlight>
              </a:rPr>
              <a:t>S Chandar AP, S Lauly, H Larochelle, M Khapra, B Ravindran, VC Raykar, </a:t>
            </a:r>
            <a:r>
              <a:rPr lang="en" sz="1200" b="1">
                <a:solidFill>
                  <a:schemeClr val="dk1"/>
                </a:solidFill>
                <a:highlight>
                  <a:srgbClr val="FFFFFF"/>
                </a:highlight>
              </a:rPr>
              <a:t>An autoencoder approach to learning bilingual word representations</a:t>
            </a:r>
            <a:r>
              <a:rPr lang="en" sz="1200">
                <a:solidFill>
                  <a:schemeClr val="dk1"/>
                </a:solidFill>
                <a:highlight>
                  <a:srgbClr val="FFFFFF"/>
                </a:highlight>
              </a:rPr>
              <a:t>. Advances in neural information processing systems 27, 1853-1861</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Devlin, Jacob, Ming-Wei Chang, Kenton Lee, and Kristina Toutanova. </a:t>
            </a:r>
            <a:r>
              <a:rPr lang="en" sz="1200" b="1">
                <a:solidFill>
                  <a:schemeClr val="dk1"/>
                </a:solidFill>
                <a:highlight>
                  <a:srgbClr val="FFFFFF"/>
                </a:highlight>
              </a:rPr>
              <a:t>BERT: Pre-training of Deep Bidirectional Transformers for Language Understanding.</a:t>
            </a:r>
            <a:r>
              <a:rPr lang="en" sz="1200">
                <a:solidFill>
                  <a:schemeClr val="dk1"/>
                </a:solidFill>
                <a:highlight>
                  <a:srgbClr val="FFFFFF"/>
                </a:highlight>
              </a:rPr>
              <a:t> In </a:t>
            </a:r>
            <a:r>
              <a:rPr lang="en" sz="1200" i="1">
                <a:solidFill>
                  <a:schemeClr val="dk1"/>
                </a:solidFill>
                <a:highlight>
                  <a:srgbClr val="FFFFFF"/>
                </a:highlight>
              </a:rPr>
              <a:t>NAACL-HLT (1)</a:t>
            </a:r>
            <a:r>
              <a:rPr lang="en" sz="1200">
                <a:solidFill>
                  <a:schemeClr val="dk1"/>
                </a:solidFill>
                <a:highlight>
                  <a:srgbClr val="FFFFFF"/>
                </a:highlight>
              </a:rPr>
              <a:t>. 2019.</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Kakwani, Divyanshu, Anoop Kunchukuttan, Satish Golla, N. C. Gokul, Avik Bhattacharyya, Mitesh M. Khapra, and Pratyush Kumar. </a:t>
            </a:r>
            <a:r>
              <a:rPr lang="en" sz="1200" b="1">
                <a:solidFill>
                  <a:schemeClr val="dk1"/>
                </a:solidFill>
                <a:highlight>
                  <a:srgbClr val="FFFFFF"/>
                </a:highlight>
              </a:rPr>
              <a:t>iNLPSuite: Monolingual Corpora, Evaluation Benchmarks and Pre-trained Multilingual Language Models for Indian Languages.</a:t>
            </a:r>
            <a:r>
              <a:rPr lang="en" sz="1200">
                <a:solidFill>
                  <a:schemeClr val="dk1"/>
                </a:solidFill>
                <a:highlight>
                  <a:srgbClr val="FFFFFF"/>
                </a:highlight>
              </a:rPr>
              <a:t> In </a:t>
            </a:r>
            <a:r>
              <a:rPr lang="en" sz="1200" i="1">
                <a:solidFill>
                  <a:schemeClr val="dk1"/>
                </a:solidFill>
                <a:highlight>
                  <a:srgbClr val="FFFFFF"/>
                </a:highlight>
              </a:rPr>
              <a:t>Proceedings of the 2020 Conference on Empirical Methods in Natural Language Processing: Findings</a:t>
            </a:r>
            <a:r>
              <a:rPr lang="en" sz="1200">
                <a:solidFill>
                  <a:schemeClr val="dk1"/>
                </a:solidFill>
                <a:highlight>
                  <a:srgbClr val="FFFFFF"/>
                </a:highlight>
              </a:rPr>
              <a:t>, pp. 4948-4961. 2020.</a:t>
            </a:r>
            <a:endParaRPr sz="1200">
              <a:solidFill>
                <a:schemeClr val="dk1"/>
              </a:solidFill>
              <a:highlight>
                <a:srgbClr val="FFFFFF"/>
              </a:highlight>
            </a:endParaRPr>
          </a:p>
          <a:p>
            <a:pPr marL="457200" lvl="0" indent="-304800" algn="just" rtl="0">
              <a:spcBef>
                <a:spcPts val="0"/>
              </a:spcBef>
              <a:spcAft>
                <a:spcPts val="0"/>
              </a:spcAft>
              <a:buClr>
                <a:schemeClr val="dk1"/>
              </a:buClr>
              <a:buSzPts val="1200"/>
              <a:buChar char="●"/>
            </a:pPr>
            <a:r>
              <a:rPr lang="en" sz="1200">
                <a:solidFill>
                  <a:schemeClr val="dk1"/>
                </a:solidFill>
                <a:highlight>
                  <a:srgbClr val="FFFFFF"/>
                </a:highlight>
              </a:rPr>
              <a:t>Jawanpuria, Pratik, Arjun Balgovind, Anoop Kunchukuttan, and Bamdev Mishra. </a:t>
            </a:r>
            <a:r>
              <a:rPr lang="en" sz="1200" b="1">
                <a:solidFill>
                  <a:schemeClr val="dk1"/>
                </a:solidFill>
                <a:highlight>
                  <a:srgbClr val="FFFFFF"/>
                </a:highlight>
              </a:rPr>
              <a:t>Learning multilingual word embeddings in latent metric space: a geometric approach.</a:t>
            </a:r>
            <a:r>
              <a:rPr lang="en" sz="1200">
                <a:solidFill>
                  <a:schemeClr val="dk1"/>
                </a:solidFill>
                <a:highlight>
                  <a:srgbClr val="FFFFFF"/>
                </a:highlight>
              </a:rPr>
              <a:t> </a:t>
            </a:r>
            <a:r>
              <a:rPr lang="en" sz="1200" i="1">
                <a:solidFill>
                  <a:schemeClr val="dk1"/>
                </a:solidFill>
                <a:highlight>
                  <a:srgbClr val="FFFFFF"/>
                </a:highlight>
              </a:rPr>
              <a:t>Transactions of the Association for Computational Linguistics</a:t>
            </a:r>
            <a:r>
              <a:rPr lang="en" sz="1200">
                <a:solidFill>
                  <a:schemeClr val="dk1"/>
                </a:solidFill>
                <a:highlight>
                  <a:srgbClr val="FFFFFF"/>
                </a:highlight>
              </a:rPr>
              <a:t> 7 (2019): 107-120.</a:t>
            </a:r>
            <a:endParaRPr sz="1200">
              <a:solidFill>
                <a:schemeClr val="dk1"/>
              </a:solidFill>
              <a:highlight>
                <a:srgbClr val="FFFFFF"/>
              </a:highlight>
            </a:endParaRPr>
          </a:p>
          <a:p>
            <a:pPr marL="457200" lvl="0" indent="-304800" algn="l" rtl="0">
              <a:spcBef>
                <a:spcPts val="0"/>
              </a:spcBef>
              <a:spcAft>
                <a:spcPts val="0"/>
              </a:spcAft>
              <a:buClr>
                <a:schemeClr val="dk1"/>
              </a:buClr>
              <a:buSzPts val="1200"/>
              <a:buChar char="●"/>
            </a:pPr>
            <a:r>
              <a:rPr lang="en" sz="1200">
                <a:solidFill>
                  <a:schemeClr val="dk1"/>
                </a:solidFill>
                <a:highlight>
                  <a:schemeClr val="lt1"/>
                </a:highlight>
              </a:rPr>
              <a:t>Hoang, Vu Cong Duy, Philipp Koehn, Gholamreza Haffari, and Trevor Cohn. "</a:t>
            </a:r>
            <a:r>
              <a:rPr lang="en" sz="1200" b="1">
                <a:solidFill>
                  <a:schemeClr val="dk1"/>
                </a:solidFill>
                <a:highlight>
                  <a:schemeClr val="lt1"/>
                </a:highlight>
              </a:rPr>
              <a:t>Iterative back-translation for neural machine translation.</a:t>
            </a:r>
            <a:r>
              <a:rPr lang="en" sz="1200">
                <a:solidFill>
                  <a:schemeClr val="dk1"/>
                </a:solidFill>
                <a:highlight>
                  <a:schemeClr val="lt1"/>
                </a:highlight>
              </a:rPr>
              <a:t>" In </a:t>
            </a:r>
            <a:r>
              <a:rPr lang="en" sz="1200" i="1">
                <a:solidFill>
                  <a:schemeClr val="dk1"/>
                </a:solidFill>
                <a:highlight>
                  <a:schemeClr val="lt1"/>
                </a:highlight>
              </a:rPr>
              <a:t>Proceedings of the 2nd Workshop on Neural Machine Translation and Generation</a:t>
            </a:r>
            <a:r>
              <a:rPr lang="en" sz="1200">
                <a:solidFill>
                  <a:schemeClr val="dk1"/>
                </a:solidFill>
                <a:highlight>
                  <a:schemeClr val="lt1"/>
                </a:highlight>
              </a:rPr>
              <a:t>, pp. 18-24. 2018.</a:t>
            </a:r>
            <a:endParaRPr sz="1200">
              <a:solidFill>
                <a:schemeClr val="dk1"/>
              </a:solidFill>
              <a:highlight>
                <a:schemeClr val="lt1"/>
              </a:highlight>
            </a:endParaRPr>
          </a:p>
          <a:p>
            <a:pPr marL="457200" lvl="0" indent="-304800" algn="l" rtl="0">
              <a:spcBef>
                <a:spcPts val="0"/>
              </a:spcBef>
              <a:spcAft>
                <a:spcPts val="0"/>
              </a:spcAft>
              <a:buClr>
                <a:schemeClr val="dk1"/>
              </a:buClr>
              <a:buSzPts val="1200"/>
              <a:buChar char="●"/>
            </a:pPr>
            <a:r>
              <a:rPr lang="en" sz="1200">
                <a:solidFill>
                  <a:schemeClr val="dk1"/>
                </a:solidFill>
                <a:highlight>
                  <a:schemeClr val="lt1"/>
                </a:highlight>
              </a:rPr>
              <a:t>Sennrich, Rico, Barry Haddow, and Alexandra Birch. "</a:t>
            </a:r>
            <a:r>
              <a:rPr lang="en" sz="1200" b="1">
                <a:solidFill>
                  <a:schemeClr val="dk1"/>
                </a:solidFill>
                <a:highlight>
                  <a:schemeClr val="lt1"/>
                </a:highlight>
              </a:rPr>
              <a:t>Improving Neural Machine Translation Models with Monolingual Data.</a:t>
            </a:r>
            <a:r>
              <a:rPr lang="en" sz="1200">
                <a:solidFill>
                  <a:schemeClr val="dk1"/>
                </a:solidFill>
                <a:highlight>
                  <a:schemeClr val="lt1"/>
                </a:highlight>
              </a:rPr>
              <a:t>" In </a:t>
            </a:r>
            <a:r>
              <a:rPr lang="en" sz="1200" i="1">
                <a:solidFill>
                  <a:schemeClr val="dk1"/>
                </a:solidFill>
                <a:highlight>
                  <a:schemeClr val="lt1"/>
                </a:highlight>
              </a:rPr>
              <a:t>Proceedings of the 54th Annual Meeting of the Association for Computational Linguistics (Volume 1: Long Papers)</a:t>
            </a:r>
            <a:r>
              <a:rPr lang="en" sz="1200">
                <a:solidFill>
                  <a:schemeClr val="dk1"/>
                </a:solidFill>
                <a:highlight>
                  <a:schemeClr val="lt1"/>
                </a:highlight>
              </a:rPr>
              <a:t>, pp. 86-96. 2016.</a:t>
            </a:r>
            <a:endParaRPr sz="1200">
              <a:solidFill>
                <a:schemeClr val="dk1"/>
              </a:solidFill>
              <a:highlight>
                <a:srgbClr val="FFFFFF"/>
              </a:highlight>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164"/>
          <p:cNvSpPr txBox="1">
            <a:spLocks noGrp="1"/>
          </p:cNvSpPr>
          <p:nvPr>
            <p:ph type="title"/>
          </p:nvPr>
        </p:nvSpPr>
        <p:spPr>
          <a:xfrm>
            <a:off x="311700" y="85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755" name="Google Shape;1755;p164"/>
          <p:cNvSpPr txBox="1">
            <a:spLocks noGrp="1"/>
          </p:cNvSpPr>
          <p:nvPr>
            <p:ph type="body" idx="1"/>
          </p:nvPr>
        </p:nvSpPr>
        <p:spPr>
          <a:xfrm>
            <a:off x="311700" y="771475"/>
            <a:ext cx="8520600" cy="37527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chemeClr val="dk1"/>
              </a:buClr>
              <a:buSzPts val="1200"/>
              <a:buChar char="●"/>
            </a:pPr>
            <a:r>
              <a:rPr lang="en" sz="1200">
                <a:solidFill>
                  <a:schemeClr val="dk1"/>
                </a:solidFill>
              </a:rPr>
              <a:t>Yinhan Liu, Jiatao Gu, Naman Goyal, Xian Li, Sergey Edunov, Marjan Ghazvininejad, Mike Lewis, and Luke Zettlemoyer. </a:t>
            </a:r>
            <a:r>
              <a:rPr lang="en" sz="1200" b="1">
                <a:solidFill>
                  <a:schemeClr val="dk1"/>
                </a:solidFill>
              </a:rPr>
              <a:t>Multilingual denoising pre-training for neural machine translation</a:t>
            </a:r>
            <a:r>
              <a:rPr lang="en" sz="1200">
                <a:solidFill>
                  <a:schemeClr val="dk1"/>
                </a:solidFill>
              </a:rPr>
              <a:t>. arXiv preprint arXiv:2001.08210, 2020.</a:t>
            </a:r>
            <a:endParaRPr sz="1200">
              <a:solidFill>
                <a:schemeClr val="dk1"/>
              </a:solidFill>
              <a:highlight>
                <a:schemeClr val="lt1"/>
              </a:highlight>
            </a:endParaRPr>
          </a:p>
          <a:p>
            <a:pPr marL="457200" lvl="0" indent="0" algn="just" rtl="0">
              <a:lnSpc>
                <a:spcPct val="115000"/>
              </a:lnSpc>
              <a:spcBef>
                <a:spcPts val="0"/>
              </a:spcBef>
              <a:spcAft>
                <a:spcPts val="0"/>
              </a:spcAft>
              <a:buNone/>
            </a:pPr>
            <a:endParaRPr sz="1200">
              <a:solidFill>
                <a:schemeClr val="dk1"/>
              </a:solidFill>
              <a:highlight>
                <a:srgbClr val="FFFFFF"/>
              </a:highlight>
            </a:endParaRPr>
          </a:p>
          <a:p>
            <a:pPr marL="0" lvl="0" indent="0" algn="l" rtl="0">
              <a:spcBef>
                <a:spcPts val="0"/>
              </a:spcBef>
              <a:spcAft>
                <a:spcPts val="1600"/>
              </a:spcAft>
              <a:buNone/>
            </a:pPr>
            <a:endParaRPr sz="1200">
              <a:solidFill>
                <a:schemeClr val="dk1"/>
              </a:solidFill>
              <a:highlight>
                <a:srgbClr val="FFFFFF"/>
              </a:highlight>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65"/>
          <p:cNvSpPr txBox="1">
            <a:spLocks noGrp="1"/>
          </p:cNvSpPr>
          <p:nvPr>
            <p:ph type="title"/>
          </p:nvPr>
        </p:nvSpPr>
        <p:spPr>
          <a:xfrm>
            <a:off x="311700" y="743001"/>
            <a:ext cx="8520600" cy="200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Backup Slides</a:t>
            </a:r>
            <a:endParaRPr sz="6000"/>
          </a:p>
        </p:txBody>
      </p:sp>
      <p:sp>
        <p:nvSpPr>
          <p:cNvPr id="1761" name="Google Shape;1761;p165"/>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66"/>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TLM</a:t>
            </a:r>
            <a:endParaRPr/>
          </a:p>
        </p:txBody>
      </p:sp>
      <p:sp>
        <p:nvSpPr>
          <p:cNvPr id="1767" name="Google Shape;1767;p16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Cross-lingual Language Model Pretraining, ICLR, </a:t>
            </a:r>
            <a:r>
              <a:rPr lang="en" i="1"/>
              <a:t>Conneau et.al 2019</a:t>
            </a:r>
            <a:endParaRPr i="1"/>
          </a:p>
        </p:txBody>
      </p:sp>
      <p:sp>
        <p:nvSpPr>
          <p:cNvPr id="1768" name="Google Shape;1768;p16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Translation Language Modelling</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1772"/>
        <p:cNvGrpSpPr/>
        <p:nvPr/>
      </p:nvGrpSpPr>
      <p:grpSpPr>
        <a:xfrm>
          <a:off x="0" y="0"/>
          <a:ext cx="0" cy="0"/>
          <a:chOff x="0" y="0"/>
          <a:chExt cx="0" cy="0"/>
        </a:xfrm>
      </p:grpSpPr>
      <p:sp>
        <p:nvSpPr>
          <p:cNvPr id="1773" name="Google Shape;1773;p16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TLM</a:t>
            </a:r>
            <a:endParaRPr/>
          </a:p>
        </p:txBody>
      </p:sp>
      <p:sp>
        <p:nvSpPr>
          <p:cNvPr id="1774" name="Google Shape;1774;p1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XLM objective uses monolingual corpora in all the languages considered</a:t>
            </a:r>
            <a:endParaRPr/>
          </a:p>
          <a:p>
            <a:pPr marL="457200" lvl="0" indent="-342900" algn="l" rtl="0">
              <a:lnSpc>
                <a:spcPct val="150000"/>
              </a:lnSpc>
              <a:spcBef>
                <a:spcPts val="0"/>
              </a:spcBef>
              <a:spcAft>
                <a:spcPts val="0"/>
              </a:spcAft>
              <a:buSzPts val="1800"/>
              <a:buChar char="●"/>
            </a:pPr>
            <a:r>
              <a:rPr lang="en"/>
              <a:t>Does XLM learn better multilingual representations?</a:t>
            </a:r>
            <a:endParaRPr/>
          </a:p>
          <a:p>
            <a:pPr marL="914400" lvl="1" indent="-317500" algn="l" rtl="0">
              <a:lnSpc>
                <a:spcPct val="150000"/>
              </a:lnSpc>
              <a:spcBef>
                <a:spcPts val="0"/>
              </a:spcBef>
              <a:spcAft>
                <a:spcPts val="0"/>
              </a:spcAft>
              <a:buSzPts val="1400"/>
              <a:buChar char="○"/>
            </a:pPr>
            <a:r>
              <a:rPr lang="en"/>
              <a:t>XLM objective cannot take advantage of parallel corpora if available</a:t>
            </a:r>
            <a:endParaRPr/>
          </a:p>
          <a:p>
            <a:pPr marL="914400" lvl="1" indent="-317500" algn="l" rtl="0">
              <a:lnSpc>
                <a:spcPct val="150000"/>
              </a:lnSpc>
              <a:spcBef>
                <a:spcPts val="0"/>
              </a:spcBef>
              <a:spcAft>
                <a:spcPts val="0"/>
              </a:spcAft>
              <a:buSzPts val="1400"/>
              <a:buChar char="○"/>
            </a:pPr>
            <a:r>
              <a:rPr lang="en"/>
              <a:t>XLM objective alone cannot guarantee that the model learns better multilingual representations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all important </a:t>
            </a:r>
            <a:r>
              <a:rPr lang="en-IN" b="1" dirty="0"/>
              <a:t>word alignment</a:t>
            </a:r>
          </a:p>
        </p:txBody>
      </p:sp>
      <p:sp>
        <p:nvSpPr>
          <p:cNvPr id="3" name="Content Placeholder 2"/>
          <p:cNvSpPr>
            <a:spLocks noGrp="1"/>
          </p:cNvSpPr>
          <p:nvPr>
            <p:ph idx="1"/>
          </p:nvPr>
        </p:nvSpPr>
        <p:spPr>
          <a:xfrm>
            <a:off x="1371600" y="1143001"/>
            <a:ext cx="6457950" cy="2315765"/>
          </a:xfrm>
        </p:spPr>
        <p:txBody>
          <a:bodyPr/>
          <a:lstStyle/>
          <a:p>
            <a:r>
              <a:rPr lang="en-IN" sz="2400" dirty="0"/>
              <a:t>The edifice on which the structure of SMT is built	(Brown et. Al., 1990, 1993; </a:t>
            </a:r>
            <a:r>
              <a:rPr lang="en-IN" sz="2400" dirty="0" err="1"/>
              <a:t>Och</a:t>
            </a:r>
            <a:r>
              <a:rPr lang="en-IN" sz="2400" dirty="0"/>
              <a:t> and Ney, 1993)</a:t>
            </a:r>
          </a:p>
          <a:p>
            <a:r>
              <a:rPr lang="en-IN" sz="2400" dirty="0"/>
              <a:t>Word alignment </a:t>
            </a:r>
            <a:r>
              <a:rPr lang="en-IN" sz="2400" dirty="0">
                <a:sym typeface="Wingdings" panose="05000000000000000000" pitchFamily="2" charset="2"/>
              </a:rPr>
              <a:t> Phrase alignment (Koehn et al, 2003)</a:t>
            </a:r>
          </a:p>
          <a:p>
            <a:r>
              <a:rPr lang="en-IN" sz="2400" dirty="0">
                <a:sym typeface="Wingdings" panose="05000000000000000000" pitchFamily="2" charset="2"/>
              </a:rPr>
              <a:t>Word alignment  Tree Alignment (Chiang 2005, 2008; Koehn 2010)</a:t>
            </a:r>
          </a:p>
          <a:p>
            <a:r>
              <a:rPr lang="en-IN" sz="2400" dirty="0">
                <a:sym typeface="Wingdings" panose="05000000000000000000" pitchFamily="2" charset="2"/>
              </a:rPr>
              <a:t>Alignment at the heart of Factor based SMT too (Koehn and Hoang 2007)</a:t>
            </a:r>
          </a:p>
          <a:p>
            <a:endParaRPr lang="en-IN" dirty="0"/>
          </a:p>
        </p:txBody>
      </p:sp>
      <p:sp>
        <p:nvSpPr>
          <p:cNvPr id="7" name="TextBox 6"/>
          <p:cNvSpPr txBox="1"/>
          <p:nvPr/>
        </p:nvSpPr>
        <p:spPr>
          <a:xfrm>
            <a:off x="3829051" y="4229100"/>
            <a:ext cx="18473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3575679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1778"/>
        <p:cNvGrpSpPr/>
        <p:nvPr/>
      </p:nvGrpSpPr>
      <p:grpSpPr>
        <a:xfrm>
          <a:off x="0" y="0"/>
          <a:ext cx="0" cy="0"/>
          <a:chOff x="0" y="0"/>
          <a:chExt cx="0" cy="0"/>
        </a:xfrm>
      </p:grpSpPr>
      <p:sp>
        <p:nvSpPr>
          <p:cNvPr id="1779" name="Google Shape;1779;p16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TLM (</a:t>
            </a:r>
            <a:r>
              <a:rPr lang="en" sz="2500"/>
              <a:t>Conneau et.al 2019</a:t>
            </a:r>
            <a:r>
              <a:rPr lang="en"/>
              <a:t> )</a:t>
            </a:r>
            <a:endParaRPr/>
          </a:p>
        </p:txBody>
      </p:sp>
      <p:pic>
        <p:nvPicPr>
          <p:cNvPr id="1780" name="Google Shape;1780;p168"/>
          <p:cNvPicPr preferRelativeResize="0"/>
          <p:nvPr/>
        </p:nvPicPr>
        <p:blipFill>
          <a:blip r:embed="rId3">
            <a:alphaModFix/>
          </a:blip>
          <a:stretch>
            <a:fillRect/>
          </a:stretch>
        </p:blipFill>
        <p:spPr>
          <a:xfrm>
            <a:off x="152400" y="1366900"/>
            <a:ext cx="8839202" cy="2409709"/>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16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TLM (</a:t>
            </a:r>
            <a:r>
              <a:rPr lang="en" sz="2500"/>
              <a:t>Conneau et.al 2019</a:t>
            </a:r>
            <a:r>
              <a:rPr lang="en"/>
              <a:t> )</a:t>
            </a:r>
            <a:endParaRPr/>
          </a:p>
        </p:txBody>
      </p:sp>
      <p:sp>
        <p:nvSpPr>
          <p:cNvPr id="1786" name="Google Shape;1786;p1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In addition to access to monolingual corpus, we assume access to parallel corpus</a:t>
            </a:r>
            <a:endParaRPr/>
          </a:p>
          <a:p>
            <a:pPr marL="457200" lvl="0" indent="-342900" algn="l" rtl="0">
              <a:lnSpc>
                <a:spcPct val="150000"/>
              </a:lnSpc>
              <a:spcBef>
                <a:spcPts val="0"/>
              </a:spcBef>
              <a:spcAft>
                <a:spcPts val="0"/>
              </a:spcAft>
              <a:buSzPts val="1800"/>
              <a:buChar char="●"/>
            </a:pPr>
            <a:r>
              <a:rPr lang="en"/>
              <a:t>Given a parallel sentence, </a:t>
            </a:r>
            <a:endParaRPr/>
          </a:p>
          <a:p>
            <a:pPr marL="914400" lvl="1" indent="-317500" algn="l" rtl="0">
              <a:lnSpc>
                <a:spcPct val="150000"/>
              </a:lnSpc>
              <a:spcBef>
                <a:spcPts val="0"/>
              </a:spcBef>
              <a:spcAft>
                <a:spcPts val="0"/>
              </a:spcAft>
              <a:buSzPts val="1400"/>
              <a:buChar char="○"/>
            </a:pPr>
            <a:r>
              <a:rPr lang="en"/>
              <a:t>The two sentences are concatenated and a special sentence delimiter is added to differentiate the two sentences  </a:t>
            </a:r>
            <a:endParaRPr/>
          </a:p>
          <a:p>
            <a:pPr marL="914400" lvl="1" indent="-317500" algn="l" rtl="0">
              <a:lnSpc>
                <a:spcPct val="150000"/>
              </a:lnSpc>
              <a:spcBef>
                <a:spcPts val="0"/>
              </a:spcBef>
              <a:spcAft>
                <a:spcPts val="0"/>
              </a:spcAft>
              <a:buSzPts val="1400"/>
              <a:buChar char="○"/>
            </a:pPr>
            <a:r>
              <a:rPr lang="en"/>
              <a:t>The positional information is reset to start from zero for the second language</a:t>
            </a:r>
            <a:endParaRPr/>
          </a:p>
          <a:p>
            <a:pPr marL="914400" lvl="1" indent="-317500" algn="l" rtl="0">
              <a:lnSpc>
                <a:spcPct val="150000"/>
              </a:lnSpc>
              <a:spcBef>
                <a:spcPts val="0"/>
              </a:spcBef>
              <a:spcAft>
                <a:spcPts val="0"/>
              </a:spcAft>
              <a:buSzPts val="1400"/>
              <a:buChar char="○"/>
            </a:pPr>
            <a:r>
              <a:rPr lang="en"/>
              <a:t>The model can look at information from the context of either of the languages to predict the missing word</a:t>
            </a:r>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p17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TLM (</a:t>
            </a:r>
            <a:r>
              <a:rPr lang="en" sz="2500"/>
              <a:t>Conneau et.al 2019</a:t>
            </a:r>
            <a:r>
              <a:rPr lang="en"/>
              <a:t> ) : XNLI Results</a:t>
            </a:r>
            <a:endParaRPr/>
          </a:p>
        </p:txBody>
      </p:sp>
      <p:pic>
        <p:nvPicPr>
          <p:cNvPr id="1792" name="Google Shape;1792;p170"/>
          <p:cNvPicPr preferRelativeResize="0"/>
          <p:nvPr/>
        </p:nvPicPr>
        <p:blipFill>
          <a:blip r:embed="rId3">
            <a:alphaModFix/>
          </a:blip>
          <a:stretch>
            <a:fillRect/>
          </a:stretch>
        </p:blipFill>
        <p:spPr>
          <a:xfrm>
            <a:off x="152400" y="1212175"/>
            <a:ext cx="8839197" cy="2929939"/>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1796"/>
        <p:cNvGrpSpPr/>
        <p:nvPr/>
      </p:nvGrpSpPr>
      <p:grpSpPr>
        <a:xfrm>
          <a:off x="0" y="0"/>
          <a:ext cx="0" cy="0"/>
          <a:chOff x="0" y="0"/>
          <a:chExt cx="0" cy="0"/>
        </a:xfrm>
      </p:grpSpPr>
      <p:sp>
        <p:nvSpPr>
          <p:cNvPr id="1797" name="Google Shape;1797;p17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Extensions to TLM</a:t>
            </a:r>
            <a:endParaRPr/>
          </a:p>
        </p:txBody>
      </p:sp>
      <p:sp>
        <p:nvSpPr>
          <p:cNvPr id="1798" name="Google Shape;1798;p1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TLM model does not fully utilize the potential of parallel corpus</a:t>
            </a:r>
            <a:endParaRPr/>
          </a:p>
          <a:p>
            <a:pPr marL="457200" lvl="0" indent="-342900" algn="l" rtl="0">
              <a:spcBef>
                <a:spcPts val="0"/>
              </a:spcBef>
              <a:spcAft>
                <a:spcPts val="0"/>
              </a:spcAft>
              <a:buSzPts val="1800"/>
              <a:buChar char="●"/>
            </a:pPr>
            <a:r>
              <a:rPr lang="en"/>
              <a:t>Modify TLM objective to predict aligned words from the other language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799" name="Google Shape;1799;p171"/>
          <p:cNvPicPr preferRelativeResize="0"/>
          <p:nvPr/>
        </p:nvPicPr>
        <p:blipFill rotWithShape="1">
          <a:blip r:embed="rId3">
            <a:alphaModFix/>
          </a:blip>
          <a:srcRect t="34343" b="26263"/>
          <a:stretch/>
        </p:blipFill>
        <p:spPr>
          <a:xfrm>
            <a:off x="644788" y="1974300"/>
            <a:ext cx="7854425" cy="23206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17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Extensions to TLM</a:t>
            </a:r>
            <a:endParaRPr/>
          </a:p>
        </p:txBody>
      </p:sp>
      <p:sp>
        <p:nvSpPr>
          <p:cNvPr id="1805" name="Google Shape;1805;p172"/>
          <p:cNvSpPr txBox="1">
            <a:spLocks noGrp="1"/>
          </p:cNvSpPr>
          <p:nvPr>
            <p:ph type="body" idx="1"/>
          </p:nvPr>
        </p:nvSpPr>
        <p:spPr>
          <a:xfrm>
            <a:off x="311700" y="1152475"/>
            <a:ext cx="8520600" cy="7539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Maximize the cosine similarity between the encoder representation of the two sentences</a:t>
            </a:r>
            <a:endParaRPr/>
          </a:p>
        </p:txBody>
      </p:sp>
      <p:pic>
        <p:nvPicPr>
          <p:cNvPr id="1806" name="Google Shape;1806;p172"/>
          <p:cNvPicPr preferRelativeResize="0"/>
          <p:nvPr/>
        </p:nvPicPr>
        <p:blipFill rotWithShape="1">
          <a:blip r:embed="rId3">
            <a:alphaModFix/>
          </a:blip>
          <a:srcRect t="13411" b="27143"/>
          <a:stretch/>
        </p:blipFill>
        <p:spPr>
          <a:xfrm>
            <a:off x="1276663" y="1906375"/>
            <a:ext cx="6590676" cy="2938525"/>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173"/>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 in Indic Languages?</a:t>
            </a:r>
            <a:endParaRPr/>
          </a:p>
        </p:txBody>
      </p:sp>
      <p:graphicFrame>
        <p:nvGraphicFramePr>
          <p:cNvPr id="1812" name="Google Shape;1812;p173"/>
          <p:cNvGraphicFramePr/>
          <p:nvPr/>
        </p:nvGraphicFramePr>
        <p:xfrm>
          <a:off x="664575" y="1186325"/>
          <a:ext cx="3000000" cy="3000000"/>
        </p:xfrm>
        <a:graphic>
          <a:graphicData uri="http://schemas.openxmlformats.org/drawingml/2006/table">
            <a:tbl>
              <a:tblPr>
                <a:noFill/>
                <a:tableStyleId>{A471E60E-75AE-4761-BC76-D14E039592C1}</a:tableStyleId>
              </a:tblPr>
              <a:tblGrid>
                <a:gridCol w="3037900">
                  <a:extLst>
                    <a:ext uri="{9D8B030D-6E8A-4147-A177-3AD203B41FA5}">
                      <a16:colId xmlns:a16="http://schemas.microsoft.com/office/drawing/2014/main" val="20000"/>
                    </a:ext>
                  </a:extLst>
                </a:gridCol>
                <a:gridCol w="1938200">
                  <a:extLst>
                    <a:ext uri="{9D8B030D-6E8A-4147-A177-3AD203B41FA5}">
                      <a16:colId xmlns:a16="http://schemas.microsoft.com/office/drawing/2014/main" val="20001"/>
                    </a:ext>
                  </a:extLst>
                </a:gridCol>
                <a:gridCol w="2838750">
                  <a:extLst>
                    <a:ext uri="{9D8B030D-6E8A-4147-A177-3AD203B41FA5}">
                      <a16:colId xmlns:a16="http://schemas.microsoft.com/office/drawing/2014/main" val="20002"/>
                    </a:ext>
                  </a:extLst>
                </a:gridCol>
              </a:tblGrid>
              <a:tr h="405775">
                <a:tc>
                  <a:txBody>
                    <a:bodyPr/>
                    <a:lstStyle/>
                    <a:p>
                      <a:pPr marL="0" lvl="0" indent="0" algn="ctr" rtl="0">
                        <a:spcBef>
                          <a:spcPts val="0"/>
                        </a:spcBef>
                        <a:spcAft>
                          <a:spcPts val="0"/>
                        </a:spcAft>
                        <a:buNone/>
                      </a:pPr>
                      <a:r>
                        <a:rPr lang="en" b="1"/>
                        <a:t>Original Sentence</a:t>
                      </a:r>
                      <a:endParaRPr b="1"/>
                    </a:p>
                  </a:txBody>
                  <a:tcPr marL="91425" marR="91425" marT="91425" marB="91425">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t>Comments</a:t>
                      </a:r>
                      <a:endParaRPr b="1"/>
                    </a:p>
                  </a:txBody>
                  <a:tcPr marL="91425" marR="91425" marT="91425" marB="91425"/>
                </a:tc>
                <a:tc>
                  <a:txBody>
                    <a:bodyPr/>
                    <a:lstStyle/>
                    <a:p>
                      <a:pPr marL="0" lvl="0" indent="0" algn="ctr" rtl="0">
                        <a:spcBef>
                          <a:spcPts val="0"/>
                        </a:spcBef>
                        <a:spcAft>
                          <a:spcPts val="0"/>
                        </a:spcAft>
                        <a:buNone/>
                      </a:pPr>
                      <a:r>
                        <a:rPr lang="en" b="1"/>
                        <a:t>Google Translate</a:t>
                      </a:r>
                      <a:r>
                        <a:rPr lang="en" b="1" baseline="30000"/>
                        <a:t>[30 Nov,2020]</a:t>
                      </a:r>
                      <a:endParaRPr b="1" baseline="30000"/>
                    </a:p>
                  </a:txBody>
                  <a:tcPr marL="91425" marR="91425" marT="91425" marB="91425"/>
                </a:tc>
                <a:extLst>
                  <a:ext uri="{0D108BD9-81ED-4DB2-BD59-A6C34878D82A}">
                    <a16:rowId xmlns:a16="http://schemas.microsoft.com/office/drawing/2014/main" val="10000"/>
                  </a:ext>
                </a:extLst>
              </a:tr>
              <a:tr h="537025">
                <a:tc>
                  <a:txBody>
                    <a:bodyPr/>
                    <a:lstStyle/>
                    <a:p>
                      <a:pPr marL="0" lvl="0" indent="0" algn="l" rtl="0">
                        <a:spcBef>
                          <a:spcPts val="0"/>
                        </a:spcBef>
                        <a:spcAft>
                          <a:spcPts val="0"/>
                        </a:spcAft>
                        <a:buNone/>
                      </a:pPr>
                      <a:r>
                        <a:rPr lang="en" sz="1200"/>
                        <a:t>ನಾನು ಹೇಳುವುದನ್ನು    ಸರಿಯಾಗಿ ಕೇಳಿಸಿಕೋ</a:t>
                      </a:r>
                      <a:endParaRPr sz="1200"/>
                    </a:p>
                    <a:p>
                      <a:pPr marL="0" lvl="0" indent="0" algn="l" rtl="0">
                        <a:spcBef>
                          <a:spcPts val="0"/>
                        </a:spcBef>
                        <a:spcAft>
                          <a:spcPts val="0"/>
                        </a:spcAft>
                        <a:buNone/>
                      </a:pPr>
                      <a:r>
                        <a:rPr lang="en" sz="1200"/>
                        <a:t>nAnu heLuvudannu sariyAgi  keLisiko</a:t>
                      </a:r>
                      <a:endParaRPr sz="1200"/>
                    </a:p>
                    <a:p>
                      <a:pPr marL="0" lvl="0" indent="0" algn="l" rtl="0">
                        <a:spcBef>
                          <a:spcPts val="0"/>
                        </a:spcBef>
                        <a:spcAft>
                          <a:spcPts val="0"/>
                        </a:spcAft>
                        <a:buNone/>
                      </a:pPr>
                      <a:r>
                        <a:rPr lang="en" sz="1200">
                          <a:solidFill>
                            <a:srgbClr val="434343"/>
                          </a:solidFill>
                        </a:rPr>
                        <a:t>Me     telling             correctly listen</a:t>
                      </a:r>
                      <a:endParaRPr sz="1200">
                        <a:solidFill>
                          <a:srgbClr val="434343"/>
                        </a:solidFill>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BF0DE"/>
                    </a:solidFill>
                  </a:tcPr>
                </a:tc>
                <a:tc>
                  <a:txBody>
                    <a:bodyPr/>
                    <a:lstStyle/>
                    <a:p>
                      <a:pPr marL="0" lvl="0" indent="0" algn="l" rtl="0">
                        <a:spcBef>
                          <a:spcPts val="0"/>
                        </a:spcBef>
                        <a:spcAft>
                          <a:spcPts val="0"/>
                        </a:spcAft>
                        <a:buNone/>
                      </a:pPr>
                      <a:r>
                        <a:rPr lang="en" sz="1200"/>
                        <a:t>Literary Language</a:t>
                      </a:r>
                      <a:endParaRPr sz="1200"/>
                    </a:p>
                  </a:txBody>
                  <a:tcPr marL="91425" marR="91425" marT="91425" marB="91425">
                    <a:lnL w="9525" cap="flat" cmpd="sng">
                      <a:solidFill>
                        <a:schemeClr val="lt2"/>
                      </a:solidFill>
                      <a:prstDash val="solid"/>
                      <a:round/>
                      <a:headEnd type="none" w="sm" len="sm"/>
                      <a:tailEnd type="none" w="sm" len="sm"/>
                    </a:lnL>
                    <a:solidFill>
                      <a:srgbClr val="CBF0DE"/>
                    </a:solidFill>
                  </a:tcPr>
                </a:tc>
                <a:tc>
                  <a:txBody>
                    <a:bodyPr/>
                    <a:lstStyle/>
                    <a:p>
                      <a:pPr marL="0" lvl="0" indent="0" algn="l" rtl="0">
                        <a:spcBef>
                          <a:spcPts val="0"/>
                        </a:spcBef>
                        <a:spcAft>
                          <a:spcPts val="0"/>
                        </a:spcAft>
                        <a:buNone/>
                      </a:pPr>
                      <a:r>
                        <a:rPr lang="en" sz="1200"/>
                        <a:t>Listen to me correctly</a:t>
                      </a:r>
                      <a:endParaRPr sz="1200"/>
                    </a:p>
                  </a:txBody>
                  <a:tcPr marL="91425" marR="91425" marT="91425" marB="91425">
                    <a:solidFill>
                      <a:srgbClr val="CBF0DE"/>
                    </a:solidFill>
                  </a:tcPr>
                </a:tc>
                <a:extLst>
                  <a:ext uri="{0D108BD9-81ED-4DB2-BD59-A6C34878D82A}">
                    <a16:rowId xmlns:a16="http://schemas.microsoft.com/office/drawing/2014/main" val="10001"/>
                  </a:ext>
                </a:extLst>
              </a:tr>
              <a:tr h="393975">
                <a:tc>
                  <a:txBody>
                    <a:bodyPr/>
                    <a:lstStyle/>
                    <a:p>
                      <a:pPr marL="0" lvl="0" indent="0" algn="l" rtl="0">
                        <a:spcBef>
                          <a:spcPts val="0"/>
                        </a:spcBef>
                        <a:spcAft>
                          <a:spcPts val="0"/>
                        </a:spcAft>
                        <a:buNone/>
                      </a:pPr>
                      <a:r>
                        <a:rPr lang="en" sz="1200"/>
                        <a:t>ನಾನು ಹೇಳೋದನ್ನ    ಸರ್ಯಾಗಿ ಕೇಳ್ಸ್ಕೊ</a:t>
                      </a:r>
                      <a:endParaRPr sz="1200"/>
                    </a:p>
                    <a:p>
                      <a:pPr marL="0" lvl="0" indent="0" algn="l" rtl="0">
                        <a:spcBef>
                          <a:spcPts val="0"/>
                        </a:spcBef>
                        <a:spcAft>
                          <a:spcPts val="0"/>
                        </a:spcAft>
                        <a:buNone/>
                      </a:pPr>
                      <a:r>
                        <a:rPr lang="en" sz="1200"/>
                        <a:t>nAnu heLodanna   saryAgi   keLsko</a:t>
                      </a:r>
                      <a:endParaRPr sz="1200"/>
                    </a:p>
                  </a:txBody>
                  <a:tcPr marL="91425" marR="91425" marT="91425" marB="91425">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rgbClr val="CBF0DE"/>
                    </a:solidFill>
                  </a:tcPr>
                </a:tc>
                <a:tc>
                  <a:txBody>
                    <a:bodyPr/>
                    <a:lstStyle/>
                    <a:p>
                      <a:pPr marL="0" lvl="0" indent="0" algn="l" rtl="0">
                        <a:spcBef>
                          <a:spcPts val="0"/>
                        </a:spcBef>
                        <a:spcAft>
                          <a:spcPts val="0"/>
                        </a:spcAft>
                        <a:buNone/>
                      </a:pPr>
                      <a:r>
                        <a:rPr lang="en" sz="1200"/>
                        <a:t>Spoken Language</a:t>
                      </a:r>
                      <a:endParaRPr sz="1200"/>
                    </a:p>
                    <a:p>
                      <a:pPr marL="0" lvl="0" indent="0" algn="l" rtl="0">
                        <a:spcBef>
                          <a:spcPts val="0"/>
                        </a:spcBef>
                        <a:spcAft>
                          <a:spcPts val="0"/>
                        </a:spcAft>
                        <a:buNone/>
                      </a:pPr>
                      <a:endParaRPr sz="1200"/>
                    </a:p>
                  </a:txBody>
                  <a:tcPr marL="91425" marR="91425" marT="91425" marB="91425">
                    <a:lnB w="9525" cap="flat" cmpd="sng">
                      <a:solidFill>
                        <a:srgbClr val="9E9E9E"/>
                      </a:solidFill>
                      <a:prstDash val="solid"/>
                      <a:round/>
                      <a:headEnd type="none" w="sm" len="sm"/>
                      <a:tailEnd type="none" w="sm" len="sm"/>
                    </a:lnB>
                    <a:solidFill>
                      <a:srgbClr val="CBF0DE"/>
                    </a:solidFill>
                  </a:tcPr>
                </a:tc>
                <a:tc>
                  <a:txBody>
                    <a:bodyPr/>
                    <a:lstStyle/>
                    <a:p>
                      <a:pPr marL="0" lvl="0" indent="0" algn="l" rtl="0">
                        <a:spcBef>
                          <a:spcPts val="0"/>
                        </a:spcBef>
                        <a:spcAft>
                          <a:spcPts val="0"/>
                        </a:spcAft>
                        <a:buNone/>
                      </a:pPr>
                      <a:r>
                        <a:rPr lang="en" sz="1200"/>
                        <a:t>I am Sergio Katsko of Noodon</a:t>
                      </a:r>
                      <a:endParaRPr sz="1200"/>
                    </a:p>
                  </a:txBody>
                  <a:tcPr marL="91425" marR="91425" marT="91425" marB="91425">
                    <a:lnB w="9525" cap="flat" cmpd="sng">
                      <a:solidFill>
                        <a:srgbClr val="9E9E9E"/>
                      </a:solidFill>
                      <a:prstDash val="solid"/>
                      <a:round/>
                      <a:headEnd type="none" w="sm" len="sm"/>
                      <a:tailEnd type="none" w="sm" len="sm"/>
                    </a:lnB>
                    <a:solidFill>
                      <a:srgbClr val="CBF0DE"/>
                    </a:solidFill>
                  </a:tcPr>
                </a:tc>
                <a:extLst>
                  <a:ext uri="{0D108BD9-81ED-4DB2-BD59-A6C34878D82A}">
                    <a16:rowId xmlns:a16="http://schemas.microsoft.com/office/drawing/2014/main" val="10002"/>
                  </a:ext>
                </a:extLst>
              </a:tr>
              <a:tr h="556550">
                <a:tc>
                  <a:txBody>
                    <a:bodyPr/>
                    <a:lstStyle/>
                    <a:p>
                      <a:pPr marL="0" lvl="0" indent="0" algn="l" rtl="0">
                        <a:spcBef>
                          <a:spcPts val="0"/>
                        </a:spcBef>
                        <a:spcAft>
                          <a:spcPts val="0"/>
                        </a:spcAft>
                        <a:buClr>
                          <a:schemeClr val="dk2"/>
                        </a:buClr>
                        <a:buSzPts val="1100"/>
                        <a:buFont typeface="Arial"/>
                        <a:buNone/>
                      </a:pPr>
                      <a:r>
                        <a:rPr lang="en" sz="1200">
                          <a:solidFill>
                            <a:schemeClr val="dk2"/>
                          </a:solidFill>
                        </a:rPr>
                        <a:t>ಊಟ  ಮಾಡಿಕೊಂಡು  ಹೋಗು</a:t>
                      </a:r>
                      <a:endParaRPr sz="1200">
                        <a:solidFill>
                          <a:schemeClr val="dk2"/>
                        </a:solidFill>
                      </a:endParaRPr>
                    </a:p>
                    <a:p>
                      <a:pPr marL="0" lvl="0" indent="0" algn="l" rtl="0">
                        <a:spcBef>
                          <a:spcPts val="0"/>
                        </a:spcBef>
                        <a:spcAft>
                          <a:spcPts val="0"/>
                        </a:spcAft>
                        <a:buClr>
                          <a:schemeClr val="dk2"/>
                        </a:buClr>
                        <a:buSzPts val="1100"/>
                        <a:buFont typeface="Arial"/>
                        <a:buNone/>
                      </a:pPr>
                      <a:r>
                        <a:rPr lang="en" sz="1200">
                          <a:solidFill>
                            <a:schemeClr val="dk2"/>
                          </a:solidFill>
                        </a:rPr>
                        <a:t>UTa    mADikoMDu  hogu </a:t>
                      </a:r>
                      <a:endParaRPr sz="1200">
                        <a:solidFill>
                          <a:schemeClr val="dk2"/>
                        </a:solidFill>
                      </a:endParaRPr>
                    </a:p>
                    <a:p>
                      <a:pPr marL="0" lvl="0" indent="0" algn="l" rtl="0">
                        <a:spcBef>
                          <a:spcPts val="0"/>
                        </a:spcBef>
                        <a:spcAft>
                          <a:spcPts val="0"/>
                        </a:spcAft>
                        <a:buClr>
                          <a:schemeClr val="dk2"/>
                        </a:buClr>
                        <a:buSzPts val="1100"/>
                        <a:buFont typeface="Arial"/>
                        <a:buNone/>
                      </a:pPr>
                      <a:r>
                        <a:rPr lang="en" sz="1200">
                          <a:solidFill>
                            <a:schemeClr val="dk2"/>
                          </a:solidFill>
                        </a:rPr>
                        <a:t>Lunch have             go</a:t>
                      </a:r>
                      <a:endParaRPr sz="1200">
                        <a:solidFill>
                          <a:schemeClr val="dk2"/>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solidFill>
                            <a:schemeClr val="dk2"/>
                          </a:solidFill>
                        </a:rPr>
                        <a:t>Literary</a:t>
                      </a:r>
                      <a:r>
                        <a:rPr lang="en" sz="1200"/>
                        <a:t> Language</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t>Go Have lunch</a:t>
                      </a:r>
                      <a:endParaRPr sz="1200"/>
                    </a:p>
                    <a:p>
                      <a:pPr marL="0" lvl="0" indent="0" algn="l" rtl="0">
                        <a:spcBef>
                          <a:spcPts val="0"/>
                        </a:spcBef>
                        <a:spcAft>
                          <a:spcPts val="0"/>
                        </a:spcAft>
                        <a:buNone/>
                      </a:pPr>
                      <a:r>
                        <a:rPr lang="en" sz="1200"/>
                        <a:t>(Go after having lunch)</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r h="556550">
                <a:tc>
                  <a:txBody>
                    <a:bodyPr/>
                    <a:lstStyle/>
                    <a:p>
                      <a:pPr marL="0" lvl="0" indent="0" algn="l" rtl="0">
                        <a:spcBef>
                          <a:spcPts val="0"/>
                        </a:spcBef>
                        <a:spcAft>
                          <a:spcPts val="0"/>
                        </a:spcAft>
                        <a:buClr>
                          <a:schemeClr val="dk2"/>
                        </a:buClr>
                        <a:buSzPts val="1100"/>
                        <a:buFont typeface="Arial"/>
                        <a:buNone/>
                      </a:pPr>
                      <a:r>
                        <a:rPr lang="en" sz="1200"/>
                        <a:t>ಊಟ ಮಾಡ್ಕೊಂಡು  ಹೋಗು</a:t>
                      </a:r>
                      <a:endParaRPr sz="1200"/>
                    </a:p>
                    <a:p>
                      <a:pPr marL="0" lvl="0" indent="0" algn="l" rtl="0">
                        <a:spcBef>
                          <a:spcPts val="0"/>
                        </a:spcBef>
                        <a:spcAft>
                          <a:spcPts val="0"/>
                        </a:spcAft>
                        <a:buClr>
                          <a:schemeClr val="dk2"/>
                        </a:buClr>
                        <a:buSzPts val="1100"/>
                        <a:buFont typeface="Arial"/>
                        <a:buNone/>
                      </a:pPr>
                      <a:r>
                        <a:rPr lang="en" sz="1200"/>
                        <a:t>UTa    mADkoMDu hogu</a:t>
                      </a:r>
                      <a:endParaRPr sz="1200"/>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chemeClr val="lt2"/>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t>Spoken Language</a:t>
                      </a:r>
                      <a:endParaRPr sz="1200"/>
                    </a:p>
                    <a:p>
                      <a:pPr marL="0" lvl="0" indent="0" algn="l" rtl="0">
                        <a:spcBef>
                          <a:spcPts val="0"/>
                        </a:spcBef>
                        <a:spcAft>
                          <a:spcPts val="0"/>
                        </a:spcAft>
                        <a:buClr>
                          <a:schemeClr val="dk2"/>
                        </a:buClr>
                        <a:buSzPts val="1100"/>
                        <a:buFont typeface="Arial"/>
                        <a:buNone/>
                      </a:pPr>
                      <a:endParaRPr sz="1200"/>
                    </a:p>
                  </a:txBody>
                  <a:tcPr marL="91425" marR="91425" marT="91425" marB="91425">
                    <a:lnL w="9525" cap="flat" cmpd="sng">
                      <a:solidFill>
                        <a:schemeClr val="lt2"/>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r>
                        <a:rPr lang="en" sz="1200"/>
                        <a:t>Modify the meal</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2E9"/>
                    </a:solidFill>
                  </a:tcPr>
                </a:tc>
                <a:extLst>
                  <a:ext uri="{0D108BD9-81ED-4DB2-BD59-A6C34878D82A}">
                    <a16:rowId xmlns:a16="http://schemas.microsoft.com/office/drawing/2014/main" val="10004"/>
                  </a:ext>
                </a:extLst>
              </a:tr>
            </a:tbl>
          </a:graphicData>
        </a:graphic>
      </p:graphicFrame>
      <p:sp>
        <p:nvSpPr>
          <p:cNvPr id="1813" name="Google Shape;1813;p173"/>
          <p:cNvSpPr txBox="1"/>
          <p:nvPr/>
        </p:nvSpPr>
        <p:spPr>
          <a:xfrm>
            <a:off x="684075" y="4450775"/>
            <a:ext cx="7871100" cy="49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Source Sans Pro"/>
                <a:ea typeface="Source Sans Pro"/>
                <a:cs typeface="Source Sans Pro"/>
                <a:sym typeface="Source Sans Pro"/>
              </a:rPr>
              <a:t>Phenomenon similar to Schwa Deletion in Literary language and Spoken language</a:t>
            </a:r>
            <a:endParaRPr>
              <a:latin typeface="Source Sans Pro"/>
              <a:ea typeface="Source Sans Pro"/>
              <a:cs typeface="Source Sans Pro"/>
              <a:sym typeface="Source Sans Pro"/>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1817"/>
        <p:cNvGrpSpPr/>
        <p:nvPr/>
      </p:nvGrpSpPr>
      <p:grpSpPr>
        <a:xfrm>
          <a:off x="0" y="0"/>
          <a:ext cx="0" cy="0"/>
          <a:chOff x="0" y="0"/>
          <a:chExt cx="0" cy="0"/>
        </a:xfrm>
      </p:grpSpPr>
      <p:sp>
        <p:nvSpPr>
          <p:cNvPr id="1818" name="Google Shape;1818;p17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Indic Languages?</a:t>
            </a:r>
            <a:endParaRPr/>
          </a:p>
        </p:txBody>
      </p:sp>
      <p:graphicFrame>
        <p:nvGraphicFramePr>
          <p:cNvPr id="1819" name="Google Shape;1819;p174"/>
          <p:cNvGraphicFramePr/>
          <p:nvPr/>
        </p:nvGraphicFramePr>
        <p:xfrm>
          <a:off x="664575" y="1186325"/>
          <a:ext cx="3000000" cy="3000000"/>
        </p:xfrm>
        <a:graphic>
          <a:graphicData uri="http://schemas.openxmlformats.org/drawingml/2006/table">
            <a:tbl>
              <a:tblPr>
                <a:noFill/>
                <a:tableStyleId>{A471E60E-75AE-4761-BC76-D14E039592C1}</a:tableStyleId>
              </a:tblPr>
              <a:tblGrid>
                <a:gridCol w="3037900">
                  <a:extLst>
                    <a:ext uri="{9D8B030D-6E8A-4147-A177-3AD203B41FA5}">
                      <a16:colId xmlns:a16="http://schemas.microsoft.com/office/drawing/2014/main" val="20000"/>
                    </a:ext>
                  </a:extLst>
                </a:gridCol>
                <a:gridCol w="1938200">
                  <a:extLst>
                    <a:ext uri="{9D8B030D-6E8A-4147-A177-3AD203B41FA5}">
                      <a16:colId xmlns:a16="http://schemas.microsoft.com/office/drawing/2014/main" val="20001"/>
                    </a:ext>
                  </a:extLst>
                </a:gridCol>
                <a:gridCol w="2838750">
                  <a:extLst>
                    <a:ext uri="{9D8B030D-6E8A-4147-A177-3AD203B41FA5}">
                      <a16:colId xmlns:a16="http://schemas.microsoft.com/office/drawing/2014/main" val="20002"/>
                    </a:ext>
                  </a:extLst>
                </a:gridCol>
              </a:tblGrid>
              <a:tr h="405775">
                <a:tc>
                  <a:txBody>
                    <a:bodyPr/>
                    <a:lstStyle/>
                    <a:p>
                      <a:pPr marL="0" lvl="0" indent="0" algn="ctr" rtl="0">
                        <a:spcBef>
                          <a:spcPts val="0"/>
                        </a:spcBef>
                        <a:spcAft>
                          <a:spcPts val="0"/>
                        </a:spcAft>
                        <a:buNone/>
                      </a:pPr>
                      <a:r>
                        <a:rPr lang="en" b="1"/>
                        <a:t>Original Sentence</a:t>
                      </a:r>
                      <a:endParaRPr b="1"/>
                    </a:p>
                  </a:txBody>
                  <a:tcPr marL="91425" marR="91425" marT="91425" marB="91425">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a:t>Comments</a:t>
                      </a:r>
                      <a:endParaRPr b="1"/>
                    </a:p>
                  </a:txBody>
                  <a:tcPr marL="91425" marR="91425" marT="91425" marB="91425"/>
                </a:tc>
                <a:tc>
                  <a:txBody>
                    <a:bodyPr/>
                    <a:lstStyle/>
                    <a:p>
                      <a:pPr marL="0" lvl="0" indent="0" algn="ctr" rtl="0">
                        <a:spcBef>
                          <a:spcPts val="0"/>
                        </a:spcBef>
                        <a:spcAft>
                          <a:spcPts val="0"/>
                        </a:spcAft>
                        <a:buNone/>
                      </a:pPr>
                      <a:r>
                        <a:rPr lang="en" b="1"/>
                        <a:t>Google Translate</a:t>
                      </a:r>
                      <a:endParaRPr b="1"/>
                    </a:p>
                  </a:txBody>
                  <a:tcPr marL="91425" marR="91425" marT="91425" marB="91425"/>
                </a:tc>
                <a:extLst>
                  <a:ext uri="{0D108BD9-81ED-4DB2-BD59-A6C34878D82A}">
                    <a16:rowId xmlns:a16="http://schemas.microsoft.com/office/drawing/2014/main" val="10000"/>
                  </a:ext>
                </a:extLst>
              </a:tr>
              <a:tr h="556550">
                <a:tc>
                  <a:txBody>
                    <a:bodyPr/>
                    <a:lstStyle/>
                    <a:p>
                      <a:pPr marL="0" lvl="0" indent="0" algn="l" rtl="0">
                        <a:spcBef>
                          <a:spcPts val="0"/>
                        </a:spcBef>
                        <a:spcAft>
                          <a:spcPts val="0"/>
                        </a:spcAft>
                        <a:buNone/>
                      </a:pPr>
                      <a:r>
                        <a:rPr lang="en" sz="1200"/>
                        <a:t>ವಂಚಕಾಸುರರನ್ನೊದ್ದೋಡಿಸಿರುವವನಾರೆಂದೇನಾದರು ನಿಮಗೆ ತಿಳಿದಿದೆಯೇ?</a:t>
                      </a:r>
                      <a:endParaRPr sz="1200"/>
                    </a:p>
                  </a:txBody>
                  <a:tcPr marL="91425" marR="91425" marT="91425" marB="91425">
                    <a:lnT w="9525" cap="flat" cmpd="sng">
                      <a:solidFill>
                        <a:schemeClr val="lt2"/>
                      </a:solidFill>
                      <a:prstDash val="solid"/>
                      <a:round/>
                      <a:headEnd type="none" w="sm" len="sm"/>
                      <a:tailEnd type="none" w="sm" len="sm"/>
                    </a:lnT>
                    <a:solidFill>
                      <a:srgbClr val="F7DFBA">
                        <a:alpha val="84310"/>
                      </a:srgbClr>
                    </a:solidFill>
                  </a:tcPr>
                </a:tc>
                <a:tc>
                  <a:txBody>
                    <a:bodyPr/>
                    <a:lstStyle/>
                    <a:p>
                      <a:pPr marL="0" lvl="0" indent="0" algn="l" rtl="0">
                        <a:spcBef>
                          <a:spcPts val="0"/>
                        </a:spcBef>
                        <a:spcAft>
                          <a:spcPts val="0"/>
                        </a:spcAft>
                        <a:buNone/>
                      </a:pPr>
                      <a:r>
                        <a:rPr lang="en" sz="1200"/>
                        <a:t>Maximum Sandhi transformation</a:t>
                      </a:r>
                      <a:endParaRPr sz="1200"/>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Do you know anyone who has cheated?</a:t>
                      </a:r>
                      <a:endParaRPr sz="1200"/>
                    </a:p>
                  </a:txBody>
                  <a:tcPr marL="91425" marR="91425" marT="91425" marB="91425">
                    <a:solidFill>
                      <a:srgbClr val="F7DFBA">
                        <a:alpha val="84310"/>
                      </a:srgbClr>
                    </a:solidFill>
                  </a:tcPr>
                </a:tc>
                <a:extLst>
                  <a:ext uri="{0D108BD9-81ED-4DB2-BD59-A6C34878D82A}">
                    <a16:rowId xmlns:a16="http://schemas.microsoft.com/office/drawing/2014/main" val="10001"/>
                  </a:ext>
                </a:extLst>
              </a:tr>
              <a:tr h="690250">
                <a:tc>
                  <a:txBody>
                    <a:bodyPr/>
                    <a:lstStyle/>
                    <a:p>
                      <a:pPr marL="0" lvl="0" indent="0" algn="l" rtl="0">
                        <a:spcBef>
                          <a:spcPts val="0"/>
                        </a:spcBef>
                        <a:spcAft>
                          <a:spcPts val="0"/>
                        </a:spcAft>
                        <a:buNone/>
                      </a:pPr>
                      <a:r>
                        <a:rPr lang="en" sz="1200"/>
                        <a:t>ವಂಚಕ ಅಸುರರನ್ನು ಒದ್ದು ಓಡಿಸಿ ಇರುವ ಅವನು ಯಾರು ಎಂದು ಏನು ಆದರು ನಿಮಗೆ ತಿಳಿದು ಇದೆಯೇ ?</a:t>
                      </a:r>
                      <a:endParaRPr sz="1200"/>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No Sandhi </a:t>
                      </a:r>
                      <a:r>
                        <a:rPr lang="en" sz="1200">
                          <a:solidFill>
                            <a:schemeClr val="dk2"/>
                          </a:solidFill>
                        </a:rPr>
                        <a:t>transformation</a:t>
                      </a:r>
                      <a:endParaRPr sz="1200"/>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Do you know who became the one who drove out the crafty demons?</a:t>
                      </a:r>
                      <a:endParaRPr sz="1200"/>
                    </a:p>
                  </a:txBody>
                  <a:tcPr marL="91425" marR="91425" marT="91425" marB="91425">
                    <a:solidFill>
                      <a:srgbClr val="F7DFBA">
                        <a:alpha val="84310"/>
                      </a:srgbClr>
                    </a:solidFill>
                  </a:tcPr>
                </a:tc>
                <a:extLst>
                  <a:ext uri="{0D108BD9-81ED-4DB2-BD59-A6C34878D82A}">
                    <a16:rowId xmlns:a16="http://schemas.microsoft.com/office/drawing/2014/main" val="10002"/>
                  </a:ext>
                </a:extLst>
              </a:tr>
              <a:tr h="1034500">
                <a:tc>
                  <a:txBody>
                    <a:bodyPr/>
                    <a:lstStyle/>
                    <a:p>
                      <a:pPr marL="0" lvl="0" indent="0" algn="l" rtl="0">
                        <a:spcBef>
                          <a:spcPts val="0"/>
                        </a:spcBef>
                        <a:spcAft>
                          <a:spcPts val="0"/>
                        </a:spcAft>
                        <a:buNone/>
                      </a:pPr>
                      <a:r>
                        <a:rPr lang="en" sz="1200"/>
                        <a:t>ವಂಚಕಾಸುರರನ್ನು ಒದ್ದೋಡಿಸಿರುವವನು ಯಾರೆಂದು ಏನಾದರು ನಿಮಗೆ ತಿಳಿದಿದೆಯೇ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solidFill>
                            <a:srgbClr val="434343"/>
                          </a:solidFill>
                        </a:rPr>
                        <a:t>Crooked demons one who kicked them away who is you know</a:t>
                      </a:r>
                      <a:endParaRPr sz="1200">
                        <a:solidFill>
                          <a:srgbClr val="434343"/>
                        </a:solidFill>
                      </a:endParaRPr>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Normal Usage</a:t>
                      </a:r>
                      <a:endParaRPr sz="1200"/>
                    </a:p>
                  </a:txBody>
                  <a:tcPr marL="91425" marR="91425" marT="91425" marB="91425">
                    <a:solidFill>
                      <a:srgbClr val="F7DFBA">
                        <a:alpha val="84310"/>
                      </a:srgbClr>
                    </a:solidFill>
                  </a:tcPr>
                </a:tc>
                <a:tc>
                  <a:txBody>
                    <a:bodyPr/>
                    <a:lstStyle/>
                    <a:p>
                      <a:pPr marL="0" lvl="0" indent="0" algn="l" rtl="0">
                        <a:spcBef>
                          <a:spcPts val="0"/>
                        </a:spcBef>
                        <a:spcAft>
                          <a:spcPts val="0"/>
                        </a:spcAft>
                        <a:buNone/>
                      </a:pPr>
                      <a:r>
                        <a:rPr lang="en" sz="1200"/>
                        <a:t>Do you know who is the one who kicked the crooks?</a:t>
                      </a:r>
                      <a:endParaRPr sz="1200"/>
                    </a:p>
                  </a:txBody>
                  <a:tcPr marL="91425" marR="91425" marT="91425" marB="91425">
                    <a:solidFill>
                      <a:srgbClr val="F7DFBA">
                        <a:alpha val="84310"/>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Google Shape;1824;p17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Components of U-MT</a:t>
            </a:r>
            <a:endParaRPr/>
          </a:p>
        </p:txBody>
      </p:sp>
      <p:sp>
        <p:nvSpPr>
          <p:cNvPr id="1825" name="Google Shape;1825;p1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Char char="●"/>
            </a:pPr>
            <a:r>
              <a:rPr lang="en" sz="1800">
                <a:solidFill>
                  <a:schemeClr val="dk1"/>
                </a:solidFill>
              </a:rPr>
              <a:t>Suitable  initialization  of the translation models: This helps the model to jump-start the process.</a:t>
            </a:r>
            <a:endParaRPr sz="1800">
              <a:solidFill>
                <a:schemeClr val="dk1"/>
              </a:solidFill>
            </a:endParaRPr>
          </a:p>
          <a:p>
            <a:pPr marL="457200" lvl="0" indent="-342900" algn="l" rtl="0">
              <a:lnSpc>
                <a:spcPct val="150000"/>
              </a:lnSpc>
              <a:spcBef>
                <a:spcPts val="1000"/>
              </a:spcBef>
              <a:spcAft>
                <a:spcPts val="0"/>
              </a:spcAft>
              <a:buClr>
                <a:schemeClr val="dk1"/>
              </a:buClr>
              <a:buSzPts val="1800"/>
              <a:buChar char="●"/>
            </a:pPr>
            <a:r>
              <a:rPr lang="en" sz="1800">
                <a:solidFill>
                  <a:schemeClr val="dk1"/>
                </a:solidFill>
              </a:rPr>
              <a:t>Language modeling: This helps the model to encode and generate sentences.</a:t>
            </a:r>
            <a:endParaRPr sz="1800">
              <a:solidFill>
                <a:schemeClr val="dk1"/>
              </a:solidFill>
            </a:endParaRPr>
          </a:p>
          <a:p>
            <a:pPr marL="457200" lvl="0" indent="-342900" algn="l" rtl="0">
              <a:lnSpc>
                <a:spcPct val="150000"/>
              </a:lnSpc>
              <a:spcBef>
                <a:spcPts val="1000"/>
              </a:spcBef>
              <a:spcAft>
                <a:spcPts val="1000"/>
              </a:spcAft>
              <a:buClr>
                <a:schemeClr val="dk1"/>
              </a:buClr>
              <a:buSzPts val="1800"/>
              <a:buChar char="●"/>
            </a:pPr>
            <a:r>
              <a:rPr lang="en" sz="1800">
                <a:solidFill>
                  <a:schemeClr val="dk1"/>
                </a:solidFill>
              </a:rPr>
              <a:t>Iterative  back-translation: It bridges the gap between encoder representation of a word in source and target languages. </a:t>
            </a:r>
            <a:endParaRPr sz="1800">
              <a:solidFill>
                <a:schemeClr val="dk1"/>
              </a:solidFill>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17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Adding subword information</a:t>
            </a:r>
            <a:endParaRPr/>
          </a:p>
        </p:txBody>
      </p:sp>
      <p:sp>
        <p:nvSpPr>
          <p:cNvPr id="1831" name="Google Shape;1831;p176"/>
          <p:cNvSpPr txBox="1">
            <a:spLocks noGrp="1"/>
          </p:cNvSpPr>
          <p:nvPr>
            <p:ph type="body" idx="1"/>
          </p:nvPr>
        </p:nvSpPr>
        <p:spPr>
          <a:xfrm>
            <a:off x="311700" y="1541575"/>
            <a:ext cx="8520600" cy="171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We want to favor translation candidates that are similar at the character level.</a:t>
            </a:r>
            <a:endParaRPr>
              <a:solidFill>
                <a:srgbClr val="434343"/>
              </a:solidFill>
            </a:endParaRPr>
          </a:p>
          <a:p>
            <a:pPr marL="457200" lvl="0" indent="-342900" algn="l" rtl="0">
              <a:spcBef>
                <a:spcPts val="1000"/>
              </a:spcBef>
              <a:spcAft>
                <a:spcPts val="0"/>
              </a:spcAft>
              <a:buClr>
                <a:srgbClr val="434343"/>
              </a:buClr>
              <a:buSzPts val="1800"/>
              <a:buChar char="●"/>
            </a:pPr>
            <a:r>
              <a:rPr lang="en">
                <a:solidFill>
                  <a:srgbClr val="434343"/>
                </a:solidFill>
              </a:rPr>
              <a:t>Additional weights are added to initial phrase-table like lexical weightings. </a:t>
            </a:r>
            <a:endParaRPr>
              <a:solidFill>
                <a:srgbClr val="434343"/>
              </a:solidFill>
            </a:endParaRPr>
          </a:p>
          <a:p>
            <a:pPr marL="914400" lvl="1" indent="-317500" algn="l" rtl="0">
              <a:spcBef>
                <a:spcPts val="1000"/>
              </a:spcBef>
              <a:spcAft>
                <a:spcPts val="1000"/>
              </a:spcAft>
              <a:buClr>
                <a:srgbClr val="434343"/>
              </a:buClr>
              <a:buSzPts val="1400"/>
              <a:buChar char="○"/>
            </a:pPr>
            <a:r>
              <a:rPr lang="en">
                <a:solidFill>
                  <a:srgbClr val="434343"/>
                </a:solidFill>
              </a:rPr>
              <a:t>Unlike lexical weightings it use </a:t>
            </a:r>
            <a:r>
              <a:rPr lang="en" b="1">
                <a:solidFill>
                  <a:srgbClr val="434343"/>
                </a:solidFill>
              </a:rPr>
              <a:t>a character-level similarity function</a:t>
            </a:r>
            <a:r>
              <a:rPr lang="en">
                <a:solidFill>
                  <a:srgbClr val="434343"/>
                </a:solidFill>
              </a:rPr>
              <a:t> instead of word translation probabilities.</a:t>
            </a:r>
            <a:endParaRPr>
              <a:solidFill>
                <a:srgbClr val="434343"/>
              </a:solidFill>
            </a:endParaRPr>
          </a:p>
        </p:txBody>
      </p:sp>
      <p:pic>
        <p:nvPicPr>
          <p:cNvPr id="1832" name="Google Shape;1832;p176"/>
          <p:cNvPicPr preferRelativeResize="0"/>
          <p:nvPr/>
        </p:nvPicPr>
        <p:blipFill rotWithShape="1">
          <a:blip r:embed="rId3">
            <a:alphaModFix/>
          </a:blip>
          <a:srcRect l="58239" t="36732" r="15510" b="53997"/>
          <a:stretch/>
        </p:blipFill>
        <p:spPr>
          <a:xfrm>
            <a:off x="2799750" y="3155421"/>
            <a:ext cx="3544498" cy="704101"/>
          </a:xfrm>
          <a:prstGeom prst="rect">
            <a:avLst/>
          </a:prstGeom>
          <a:noFill/>
          <a:ln>
            <a:noFill/>
          </a:ln>
        </p:spPr>
      </p:pic>
      <p:pic>
        <p:nvPicPr>
          <p:cNvPr id="1833" name="Google Shape;1833;p176"/>
          <p:cNvPicPr preferRelativeResize="0"/>
          <p:nvPr/>
        </p:nvPicPr>
        <p:blipFill rotWithShape="1">
          <a:blip r:embed="rId3">
            <a:alphaModFix/>
          </a:blip>
          <a:srcRect l="60965" t="70204" r="17226" b="22143"/>
          <a:stretch/>
        </p:blipFill>
        <p:spPr>
          <a:xfrm>
            <a:off x="3359275" y="4067350"/>
            <a:ext cx="2425450" cy="47872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p17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USMT as Posterior Regularization</a:t>
            </a:r>
            <a:endParaRPr/>
          </a:p>
        </p:txBody>
      </p:sp>
      <p:sp>
        <p:nvSpPr>
          <p:cNvPr id="1839" name="Google Shape;1839;p177"/>
          <p:cNvSpPr txBox="1">
            <a:spLocks noGrp="1"/>
          </p:cNvSpPr>
          <p:nvPr>
            <p:ph type="body" idx="1"/>
          </p:nvPr>
        </p:nvSpPr>
        <p:spPr>
          <a:xfrm>
            <a:off x="311700" y="1246375"/>
            <a:ext cx="8520600" cy="16536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rgbClr val="434343"/>
              </a:buClr>
              <a:buSzPts val="1600"/>
              <a:buChar char="●"/>
            </a:pPr>
            <a:r>
              <a:rPr lang="en" sz="1600">
                <a:solidFill>
                  <a:srgbClr val="434343"/>
                </a:solidFill>
              </a:rPr>
              <a:t>USMT initialisation.</a:t>
            </a:r>
            <a:endParaRPr sz="1600">
              <a:solidFill>
                <a:srgbClr val="434343"/>
              </a:solidFill>
            </a:endParaRPr>
          </a:p>
          <a:p>
            <a:pPr marL="457200" lvl="0" indent="-330200" algn="l" rtl="0">
              <a:spcBef>
                <a:spcPts val="0"/>
              </a:spcBef>
              <a:spcAft>
                <a:spcPts val="0"/>
              </a:spcAft>
              <a:buClr>
                <a:srgbClr val="434343"/>
              </a:buClr>
              <a:buSzPts val="1600"/>
              <a:buChar char="●"/>
            </a:pPr>
            <a:r>
              <a:rPr lang="en" sz="1600">
                <a:solidFill>
                  <a:srgbClr val="434343"/>
                </a:solidFill>
              </a:rPr>
              <a:t>UNMT backtranslation training with SMT as Posterior Regularization.</a:t>
            </a:r>
            <a:endParaRPr sz="1600">
              <a:solidFill>
                <a:srgbClr val="434343"/>
              </a:solidFill>
            </a:endParaRPr>
          </a:p>
          <a:p>
            <a:pPr marL="914400" lvl="1" indent="-298450" algn="l" rtl="0">
              <a:spcBef>
                <a:spcPts val="0"/>
              </a:spcBef>
              <a:spcAft>
                <a:spcPts val="0"/>
              </a:spcAft>
              <a:buClr>
                <a:srgbClr val="434343"/>
              </a:buClr>
              <a:buSzPts val="1100"/>
              <a:buChar char="○"/>
            </a:pPr>
            <a:r>
              <a:rPr lang="en" sz="1100">
                <a:solidFill>
                  <a:srgbClr val="434343"/>
                </a:solidFill>
              </a:rPr>
              <a:t>Posterior Regularization: An SMT system to filter out noises using phrase table. It eliminates  the  infrequent  and  bad  patterns  generated in  the  back-translation  iterations  of  NMT</a:t>
            </a:r>
            <a:endParaRPr sz="1100">
              <a:solidFill>
                <a:srgbClr val="434343"/>
              </a:solidFill>
            </a:endParaRPr>
          </a:p>
        </p:txBody>
      </p:sp>
      <p:pic>
        <p:nvPicPr>
          <p:cNvPr id="1840" name="Google Shape;1840;p177"/>
          <p:cNvPicPr preferRelativeResize="0"/>
          <p:nvPr/>
        </p:nvPicPr>
        <p:blipFill>
          <a:blip r:embed="rId3">
            <a:alphaModFix/>
          </a:blip>
          <a:stretch>
            <a:fillRect/>
          </a:stretch>
        </p:blipFill>
        <p:spPr>
          <a:xfrm>
            <a:off x="1437837" y="2322475"/>
            <a:ext cx="6268323" cy="27859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normAutofit fontScale="90000"/>
          </a:bodyPr>
          <a:lstStyle/>
          <a:p>
            <a:pPr eaLnBrk="1"/>
            <a:r>
              <a:rPr lang="en-US">
                <a:latin typeface="Bitstream Vera Sans" charset="0"/>
              </a:rPr>
              <a:t>EM for word alignment from sentence alignment: example</a:t>
            </a:r>
          </a:p>
        </p:txBody>
      </p:sp>
      <p:sp>
        <p:nvSpPr>
          <p:cNvPr id="16387" name="Rectangle 5"/>
          <p:cNvSpPr>
            <a:spLocks noGrp="1" noChangeArrowheads="1"/>
          </p:cNvSpPr>
          <p:nvPr>
            <p:ph type="body" sz="half" idx="1"/>
          </p:nvPr>
        </p:nvSpPr>
        <p:spPr>
          <a:ln>
            <a:solidFill>
              <a:srgbClr val="FF0000"/>
            </a:solidFill>
          </a:ln>
        </p:spPr>
        <p:txBody>
          <a:bodyPr/>
          <a:lstStyle/>
          <a:p>
            <a:pPr marL="414726" indent="-414726">
              <a:buSzPct val="100000"/>
              <a:buNone/>
            </a:pPr>
            <a:r>
              <a:rPr lang="en-US" sz="2175" dirty="0">
                <a:latin typeface="Times New Roman" charset="0"/>
              </a:rPr>
              <a:t>		</a:t>
            </a:r>
            <a:r>
              <a:rPr lang="en-US" sz="2175" b="1" dirty="0">
                <a:latin typeface="Times New Roman" charset="0"/>
              </a:rPr>
              <a:t>English</a:t>
            </a:r>
            <a:endParaRPr lang="en-US" sz="2175" dirty="0">
              <a:latin typeface="Times New Roman" charset="0"/>
            </a:endParaRPr>
          </a:p>
          <a:p>
            <a:pPr marL="414726" indent="-414726">
              <a:buSzPct val="100000"/>
              <a:buFont typeface="Times New Roman" charset="0"/>
              <a:buAutoNum type="arabicParenBoth"/>
            </a:pPr>
            <a:r>
              <a:rPr lang="en-US" sz="2175" dirty="0">
                <a:latin typeface="Times New Roman" charset="0"/>
              </a:rPr>
              <a:t>three rabbits</a:t>
            </a:r>
          </a:p>
          <a:p>
            <a:pPr marL="414726" indent="-414726">
              <a:buSzPct val="100000"/>
              <a:buNone/>
            </a:pPr>
            <a:r>
              <a:rPr lang="en-US" sz="2175" dirty="0">
                <a:latin typeface="Times New Roman" charset="0"/>
              </a:rPr>
              <a:t>	a		b</a:t>
            </a:r>
          </a:p>
          <a:p>
            <a:pPr marL="414726" indent="-414726">
              <a:buSzPct val="100000"/>
              <a:buNone/>
            </a:pPr>
            <a:endParaRPr lang="en-US" sz="2175" dirty="0">
              <a:latin typeface="Times New Roman" charset="0"/>
            </a:endParaRPr>
          </a:p>
          <a:p>
            <a:pPr marL="414726" indent="-414726">
              <a:buSzPct val="100000"/>
              <a:buFont typeface="Times New Roman" charset="0"/>
              <a:buAutoNum type="arabicParenBoth" startAt="2"/>
            </a:pPr>
            <a:r>
              <a:rPr lang="en-US" sz="2175" dirty="0">
                <a:latin typeface="Times New Roman" charset="0"/>
              </a:rPr>
              <a:t>rabbits of Grenoble</a:t>
            </a:r>
          </a:p>
          <a:p>
            <a:pPr marL="414726" indent="-414726">
              <a:buSzPct val="100000"/>
              <a:buNone/>
            </a:pPr>
            <a:r>
              <a:rPr lang="en-US" sz="2175" dirty="0">
                <a:latin typeface="Times New Roman" charset="0"/>
              </a:rPr>
              <a:t>	b		c	d</a:t>
            </a:r>
          </a:p>
        </p:txBody>
      </p:sp>
      <p:sp>
        <p:nvSpPr>
          <p:cNvPr id="16388" name="Rectangle 6"/>
          <p:cNvSpPr>
            <a:spLocks noGrp="1" noChangeArrowheads="1"/>
          </p:cNvSpPr>
          <p:nvPr>
            <p:ph type="body" sz="half" idx="2"/>
          </p:nvPr>
        </p:nvSpPr>
        <p:spPr>
          <a:ln>
            <a:solidFill>
              <a:srgbClr val="FF0000"/>
            </a:solidFill>
          </a:ln>
        </p:spPr>
        <p:txBody>
          <a:bodyPr vert="horz" wrap="square" lIns="68580" tIns="34290" rIns="68580" bIns="34290" numCol="1" rtlCol="0" anchor="t" anchorCtr="0" compatLnSpc="1">
            <a:prstTxWarp prst="textNoShape">
              <a:avLst/>
            </a:prstTxWarp>
            <a:normAutofit/>
          </a:bodyPr>
          <a:lstStyle/>
          <a:p>
            <a:pPr marL="414726" indent="-414726">
              <a:buSzPct val="100000"/>
              <a:buNone/>
            </a:pPr>
            <a:r>
              <a:rPr lang="en-US" sz="2175" dirty="0">
                <a:latin typeface="Times New Roman" charset="0"/>
              </a:rPr>
              <a:t>		French</a:t>
            </a:r>
          </a:p>
          <a:p>
            <a:pPr marL="414726" indent="-414726">
              <a:buSzPct val="100000"/>
              <a:buFont typeface="Times New Roman" charset="0"/>
              <a:buAutoNum type="arabicParenBoth"/>
            </a:pPr>
            <a:r>
              <a:rPr lang="en-US" sz="2175" dirty="0" err="1">
                <a:latin typeface="Times New Roman" charset="0"/>
              </a:rPr>
              <a:t>trois</a:t>
            </a:r>
            <a:r>
              <a:rPr lang="en-US" sz="2175" dirty="0">
                <a:latin typeface="Times New Roman" charset="0"/>
              </a:rPr>
              <a:t> </a:t>
            </a:r>
            <a:r>
              <a:rPr lang="en-US" sz="2175" dirty="0" err="1">
                <a:latin typeface="Times New Roman" charset="0"/>
              </a:rPr>
              <a:t>lapins</a:t>
            </a:r>
            <a:endParaRPr lang="en-US" sz="2175" dirty="0">
              <a:latin typeface="Times New Roman" charset="0"/>
            </a:endParaRPr>
          </a:p>
          <a:p>
            <a:pPr marL="414726" indent="-414726">
              <a:buSzPct val="100000"/>
              <a:buNone/>
            </a:pPr>
            <a:r>
              <a:rPr lang="en-US" sz="2175" dirty="0">
                <a:latin typeface="Times New Roman" charset="0"/>
              </a:rPr>
              <a:t>	w		x</a:t>
            </a:r>
          </a:p>
          <a:p>
            <a:pPr marL="414726" indent="-414726">
              <a:buSzPct val="100000"/>
              <a:buNone/>
            </a:pPr>
            <a:endParaRPr lang="en-US" sz="2175" dirty="0">
              <a:latin typeface="Times New Roman" charset="0"/>
            </a:endParaRPr>
          </a:p>
          <a:p>
            <a:pPr marL="414726" indent="-414726">
              <a:buSzPct val="100000"/>
              <a:buNone/>
            </a:pPr>
            <a:r>
              <a:rPr lang="en-US" sz="2175" dirty="0">
                <a:latin typeface="Times New Roman" charset="0"/>
              </a:rPr>
              <a:t>(2) </a:t>
            </a:r>
            <a:r>
              <a:rPr lang="en-US" sz="2175" dirty="0" err="1">
                <a:latin typeface="Times New Roman" charset="0"/>
              </a:rPr>
              <a:t>lapins</a:t>
            </a:r>
            <a:r>
              <a:rPr lang="en-US" sz="2175" dirty="0">
                <a:latin typeface="Times New Roman" charset="0"/>
              </a:rPr>
              <a:t> de Grenoble</a:t>
            </a:r>
          </a:p>
          <a:p>
            <a:pPr marL="414726" indent="-414726">
              <a:buSzPct val="100000"/>
              <a:buNone/>
            </a:pPr>
            <a:r>
              <a:rPr lang="en-US" sz="2175" dirty="0">
                <a:latin typeface="Times New Roman" charset="0"/>
              </a:rPr>
              <a:t>	x		y	z</a:t>
            </a:r>
          </a:p>
        </p:txBody>
      </p:sp>
    </p:spTree>
    <p:extLst>
      <p:ext uri="{BB962C8B-B14F-4D97-AF65-F5344CB8AC3E}">
        <p14:creationId xmlns:p14="http://schemas.microsoft.com/office/powerpoint/2010/main" val="321450203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p17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Iterative refinement</a:t>
            </a:r>
            <a:endParaRPr/>
          </a:p>
        </p:txBody>
      </p:sp>
      <p:sp>
        <p:nvSpPr>
          <p:cNvPr id="1846" name="Google Shape;1846;p178"/>
          <p:cNvSpPr txBox="1">
            <a:spLocks noGrp="1"/>
          </p:cNvSpPr>
          <p:nvPr>
            <p:ph type="body" idx="1"/>
          </p:nvPr>
        </p:nvSpPr>
        <p:spPr>
          <a:xfrm>
            <a:off x="311700" y="1152475"/>
            <a:ext cx="8520600" cy="2173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Generate a synthetic parallel corpus by translating the monolingual corpus with  the  initial  system L1→L2, and train and tune SMT system L2→L1. </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To  accelerate  our  experiments,  use a random subset of 2 million sentences from each monolingual corpus for training.</a:t>
            </a:r>
            <a:endParaRPr>
              <a:solidFill>
                <a:srgbClr val="434343"/>
              </a:solidFill>
            </a:endParaRPr>
          </a:p>
          <a:p>
            <a:pPr marL="914400" lvl="1" indent="-317500" algn="l" rtl="0">
              <a:spcBef>
                <a:spcPts val="0"/>
              </a:spcBef>
              <a:spcAft>
                <a:spcPts val="0"/>
              </a:spcAft>
              <a:buClr>
                <a:srgbClr val="434343"/>
              </a:buClr>
              <a:buSzPts val="1400"/>
              <a:buChar char="○"/>
            </a:pPr>
            <a:r>
              <a:rPr lang="en">
                <a:solidFill>
                  <a:srgbClr val="434343"/>
                </a:solidFill>
              </a:rPr>
              <a:t>Reuse the original language model, which is trained in the full corpus.</a:t>
            </a:r>
            <a:endParaRPr>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The process is repeated iteratively until some convergence criterion is met.</a:t>
            </a:r>
            <a:endParaRPr>
              <a:solidFill>
                <a:srgbClr val="434343"/>
              </a:solidFill>
            </a:endParaRPr>
          </a:p>
        </p:txBody>
      </p:sp>
      <p:sp>
        <p:nvSpPr>
          <p:cNvPr id="1847" name="Google Shape;1847;p178"/>
          <p:cNvSpPr/>
          <p:nvPr/>
        </p:nvSpPr>
        <p:spPr>
          <a:xfrm>
            <a:off x="1706509" y="3521225"/>
            <a:ext cx="899700" cy="358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L1 → L2 system</a:t>
            </a:r>
            <a:endParaRPr sz="1300" b="1"/>
          </a:p>
        </p:txBody>
      </p:sp>
      <p:sp>
        <p:nvSpPr>
          <p:cNvPr id="1848" name="Google Shape;1848;p178"/>
          <p:cNvSpPr txBox="1"/>
          <p:nvPr/>
        </p:nvSpPr>
        <p:spPr>
          <a:xfrm>
            <a:off x="311700" y="3490835"/>
            <a:ext cx="10635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C9DAF8"/>
                </a:highlight>
              </a:rPr>
              <a:t>L1 (real)</a:t>
            </a:r>
            <a:endParaRPr>
              <a:highlight>
                <a:srgbClr val="C9DAF8"/>
              </a:highlight>
            </a:endParaRPr>
          </a:p>
        </p:txBody>
      </p:sp>
      <p:cxnSp>
        <p:nvCxnSpPr>
          <p:cNvPr id="1849" name="Google Shape;1849;p178"/>
          <p:cNvCxnSpPr/>
          <p:nvPr/>
        </p:nvCxnSpPr>
        <p:spPr>
          <a:xfrm>
            <a:off x="1269175" y="3700532"/>
            <a:ext cx="401700" cy="0"/>
          </a:xfrm>
          <a:prstGeom prst="straightConnector1">
            <a:avLst/>
          </a:prstGeom>
          <a:noFill/>
          <a:ln w="9525" cap="flat" cmpd="sng">
            <a:solidFill>
              <a:schemeClr val="dk2"/>
            </a:solidFill>
            <a:prstDash val="solid"/>
            <a:round/>
            <a:headEnd type="none" w="med" len="med"/>
            <a:tailEnd type="triangle" w="med" len="med"/>
          </a:ln>
        </p:spPr>
      </p:cxnSp>
      <p:cxnSp>
        <p:nvCxnSpPr>
          <p:cNvPr id="1850" name="Google Shape;1850;p178"/>
          <p:cNvCxnSpPr/>
          <p:nvPr/>
        </p:nvCxnSpPr>
        <p:spPr>
          <a:xfrm>
            <a:off x="2635200" y="3700532"/>
            <a:ext cx="372300" cy="0"/>
          </a:xfrm>
          <a:prstGeom prst="straightConnector1">
            <a:avLst/>
          </a:prstGeom>
          <a:noFill/>
          <a:ln w="9525" cap="flat" cmpd="sng">
            <a:solidFill>
              <a:schemeClr val="dk2"/>
            </a:solidFill>
            <a:prstDash val="solid"/>
            <a:round/>
            <a:headEnd type="none" w="med" len="med"/>
            <a:tailEnd type="triangle" w="med" len="med"/>
          </a:ln>
        </p:spPr>
      </p:cxnSp>
      <p:sp>
        <p:nvSpPr>
          <p:cNvPr id="1851" name="Google Shape;1851;p178"/>
          <p:cNvSpPr/>
          <p:nvPr/>
        </p:nvSpPr>
        <p:spPr>
          <a:xfrm rot="-5045299">
            <a:off x="1709834" y="3358312"/>
            <a:ext cx="212631" cy="1613968"/>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78"/>
          <p:cNvSpPr/>
          <p:nvPr/>
        </p:nvSpPr>
        <p:spPr>
          <a:xfrm rot="4879454">
            <a:off x="2331480" y="3434196"/>
            <a:ext cx="222749" cy="148745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78"/>
          <p:cNvSpPr/>
          <p:nvPr/>
        </p:nvSpPr>
        <p:spPr>
          <a:xfrm>
            <a:off x="2153633" y="4463389"/>
            <a:ext cx="825000" cy="324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L1</a:t>
            </a:r>
            <a:endParaRPr sz="1200"/>
          </a:p>
        </p:txBody>
      </p:sp>
      <p:sp>
        <p:nvSpPr>
          <p:cNvPr id="1854" name="Google Shape;1854;p178"/>
          <p:cNvSpPr/>
          <p:nvPr/>
        </p:nvSpPr>
        <p:spPr>
          <a:xfrm>
            <a:off x="1334046" y="4463389"/>
            <a:ext cx="825000" cy="324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L2</a:t>
            </a:r>
            <a:endParaRPr sz="1200"/>
          </a:p>
        </p:txBody>
      </p:sp>
      <p:sp>
        <p:nvSpPr>
          <p:cNvPr id="1855" name="Google Shape;1855;p178"/>
          <p:cNvSpPr/>
          <p:nvPr/>
        </p:nvSpPr>
        <p:spPr>
          <a:xfrm>
            <a:off x="1334050" y="4788300"/>
            <a:ext cx="1644600" cy="203700"/>
          </a:xfrm>
          <a:prstGeom prst="rect">
            <a:avLst/>
          </a:prstGeom>
          <a:solidFill>
            <a:srgbClr val="A7DC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Pseudo parallel data</a:t>
            </a:r>
            <a:endParaRPr sz="1200"/>
          </a:p>
        </p:txBody>
      </p:sp>
      <p:sp>
        <p:nvSpPr>
          <p:cNvPr id="1856" name="Google Shape;1856;p178"/>
          <p:cNvSpPr/>
          <p:nvPr/>
        </p:nvSpPr>
        <p:spPr>
          <a:xfrm>
            <a:off x="6131809" y="3551613"/>
            <a:ext cx="899700" cy="3585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t>L1 → L2 system</a:t>
            </a:r>
            <a:endParaRPr sz="1300" b="1"/>
          </a:p>
        </p:txBody>
      </p:sp>
      <p:cxnSp>
        <p:nvCxnSpPr>
          <p:cNvPr id="1857" name="Google Shape;1857;p178"/>
          <p:cNvCxnSpPr/>
          <p:nvPr/>
        </p:nvCxnSpPr>
        <p:spPr>
          <a:xfrm>
            <a:off x="5694475" y="3730919"/>
            <a:ext cx="401700" cy="0"/>
          </a:xfrm>
          <a:prstGeom prst="straightConnector1">
            <a:avLst/>
          </a:prstGeom>
          <a:noFill/>
          <a:ln w="9525" cap="flat" cmpd="sng">
            <a:solidFill>
              <a:schemeClr val="dk2"/>
            </a:solidFill>
            <a:prstDash val="solid"/>
            <a:round/>
            <a:headEnd type="none" w="med" len="med"/>
            <a:tailEnd type="triangle" w="med" len="med"/>
          </a:ln>
        </p:spPr>
      </p:cxnSp>
      <p:cxnSp>
        <p:nvCxnSpPr>
          <p:cNvPr id="1858" name="Google Shape;1858;p178"/>
          <p:cNvCxnSpPr/>
          <p:nvPr/>
        </p:nvCxnSpPr>
        <p:spPr>
          <a:xfrm>
            <a:off x="7060500" y="3730919"/>
            <a:ext cx="372300" cy="0"/>
          </a:xfrm>
          <a:prstGeom prst="straightConnector1">
            <a:avLst/>
          </a:prstGeom>
          <a:noFill/>
          <a:ln w="9525" cap="flat" cmpd="sng">
            <a:solidFill>
              <a:schemeClr val="dk2"/>
            </a:solidFill>
            <a:prstDash val="solid"/>
            <a:round/>
            <a:headEnd type="none" w="med" len="med"/>
            <a:tailEnd type="triangle" w="med" len="med"/>
          </a:ln>
        </p:spPr>
      </p:cxnSp>
      <p:sp>
        <p:nvSpPr>
          <p:cNvPr id="1859" name="Google Shape;1859;p178"/>
          <p:cNvSpPr txBox="1"/>
          <p:nvPr/>
        </p:nvSpPr>
        <p:spPr>
          <a:xfrm>
            <a:off x="7461801" y="3521213"/>
            <a:ext cx="12702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CFE2F3"/>
                </a:highlight>
              </a:rPr>
              <a:t>L1 (synthetic)</a:t>
            </a:r>
            <a:endParaRPr>
              <a:highlight>
                <a:srgbClr val="CFE2F3"/>
              </a:highlight>
            </a:endParaRPr>
          </a:p>
        </p:txBody>
      </p:sp>
      <p:sp>
        <p:nvSpPr>
          <p:cNvPr id="1860" name="Google Shape;1860;p178"/>
          <p:cNvSpPr/>
          <p:nvPr/>
        </p:nvSpPr>
        <p:spPr>
          <a:xfrm rot="-5045299">
            <a:off x="6135134" y="3388699"/>
            <a:ext cx="212631" cy="1613968"/>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78"/>
          <p:cNvSpPr/>
          <p:nvPr/>
        </p:nvSpPr>
        <p:spPr>
          <a:xfrm rot="4879454">
            <a:off x="6756780" y="3464583"/>
            <a:ext cx="222749" cy="1487459"/>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78"/>
          <p:cNvSpPr/>
          <p:nvPr/>
        </p:nvSpPr>
        <p:spPr>
          <a:xfrm>
            <a:off x="6578933" y="4493776"/>
            <a:ext cx="825000" cy="324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L2</a:t>
            </a:r>
            <a:endParaRPr sz="1200"/>
          </a:p>
        </p:txBody>
      </p:sp>
      <p:sp>
        <p:nvSpPr>
          <p:cNvPr id="1863" name="Google Shape;1863;p178"/>
          <p:cNvSpPr/>
          <p:nvPr/>
        </p:nvSpPr>
        <p:spPr>
          <a:xfrm>
            <a:off x="5759346" y="4493776"/>
            <a:ext cx="825000" cy="324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rPr>
              <a:t>L1</a:t>
            </a:r>
            <a:endParaRPr sz="1200"/>
          </a:p>
        </p:txBody>
      </p:sp>
      <p:sp>
        <p:nvSpPr>
          <p:cNvPr id="1864" name="Google Shape;1864;p178"/>
          <p:cNvSpPr/>
          <p:nvPr/>
        </p:nvSpPr>
        <p:spPr>
          <a:xfrm>
            <a:off x="5759350" y="4818688"/>
            <a:ext cx="1644600" cy="203700"/>
          </a:xfrm>
          <a:prstGeom prst="rect">
            <a:avLst/>
          </a:prstGeom>
          <a:solidFill>
            <a:srgbClr val="A7DCC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Pseudo parallel data</a:t>
            </a:r>
            <a:endParaRPr sz="1200"/>
          </a:p>
        </p:txBody>
      </p:sp>
      <p:sp>
        <p:nvSpPr>
          <p:cNvPr id="1865" name="Google Shape;1865;p178"/>
          <p:cNvSpPr/>
          <p:nvPr/>
        </p:nvSpPr>
        <p:spPr>
          <a:xfrm rot="9624227" flipH="1">
            <a:off x="2899611" y="3679966"/>
            <a:ext cx="3552885" cy="403745"/>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78"/>
          <p:cNvSpPr/>
          <p:nvPr/>
        </p:nvSpPr>
        <p:spPr>
          <a:xfrm rot="-9562051">
            <a:off x="2290402" y="3708830"/>
            <a:ext cx="3552775" cy="404530"/>
          </a:xfrm>
          <a:prstGeom prst="bentUpArrow">
            <a:avLst>
              <a:gd name="adj1" fmla="val 25000"/>
              <a:gd name="adj2" fmla="val 25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78"/>
          <p:cNvSpPr txBox="1"/>
          <p:nvPr/>
        </p:nvSpPr>
        <p:spPr>
          <a:xfrm>
            <a:off x="3036501" y="3490825"/>
            <a:ext cx="12702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D9EAD3"/>
                </a:highlight>
              </a:rPr>
              <a:t>L2 (synthetic)</a:t>
            </a:r>
            <a:endParaRPr>
              <a:highlight>
                <a:srgbClr val="D9EAD3"/>
              </a:highlight>
            </a:endParaRPr>
          </a:p>
        </p:txBody>
      </p:sp>
      <p:sp>
        <p:nvSpPr>
          <p:cNvPr id="1868" name="Google Shape;1868;p178"/>
          <p:cNvSpPr txBox="1"/>
          <p:nvPr/>
        </p:nvSpPr>
        <p:spPr>
          <a:xfrm>
            <a:off x="4737000" y="3521223"/>
            <a:ext cx="1063500" cy="35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highlight>
                  <a:srgbClr val="D9EAD3"/>
                </a:highlight>
              </a:rPr>
              <a:t>L2 (real)</a:t>
            </a:r>
            <a:endParaRPr>
              <a:highlight>
                <a:srgbClr val="D9EAD3"/>
              </a:highlight>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sp>
        <p:nvSpPr>
          <p:cNvPr id="1873" name="Google Shape;1873;p179"/>
          <p:cNvSpPr txBox="1"/>
          <p:nvPr/>
        </p:nvSpPr>
        <p:spPr>
          <a:xfrm>
            <a:off x="4305563" y="320375"/>
            <a:ext cx="4326300" cy="4519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4" name="Google Shape;1874;p179"/>
          <p:cNvSpPr txBox="1"/>
          <p:nvPr/>
        </p:nvSpPr>
        <p:spPr>
          <a:xfrm>
            <a:off x="3039325" y="162125"/>
            <a:ext cx="5879700" cy="4835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5" name="Google Shape;1875;p179"/>
          <p:cNvSpPr txBox="1"/>
          <p:nvPr/>
        </p:nvSpPr>
        <p:spPr>
          <a:xfrm>
            <a:off x="2960526" y="1944163"/>
            <a:ext cx="1274700" cy="91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Randomly select from </a:t>
            </a:r>
            <a:r>
              <a:rPr lang="en" b="1"/>
              <a:t>{src,tgt}</a:t>
            </a:r>
            <a:endParaRPr b="1"/>
          </a:p>
        </p:txBody>
      </p:sp>
      <p:sp>
        <p:nvSpPr>
          <p:cNvPr id="1876" name="Google Shape;1876;p179"/>
          <p:cNvSpPr txBox="1"/>
          <p:nvPr/>
        </p:nvSpPr>
        <p:spPr>
          <a:xfrm>
            <a:off x="114725" y="319550"/>
            <a:ext cx="2845800" cy="8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BART Pretraining</a:t>
            </a:r>
            <a:endParaRPr sz="2400"/>
          </a:p>
        </p:txBody>
      </p:sp>
      <p:sp>
        <p:nvSpPr>
          <p:cNvPr id="1877" name="Google Shape;1877;p179"/>
          <p:cNvSpPr txBox="1"/>
          <p:nvPr/>
        </p:nvSpPr>
        <p:spPr>
          <a:xfrm>
            <a:off x="3047750" y="152400"/>
            <a:ext cx="987600" cy="59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For each batch</a:t>
            </a:r>
            <a:endParaRPr/>
          </a:p>
        </p:txBody>
      </p:sp>
      <p:sp>
        <p:nvSpPr>
          <p:cNvPr id="1878" name="Google Shape;1878;p179"/>
          <p:cNvSpPr txBox="1"/>
          <p:nvPr/>
        </p:nvSpPr>
        <p:spPr>
          <a:xfrm>
            <a:off x="3977275" y="2645275"/>
            <a:ext cx="471600" cy="18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grpSp>
        <p:nvGrpSpPr>
          <p:cNvPr id="1879" name="Google Shape;1879;p179"/>
          <p:cNvGrpSpPr/>
          <p:nvPr/>
        </p:nvGrpSpPr>
        <p:grpSpPr>
          <a:xfrm>
            <a:off x="4448875" y="299450"/>
            <a:ext cx="4236175" cy="4556425"/>
            <a:chOff x="4448875" y="299450"/>
            <a:chExt cx="4236175" cy="4556425"/>
          </a:xfrm>
        </p:grpSpPr>
        <p:grpSp>
          <p:nvGrpSpPr>
            <p:cNvPr id="1880" name="Google Shape;1880;p179"/>
            <p:cNvGrpSpPr/>
            <p:nvPr/>
          </p:nvGrpSpPr>
          <p:grpSpPr>
            <a:xfrm>
              <a:off x="4448875" y="299450"/>
              <a:ext cx="4236175" cy="2240920"/>
              <a:chOff x="4448875" y="299450"/>
              <a:chExt cx="4236175" cy="2240920"/>
            </a:xfrm>
          </p:grpSpPr>
          <p:sp>
            <p:nvSpPr>
              <p:cNvPr id="1881" name="Google Shape;1881;p179"/>
              <p:cNvSpPr/>
              <p:nvPr/>
            </p:nvSpPr>
            <p:spPr>
              <a:xfrm>
                <a:off x="6280108" y="2186970"/>
                <a:ext cx="807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2" name="Google Shape;1882;p179"/>
              <p:cNvGrpSpPr/>
              <p:nvPr/>
            </p:nvGrpSpPr>
            <p:grpSpPr>
              <a:xfrm>
                <a:off x="4448875" y="299450"/>
                <a:ext cx="4236175" cy="1834315"/>
                <a:chOff x="4448875" y="299450"/>
                <a:chExt cx="4236175" cy="1834315"/>
              </a:xfrm>
            </p:grpSpPr>
            <p:sp>
              <p:nvSpPr>
                <p:cNvPr id="1883" name="Google Shape;1883;p179"/>
                <p:cNvSpPr/>
                <p:nvPr/>
              </p:nvSpPr>
              <p:spPr>
                <a:xfrm>
                  <a:off x="5833678" y="1944165"/>
                  <a:ext cx="987600" cy="189600"/>
                </a:xfrm>
                <a:prstGeom prst="roundRect">
                  <a:avLst>
                    <a:gd name="adj" fmla="val 1666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Attention</a:t>
                  </a:r>
                  <a:endParaRPr/>
                </a:p>
              </p:txBody>
            </p:sp>
            <p:grpSp>
              <p:nvGrpSpPr>
                <p:cNvPr id="1884" name="Google Shape;1884;p179"/>
                <p:cNvGrpSpPr/>
                <p:nvPr/>
              </p:nvGrpSpPr>
              <p:grpSpPr>
                <a:xfrm>
                  <a:off x="4448875" y="299450"/>
                  <a:ext cx="4236175" cy="1571995"/>
                  <a:chOff x="4448875" y="299450"/>
                  <a:chExt cx="4236175" cy="1571995"/>
                </a:xfrm>
              </p:grpSpPr>
              <p:sp>
                <p:nvSpPr>
                  <p:cNvPr id="1885" name="Google Shape;1885;p179"/>
                  <p:cNvSpPr/>
                  <p:nvPr/>
                </p:nvSpPr>
                <p:spPr>
                  <a:xfrm>
                    <a:off x="6261783" y="1518045"/>
                    <a:ext cx="80700" cy="353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6" name="Google Shape;1886;p179"/>
                  <p:cNvGrpSpPr/>
                  <p:nvPr/>
                </p:nvGrpSpPr>
                <p:grpSpPr>
                  <a:xfrm>
                    <a:off x="4448875" y="299450"/>
                    <a:ext cx="4236175" cy="1145875"/>
                    <a:chOff x="4448875" y="299450"/>
                    <a:chExt cx="4236175" cy="1145875"/>
                  </a:xfrm>
                </p:grpSpPr>
                <p:sp>
                  <p:nvSpPr>
                    <p:cNvPr id="1887" name="Google Shape;1887;p179"/>
                    <p:cNvSpPr/>
                    <p:nvPr/>
                  </p:nvSpPr>
                  <p:spPr>
                    <a:xfrm>
                      <a:off x="4448875" y="1051725"/>
                      <a:ext cx="3858900" cy="3936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Bi-directional Encoder</a:t>
                      </a:r>
                      <a:endParaRPr/>
                    </a:p>
                  </p:txBody>
                </p:sp>
                <p:grpSp>
                  <p:nvGrpSpPr>
                    <p:cNvPr id="1888" name="Google Shape;1888;p179"/>
                    <p:cNvGrpSpPr/>
                    <p:nvPr/>
                  </p:nvGrpSpPr>
                  <p:grpSpPr>
                    <a:xfrm>
                      <a:off x="4539900" y="299450"/>
                      <a:ext cx="4145150" cy="787200"/>
                      <a:chOff x="4539900" y="299450"/>
                      <a:chExt cx="4145150" cy="787200"/>
                    </a:xfrm>
                  </p:grpSpPr>
                  <p:sp>
                    <p:nvSpPr>
                      <p:cNvPr id="1889" name="Google Shape;1889;p179"/>
                      <p:cNvSpPr txBox="1"/>
                      <p:nvPr/>
                    </p:nvSpPr>
                    <p:spPr>
                      <a:xfrm>
                        <a:off x="4539900" y="299450"/>
                        <a:ext cx="3858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r>
                          <a:rPr lang="en" baseline="-25000"/>
                          <a:t>1</a:t>
                        </a:r>
                        <a:r>
                          <a:rPr lang="en"/>
                          <a:t>    s</a:t>
                        </a:r>
                        <a:r>
                          <a:rPr lang="en" baseline="-25000"/>
                          <a:t>2 </a:t>
                        </a:r>
                        <a:r>
                          <a:rPr lang="en"/>
                          <a:t>    s</a:t>
                        </a:r>
                        <a:r>
                          <a:rPr lang="en" baseline="-25000"/>
                          <a:t>3</a:t>
                        </a:r>
                        <a:r>
                          <a:rPr lang="en"/>
                          <a:t>    </a:t>
                        </a:r>
                        <a:r>
                          <a:rPr lang="en" baseline="-25000"/>
                          <a:t> </a:t>
                        </a:r>
                        <a:r>
                          <a:rPr lang="en"/>
                          <a:t>s</a:t>
                        </a:r>
                        <a:r>
                          <a:rPr lang="en" baseline="-25000"/>
                          <a:t>4</a:t>
                        </a:r>
                        <a:r>
                          <a:rPr lang="en"/>
                          <a:t>    </a:t>
                        </a:r>
                        <a:r>
                          <a:rPr lang="en" baseline="-25000"/>
                          <a:t> </a:t>
                        </a:r>
                        <a:r>
                          <a:rPr lang="en"/>
                          <a:t>s</a:t>
                        </a:r>
                        <a:r>
                          <a:rPr lang="en" baseline="-25000"/>
                          <a:t>5</a:t>
                        </a:r>
                        <a:r>
                          <a:rPr lang="en"/>
                          <a:t>    </a:t>
                        </a:r>
                        <a:r>
                          <a:rPr lang="en" baseline="-25000"/>
                          <a:t> </a:t>
                        </a:r>
                        <a:r>
                          <a:rPr lang="en"/>
                          <a:t>_   </a:t>
                        </a:r>
                        <a:r>
                          <a:rPr lang="en" baseline="-25000"/>
                          <a:t> </a:t>
                        </a:r>
                        <a:r>
                          <a:rPr lang="en"/>
                          <a:t>s</a:t>
                        </a:r>
                        <a:r>
                          <a:rPr lang="en" baseline="-25000"/>
                          <a:t>7</a:t>
                        </a:r>
                        <a:r>
                          <a:rPr lang="en"/>
                          <a:t>   </a:t>
                        </a:r>
                        <a:r>
                          <a:rPr lang="en" baseline="-25000"/>
                          <a:t> </a:t>
                        </a:r>
                        <a:r>
                          <a:rPr lang="en"/>
                          <a:t> _     _    s</a:t>
                        </a:r>
                        <a:r>
                          <a:rPr lang="en" baseline="-25000"/>
                          <a:t>10</a:t>
                        </a:r>
                        <a:endParaRPr baseline="-25000"/>
                      </a:p>
                    </p:txBody>
                  </p:sp>
                  <p:sp>
                    <p:nvSpPr>
                      <p:cNvPr id="1890" name="Google Shape;1890;p179"/>
                      <p:cNvSpPr txBox="1"/>
                      <p:nvPr/>
                    </p:nvSpPr>
                    <p:spPr>
                      <a:xfrm>
                        <a:off x="4652450" y="693050"/>
                        <a:ext cx="40326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    ⬇    ⬇    ⬇   ⬇    ⬇    ⬇    ⬇   ⬇</a:t>
                        </a:r>
                        <a:endParaRPr/>
                      </a:p>
                    </p:txBody>
                  </p:sp>
                </p:grpSp>
              </p:grpSp>
            </p:grpSp>
          </p:grpSp>
        </p:grpSp>
        <p:grpSp>
          <p:nvGrpSpPr>
            <p:cNvPr id="1891" name="Google Shape;1891;p179"/>
            <p:cNvGrpSpPr/>
            <p:nvPr/>
          </p:nvGrpSpPr>
          <p:grpSpPr>
            <a:xfrm>
              <a:off x="5328775" y="2593575"/>
              <a:ext cx="1218000" cy="2262300"/>
              <a:chOff x="5328775" y="2593575"/>
              <a:chExt cx="1218000" cy="2262300"/>
            </a:xfrm>
          </p:grpSpPr>
          <p:sp>
            <p:nvSpPr>
              <p:cNvPr id="1892" name="Google Shape;1892;p179"/>
              <p:cNvSpPr/>
              <p:nvPr/>
            </p:nvSpPr>
            <p:spPr>
              <a:xfrm>
                <a:off x="6075175" y="2593575"/>
                <a:ext cx="471600" cy="21828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
                </a:r>
                <a:endParaRPr/>
              </a:p>
              <a:p>
                <a:pPr marL="0" lvl="0" indent="0" algn="ctr" rtl="0">
                  <a:spcBef>
                    <a:spcPts val="0"/>
                  </a:spcBef>
                  <a:spcAft>
                    <a:spcPts val="0"/>
                  </a:spcAft>
                  <a:buNone/>
                </a:pPr>
                <a:r>
                  <a:rPr lang="en"/>
                  <a:t>e</a:t>
                </a:r>
                <a:endParaRPr/>
              </a:p>
              <a:p>
                <a:pPr marL="0" lvl="0" indent="0" algn="ctr" rtl="0">
                  <a:spcBef>
                    <a:spcPts val="0"/>
                  </a:spcBef>
                  <a:spcAft>
                    <a:spcPts val="0"/>
                  </a:spcAft>
                  <a:buNone/>
                </a:pPr>
                <a:r>
                  <a:rPr lang="en"/>
                  <a:t>c</a:t>
                </a:r>
                <a:endParaRPr/>
              </a:p>
              <a:p>
                <a:pPr marL="0" lvl="0" indent="0" algn="ctr" rtl="0">
                  <a:spcBef>
                    <a:spcPts val="0"/>
                  </a:spcBef>
                  <a:spcAft>
                    <a:spcPts val="0"/>
                  </a:spcAft>
                  <a:buNone/>
                </a:pPr>
                <a:r>
                  <a:rPr lang="en"/>
                  <a:t>o</a:t>
                </a:r>
                <a:endParaRPr/>
              </a:p>
              <a:p>
                <a:pPr marL="0" lvl="0" indent="0" algn="ctr" rtl="0">
                  <a:spcBef>
                    <a:spcPts val="0"/>
                  </a:spcBef>
                  <a:spcAft>
                    <a:spcPts val="0"/>
                  </a:spcAft>
                  <a:buNone/>
                </a:pPr>
                <a:r>
                  <a:rPr lang="en"/>
                  <a:t>d</a:t>
                </a:r>
                <a:endParaRPr/>
              </a:p>
              <a:p>
                <a:pPr marL="0" lvl="0" indent="0" algn="ctr" rtl="0">
                  <a:spcBef>
                    <a:spcPts val="0"/>
                  </a:spcBef>
                  <a:spcAft>
                    <a:spcPts val="0"/>
                  </a:spcAft>
                  <a:buNone/>
                </a:pPr>
                <a:r>
                  <a:rPr lang="en"/>
                  <a:t>e</a:t>
                </a:r>
                <a:endParaRPr/>
              </a:p>
              <a:p>
                <a:pPr marL="0" lvl="0" indent="0" algn="ctr" rtl="0">
                  <a:spcBef>
                    <a:spcPts val="0"/>
                  </a:spcBef>
                  <a:spcAft>
                    <a:spcPts val="0"/>
                  </a:spcAft>
                  <a:buNone/>
                </a:pPr>
                <a:r>
                  <a:rPr lang="en"/>
                  <a:t>r</a:t>
                </a:r>
                <a:endParaRPr/>
              </a:p>
            </p:txBody>
          </p:sp>
          <p:sp>
            <p:nvSpPr>
              <p:cNvPr id="1893" name="Google Shape;1893;p179"/>
              <p:cNvSpPr txBox="1"/>
              <p:nvPr/>
            </p:nvSpPr>
            <p:spPr>
              <a:xfrm>
                <a:off x="5710675" y="2593575"/>
                <a:ext cx="471600" cy="21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p:txBody>
          </p:sp>
          <p:sp>
            <p:nvSpPr>
              <p:cNvPr id="1894" name="Google Shape;1894;p179"/>
              <p:cNvSpPr txBox="1"/>
              <p:nvPr/>
            </p:nvSpPr>
            <p:spPr>
              <a:xfrm>
                <a:off x="5328775" y="2593575"/>
                <a:ext cx="548700" cy="22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&lt;s&gt;</a:t>
                </a:r>
                <a:endParaRPr baseline="-25000"/>
              </a:p>
              <a:p>
                <a:pPr marL="0" lvl="0" indent="0" algn="l" rtl="0">
                  <a:spcBef>
                    <a:spcPts val="0"/>
                  </a:spcBef>
                  <a:spcAft>
                    <a:spcPts val="0"/>
                  </a:spcAft>
                  <a:buClr>
                    <a:schemeClr val="dk1"/>
                  </a:buClr>
                  <a:buSzPts val="1100"/>
                  <a:buFont typeface="Arial"/>
                  <a:buNone/>
                </a:pPr>
                <a:r>
                  <a:rPr lang="en"/>
                  <a:t>s</a:t>
                </a:r>
                <a:r>
                  <a:rPr lang="en" baseline="-25000"/>
                  <a:t>1</a:t>
                </a:r>
                <a:endParaRPr/>
              </a:p>
              <a:p>
                <a:pPr marL="0" lvl="0" indent="0" algn="l" rtl="0">
                  <a:spcBef>
                    <a:spcPts val="0"/>
                  </a:spcBef>
                  <a:spcAft>
                    <a:spcPts val="0"/>
                  </a:spcAft>
                  <a:buClr>
                    <a:schemeClr val="dk1"/>
                  </a:buClr>
                  <a:buSzPts val="1100"/>
                  <a:buFont typeface="Arial"/>
                  <a:buNone/>
                </a:pPr>
                <a:r>
                  <a:rPr lang="en"/>
                  <a:t>s</a:t>
                </a:r>
                <a:r>
                  <a:rPr lang="en" baseline="-25000"/>
                  <a:t>2</a:t>
                </a:r>
                <a:endParaRPr/>
              </a:p>
              <a:p>
                <a:pPr marL="0" lvl="0" indent="0" algn="l" rtl="0">
                  <a:spcBef>
                    <a:spcPts val="0"/>
                  </a:spcBef>
                  <a:spcAft>
                    <a:spcPts val="0"/>
                  </a:spcAft>
                  <a:buClr>
                    <a:schemeClr val="dk1"/>
                  </a:buClr>
                  <a:buSzPts val="1100"/>
                  <a:buFont typeface="Arial"/>
                  <a:buNone/>
                </a:pPr>
                <a:r>
                  <a:rPr lang="en"/>
                  <a:t>s</a:t>
                </a:r>
                <a:r>
                  <a:rPr lang="en" baseline="-25000"/>
                  <a:t>3</a:t>
                </a:r>
                <a:endParaRPr/>
              </a:p>
              <a:p>
                <a:pPr marL="0" lvl="0" indent="0" algn="l" rtl="0">
                  <a:spcBef>
                    <a:spcPts val="0"/>
                  </a:spcBef>
                  <a:spcAft>
                    <a:spcPts val="0"/>
                  </a:spcAft>
                  <a:buClr>
                    <a:schemeClr val="dk1"/>
                  </a:buClr>
                  <a:buSzPts val="1100"/>
                  <a:buFont typeface="Arial"/>
                  <a:buNone/>
                </a:pPr>
                <a:r>
                  <a:rPr lang="en"/>
                  <a:t>s</a:t>
                </a:r>
                <a:r>
                  <a:rPr lang="en" baseline="-25000"/>
                  <a:t>4</a:t>
                </a:r>
                <a:endParaRPr/>
              </a:p>
              <a:p>
                <a:pPr marL="0" lvl="0" indent="0" algn="l" rtl="0">
                  <a:spcBef>
                    <a:spcPts val="0"/>
                  </a:spcBef>
                  <a:spcAft>
                    <a:spcPts val="0"/>
                  </a:spcAft>
                  <a:buClr>
                    <a:schemeClr val="dk1"/>
                  </a:buClr>
                  <a:buSzPts val="1100"/>
                  <a:buFont typeface="Arial"/>
                  <a:buNone/>
                </a:pPr>
                <a:r>
                  <a:rPr lang="en"/>
                  <a:t>s</a:t>
                </a:r>
                <a:r>
                  <a:rPr lang="en" baseline="-25000"/>
                  <a:t>5</a:t>
                </a:r>
                <a:endParaRPr/>
              </a:p>
              <a:p>
                <a:pPr marL="0" lvl="0" indent="0" algn="l" rtl="0">
                  <a:spcBef>
                    <a:spcPts val="0"/>
                  </a:spcBef>
                  <a:spcAft>
                    <a:spcPts val="0"/>
                  </a:spcAft>
                  <a:buNone/>
                </a:pPr>
                <a:r>
                  <a:rPr lang="en"/>
                  <a:t>s</a:t>
                </a:r>
                <a:r>
                  <a:rPr lang="en" baseline="-25000"/>
                  <a:t>6</a:t>
                </a:r>
                <a:endParaRPr/>
              </a:p>
              <a:p>
                <a:pPr marL="0" lvl="0" indent="0" algn="l" rtl="0">
                  <a:spcBef>
                    <a:spcPts val="0"/>
                  </a:spcBef>
                  <a:spcAft>
                    <a:spcPts val="0"/>
                  </a:spcAft>
                  <a:buNone/>
                </a:pPr>
                <a:r>
                  <a:rPr lang="en"/>
                  <a:t>s</a:t>
                </a:r>
                <a:r>
                  <a:rPr lang="en" baseline="-25000"/>
                  <a:t>7</a:t>
                </a:r>
                <a:endParaRPr/>
              </a:p>
              <a:p>
                <a:pPr marL="0" lvl="0" indent="0" algn="l" rtl="0">
                  <a:spcBef>
                    <a:spcPts val="0"/>
                  </a:spcBef>
                  <a:spcAft>
                    <a:spcPts val="0"/>
                  </a:spcAft>
                  <a:buNone/>
                </a:pPr>
                <a:r>
                  <a:rPr lang="en"/>
                  <a:t>s</a:t>
                </a:r>
                <a:r>
                  <a:rPr lang="en" baseline="-25000"/>
                  <a:t>8</a:t>
                </a:r>
                <a:endParaRPr/>
              </a:p>
              <a:p>
                <a:pPr marL="0" lvl="0" indent="0" algn="l" rtl="0">
                  <a:spcBef>
                    <a:spcPts val="0"/>
                  </a:spcBef>
                  <a:spcAft>
                    <a:spcPts val="0"/>
                  </a:spcAft>
                  <a:buNone/>
                </a:pPr>
                <a:r>
                  <a:rPr lang="en"/>
                  <a:t>s</a:t>
                </a:r>
                <a:r>
                  <a:rPr lang="en" baseline="-25000"/>
                  <a:t>9</a:t>
                </a:r>
                <a:endParaRPr baseline="-25000"/>
              </a:p>
            </p:txBody>
          </p:sp>
        </p:grpSp>
      </p:grpSp>
      <p:sp>
        <p:nvSpPr>
          <p:cNvPr id="1895" name="Google Shape;1895;p179"/>
          <p:cNvSpPr txBox="1"/>
          <p:nvPr/>
        </p:nvSpPr>
        <p:spPr>
          <a:xfrm>
            <a:off x="-10075" y="845450"/>
            <a:ext cx="2970600" cy="2817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Trained by </a:t>
            </a:r>
            <a:endParaRPr sz="1600">
              <a:highlight>
                <a:srgbClr val="FFFFFF"/>
              </a:highlight>
              <a:latin typeface="Source Sans Pro"/>
              <a:ea typeface="Source Sans Pro"/>
              <a:cs typeface="Source Sans Pro"/>
              <a:sym typeface="Source Sans Pro"/>
            </a:endParaRPr>
          </a:p>
          <a:p>
            <a:pPr marL="914400" lvl="1"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Corrupting text with an arbitrary noising function</a:t>
            </a:r>
            <a:endParaRPr sz="1600">
              <a:highlight>
                <a:srgbClr val="FFFFFF"/>
              </a:highlight>
              <a:latin typeface="Source Sans Pro"/>
              <a:ea typeface="Source Sans Pro"/>
              <a:cs typeface="Source Sans Pro"/>
              <a:sym typeface="Source Sans Pro"/>
            </a:endParaRPr>
          </a:p>
          <a:p>
            <a:pPr marL="914400" lvl="1"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Learning a model to reconstruct the original text. </a:t>
            </a:r>
            <a:endParaRPr sz="1600">
              <a:highlight>
                <a:srgbClr val="FFFFFF"/>
              </a:highlight>
              <a:latin typeface="Source Sans Pro"/>
              <a:ea typeface="Source Sans Pro"/>
              <a:cs typeface="Source Sans Pro"/>
              <a:sym typeface="Source Sans Pro"/>
            </a:endParaRPr>
          </a:p>
          <a:p>
            <a:pPr marL="457200" lvl="0" indent="-330200" algn="l" rtl="0">
              <a:spcBef>
                <a:spcPts val="0"/>
              </a:spcBef>
              <a:spcAft>
                <a:spcPts val="0"/>
              </a:spcAft>
              <a:buSzPts val="1600"/>
              <a:buFont typeface="Source Sans Pro"/>
              <a:buChar char="●"/>
            </a:pPr>
            <a:r>
              <a:rPr lang="en" sz="1600">
                <a:highlight>
                  <a:srgbClr val="FFFFFF"/>
                </a:highlight>
                <a:latin typeface="Source Sans Pro"/>
                <a:ea typeface="Source Sans Pro"/>
                <a:cs typeface="Source Sans Pro"/>
                <a:sym typeface="Source Sans Pro"/>
              </a:rPr>
              <a:t>Denoising full text</a:t>
            </a:r>
            <a:endParaRPr sz="1600">
              <a:highlight>
                <a:srgbClr val="FFFFFF"/>
              </a:highlight>
              <a:latin typeface="Source Sans Pro"/>
              <a:ea typeface="Source Sans Pro"/>
              <a:cs typeface="Source Sans Pro"/>
              <a:sym typeface="Source Sans Pro"/>
            </a:endParaRPr>
          </a:p>
        </p:txBody>
      </p:sp>
      <p:sp>
        <p:nvSpPr>
          <p:cNvPr id="1896" name="Google Shape;1896;p179"/>
          <p:cNvSpPr txBox="1"/>
          <p:nvPr/>
        </p:nvSpPr>
        <p:spPr>
          <a:xfrm>
            <a:off x="239525" y="3455075"/>
            <a:ext cx="2596200" cy="148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222222"/>
                </a:solidFill>
                <a:highlight>
                  <a:srgbClr val="FFFFFF"/>
                </a:highlight>
              </a:rPr>
              <a:t>Lewis, Mike, Yinhan Liu, Naman Goyal, Marjan Ghazvininejad, Abdelrahman Mohamed, Omer Levy, Ves Stoyanov, and Luke Zettlemoyer. "BART: Denoising Sequence-to-Sequence Pre-training for Natural Language Generation, Translation, and Comprehension." </a:t>
            </a:r>
            <a:r>
              <a:rPr lang="en" sz="1000" i="1">
                <a:solidFill>
                  <a:srgbClr val="222222"/>
                </a:solidFill>
                <a:highlight>
                  <a:srgbClr val="FFFFFF"/>
                </a:highlight>
              </a:rPr>
              <a:t>Proceedings of the 58th Annual Meeting of the Association for Computational Linguistics, (ACL 2020)</a:t>
            </a:r>
            <a:endParaRPr/>
          </a:p>
        </p:txBody>
      </p:sp>
      <p:sp>
        <p:nvSpPr>
          <p:cNvPr id="1897" name="Google Shape;1897;p179"/>
          <p:cNvSpPr txBox="1"/>
          <p:nvPr/>
        </p:nvSpPr>
        <p:spPr>
          <a:xfrm>
            <a:off x="6814225" y="2571750"/>
            <a:ext cx="548700" cy="22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rPr>
              <a:t>s</a:t>
            </a:r>
            <a:r>
              <a:rPr lang="en" baseline="-25000">
                <a:solidFill>
                  <a:srgbClr val="0000FF"/>
                </a:solidFill>
              </a:rPr>
              <a:t>1</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2</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3</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4</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5</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6</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7</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8</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9</a:t>
            </a:r>
            <a:endParaRPr>
              <a:solidFill>
                <a:srgbClr val="0000FF"/>
              </a:solidFill>
            </a:endParaRPr>
          </a:p>
          <a:p>
            <a:pPr marL="0" lvl="0" indent="0" algn="l" rtl="0">
              <a:spcBef>
                <a:spcPts val="0"/>
              </a:spcBef>
              <a:spcAft>
                <a:spcPts val="0"/>
              </a:spcAft>
              <a:buNone/>
            </a:pPr>
            <a:r>
              <a:rPr lang="en">
                <a:solidFill>
                  <a:srgbClr val="0000FF"/>
                </a:solidFill>
              </a:rPr>
              <a:t>s</a:t>
            </a:r>
            <a:r>
              <a:rPr lang="en" baseline="-25000">
                <a:solidFill>
                  <a:srgbClr val="0000FF"/>
                </a:solidFill>
              </a:rPr>
              <a:t>10</a:t>
            </a:r>
            <a:endParaRPr baseline="-25000">
              <a:solidFill>
                <a:srgbClr val="0000FF"/>
              </a:solidFill>
            </a:endParaRPr>
          </a:p>
        </p:txBody>
      </p:sp>
      <p:sp>
        <p:nvSpPr>
          <p:cNvPr id="1898" name="Google Shape;1898;p179"/>
          <p:cNvSpPr txBox="1"/>
          <p:nvPr/>
        </p:nvSpPr>
        <p:spPr>
          <a:xfrm>
            <a:off x="6608375" y="2571750"/>
            <a:ext cx="471600" cy="218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t>
            </a:r>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p180"/>
          <p:cNvSpPr txBox="1">
            <a:spLocks noGrp="1"/>
          </p:cNvSpPr>
          <p:nvPr>
            <p:ph type="title"/>
          </p:nvPr>
        </p:nvSpPr>
        <p:spPr>
          <a:xfrm>
            <a:off x="311700" y="263275"/>
            <a:ext cx="8520600" cy="98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BART pretraining (noising steps) (Lewis et al. 2020)</a:t>
            </a:r>
            <a:endParaRPr/>
          </a:p>
        </p:txBody>
      </p:sp>
      <p:sp>
        <p:nvSpPr>
          <p:cNvPr id="1904" name="Google Shape;1904;p180"/>
          <p:cNvSpPr/>
          <p:nvPr/>
        </p:nvSpPr>
        <p:spPr>
          <a:xfrm>
            <a:off x="6080400" y="117012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 _ C . _ E .</a:t>
            </a:r>
            <a:endParaRPr/>
          </a:p>
        </p:txBody>
      </p:sp>
      <p:sp>
        <p:nvSpPr>
          <p:cNvPr id="1905" name="Google Shape;1905;p180"/>
          <p:cNvSpPr/>
          <p:nvPr/>
        </p:nvSpPr>
        <p:spPr>
          <a:xfrm>
            <a:off x="6080400" y="181882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 . C . E .</a:t>
            </a:r>
            <a:endParaRPr/>
          </a:p>
        </p:txBody>
      </p:sp>
      <p:sp>
        <p:nvSpPr>
          <p:cNvPr id="1906" name="Google Shape;1906;p180"/>
          <p:cNvSpPr/>
          <p:nvPr/>
        </p:nvSpPr>
        <p:spPr>
          <a:xfrm>
            <a:off x="6080400" y="254237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A _ . D _ E .</a:t>
            </a:r>
            <a:endParaRPr/>
          </a:p>
        </p:txBody>
      </p:sp>
      <p:sp>
        <p:nvSpPr>
          <p:cNvPr id="1907" name="Google Shape;1907;p180"/>
          <p:cNvSpPr/>
          <p:nvPr/>
        </p:nvSpPr>
        <p:spPr>
          <a:xfrm>
            <a:off x="6080400" y="319107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 E . A B C.</a:t>
            </a:r>
            <a:endParaRPr/>
          </a:p>
        </p:txBody>
      </p:sp>
      <p:sp>
        <p:nvSpPr>
          <p:cNvPr id="1908" name="Google Shape;1908;p180"/>
          <p:cNvSpPr/>
          <p:nvPr/>
        </p:nvSpPr>
        <p:spPr>
          <a:xfrm>
            <a:off x="6080400" y="3914625"/>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 . D E . A B .</a:t>
            </a:r>
            <a:endParaRPr/>
          </a:p>
        </p:txBody>
      </p:sp>
      <p:sp>
        <p:nvSpPr>
          <p:cNvPr id="1909" name="Google Shape;1909;p180"/>
          <p:cNvSpPr txBox="1"/>
          <p:nvPr/>
        </p:nvSpPr>
        <p:spPr>
          <a:xfrm>
            <a:off x="4018750" y="1246925"/>
            <a:ext cx="15216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Token Masking</a:t>
            </a:r>
            <a:endParaRPr/>
          </a:p>
        </p:txBody>
      </p:sp>
      <p:sp>
        <p:nvSpPr>
          <p:cNvPr id="1910" name="Google Shape;1910;p180"/>
          <p:cNvSpPr txBox="1"/>
          <p:nvPr/>
        </p:nvSpPr>
        <p:spPr>
          <a:xfrm>
            <a:off x="4018750" y="1895625"/>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Token deletion</a:t>
            </a:r>
            <a:endParaRPr/>
          </a:p>
        </p:txBody>
      </p:sp>
      <p:sp>
        <p:nvSpPr>
          <p:cNvPr id="1911" name="Google Shape;1911;p180"/>
          <p:cNvSpPr txBox="1"/>
          <p:nvPr/>
        </p:nvSpPr>
        <p:spPr>
          <a:xfrm>
            <a:off x="4018750" y="2581750"/>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Text infilling</a:t>
            </a:r>
            <a:endParaRPr/>
          </a:p>
        </p:txBody>
      </p:sp>
      <p:sp>
        <p:nvSpPr>
          <p:cNvPr id="1912" name="Google Shape;1912;p180"/>
          <p:cNvSpPr txBox="1"/>
          <p:nvPr/>
        </p:nvSpPr>
        <p:spPr>
          <a:xfrm>
            <a:off x="4018750" y="3210413"/>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Sentence permutation</a:t>
            </a:r>
            <a:endParaRPr/>
          </a:p>
        </p:txBody>
      </p:sp>
      <p:sp>
        <p:nvSpPr>
          <p:cNvPr id="1913" name="Google Shape;1913;p180"/>
          <p:cNvSpPr txBox="1"/>
          <p:nvPr/>
        </p:nvSpPr>
        <p:spPr>
          <a:xfrm>
            <a:off x="4018750" y="3839100"/>
            <a:ext cx="19491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Document rotation</a:t>
            </a:r>
            <a:endParaRPr/>
          </a:p>
        </p:txBody>
      </p:sp>
      <p:sp>
        <p:nvSpPr>
          <p:cNvPr id="1914" name="Google Shape;1914;p180"/>
          <p:cNvSpPr/>
          <p:nvPr/>
        </p:nvSpPr>
        <p:spPr>
          <a:xfrm>
            <a:off x="909150" y="2351700"/>
            <a:ext cx="1861200" cy="440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 B C . D E .</a:t>
            </a:r>
            <a:endParaRPr/>
          </a:p>
        </p:txBody>
      </p:sp>
      <p:sp>
        <p:nvSpPr>
          <p:cNvPr id="1915" name="Google Shape;1915;p180"/>
          <p:cNvSpPr txBox="1"/>
          <p:nvPr/>
        </p:nvSpPr>
        <p:spPr>
          <a:xfrm>
            <a:off x="955075" y="2945050"/>
            <a:ext cx="1654200" cy="3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Original document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a:r>
              <a:rPr lang="en-US" sz="2400" dirty="0">
                <a:latin typeface="Bitstream Vera Sans" charset="0"/>
              </a:rPr>
              <a:t>Initial Probabilities: </a:t>
            </a:r>
            <a:br>
              <a:rPr lang="en-US" sz="2400" dirty="0">
                <a:latin typeface="Bitstream Vera Sans" charset="0"/>
              </a:rPr>
            </a:br>
            <a:r>
              <a:rPr lang="en-US" sz="2400" dirty="0">
                <a:latin typeface="Bitstream Vera Sans" charset="0"/>
              </a:rPr>
              <a:t>each cell denotes </a:t>
            </a:r>
            <a:r>
              <a:rPr lang="en-US" sz="2400" i="1" dirty="0">
                <a:latin typeface="Bitstream Vera Sans" charset="0"/>
              </a:rPr>
              <a:t>t(a</a:t>
            </a:r>
            <a:r>
              <a:rPr lang="en-US" sz="2400" i="1" dirty="0">
                <a:latin typeface="Bitstream Vera Sans" charset="0"/>
                <a:sym typeface="Wingdings" charset="0"/>
              </a:rPr>
              <a:t> w), </a:t>
            </a:r>
            <a:r>
              <a:rPr lang="en-US" sz="2400" i="1" dirty="0">
                <a:latin typeface="Bitstream Vera Sans" charset="0"/>
              </a:rPr>
              <a:t>t(a</a:t>
            </a:r>
            <a:r>
              <a:rPr lang="en-US" sz="2400" i="1" dirty="0">
                <a:latin typeface="Bitstream Vera Sans" charset="0"/>
                <a:sym typeface="Wingdings" charset="0"/>
              </a:rPr>
              <a:t> x) etc.</a:t>
            </a:r>
          </a:p>
        </p:txBody>
      </p:sp>
      <p:graphicFrame>
        <p:nvGraphicFramePr>
          <p:cNvPr id="369706" name="Group 42"/>
          <p:cNvGraphicFramePr>
            <a:graphicFrameLocks noGrp="1"/>
          </p:cNvGraphicFramePr>
          <p:nvPr>
            <p:ph idx="1"/>
          </p:nvPr>
        </p:nvGraphicFramePr>
        <p:xfrm>
          <a:off x="1461601" y="1586687"/>
          <a:ext cx="6166800" cy="3010278"/>
        </p:xfrm>
        <a:graphic>
          <a:graphicData uri="http://schemas.openxmlformats.org/drawingml/2006/table">
            <a:tbl>
              <a:tblPr/>
              <a:tblGrid>
                <a:gridCol w="1234440">
                  <a:extLst>
                    <a:ext uri="{9D8B030D-6E8A-4147-A177-3AD203B41FA5}">
                      <a16:colId xmlns:a16="http://schemas.microsoft.com/office/drawing/2014/main" val="20000"/>
                    </a:ext>
                  </a:extLst>
                </a:gridCol>
                <a:gridCol w="1232280">
                  <a:extLst>
                    <a:ext uri="{9D8B030D-6E8A-4147-A177-3AD203B41FA5}">
                      <a16:colId xmlns:a16="http://schemas.microsoft.com/office/drawing/2014/main" val="20001"/>
                    </a:ext>
                  </a:extLst>
                </a:gridCol>
                <a:gridCol w="1233360">
                  <a:extLst>
                    <a:ext uri="{9D8B030D-6E8A-4147-A177-3AD203B41FA5}">
                      <a16:colId xmlns:a16="http://schemas.microsoft.com/office/drawing/2014/main" val="20002"/>
                    </a:ext>
                  </a:extLst>
                </a:gridCol>
                <a:gridCol w="1232280">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tblGrid>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endParaRPr kumimoji="0" lang="en-US" sz="1900" b="0" i="0" u="none" strike="noStrike" cap="none" normalizeH="0" baseline="0">
                        <a:ln>
                          <a:noFill/>
                        </a:ln>
                        <a:solidFill>
                          <a:srgbClr val="000000"/>
                        </a:solidFill>
                        <a:effectLst/>
                        <a:latin typeface="Bitstream Vera Sans" pitchFamily="16"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40017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Perspective</a:t>
            </a:r>
          </a:p>
        </p:txBody>
      </p:sp>
    </p:spTree>
    <p:extLst>
      <p:ext uri="{BB962C8B-B14F-4D97-AF65-F5344CB8AC3E}">
        <p14:creationId xmlns:p14="http://schemas.microsoft.com/office/powerpoint/2010/main" val="41894969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a:r>
              <a:rPr lang="en-US">
                <a:latin typeface="Bitstream Vera Sans" charset="0"/>
              </a:rPr>
              <a:t>Example of expected count</a:t>
            </a:r>
          </a:p>
        </p:txBody>
      </p:sp>
      <p:sp>
        <p:nvSpPr>
          <p:cNvPr id="18435" name="Rectangle 3"/>
          <p:cNvSpPr>
            <a:spLocks noGrp="1" noChangeArrowheads="1"/>
          </p:cNvSpPr>
          <p:nvPr>
            <p:ph type="body" idx="1"/>
          </p:nvPr>
        </p:nvSpPr>
        <p:spPr/>
        <p:txBody>
          <a:bodyPr/>
          <a:lstStyle/>
          <a:p>
            <a:pPr eaLnBrk="1">
              <a:buFont typeface="Wingdings" charset="0"/>
              <a:buNone/>
            </a:pPr>
            <a:r>
              <a:rPr lang="en-US" sz="1650" i="1" dirty="0">
                <a:latin typeface="Bitstream Vera Sans" charset="0"/>
              </a:rPr>
              <a:t>C[w</a:t>
            </a:r>
            <a:r>
              <a:rPr lang="en-US" sz="1650" i="1" dirty="0">
                <a:latin typeface="Bitstream Vera Sans" charset="0"/>
                <a:sym typeface="Wingdings" charset="0"/>
              </a:rPr>
              <a:t>a; (a b)(w x)]</a:t>
            </a:r>
          </a:p>
          <a:p>
            <a:pPr eaLnBrk="1">
              <a:buFont typeface="Wingdings" charset="0"/>
              <a:buNone/>
            </a:pPr>
            <a:endParaRPr lang="en-US" sz="1650" i="1" dirty="0">
              <a:latin typeface="Bitstream Vera Sans" charset="0"/>
              <a:sym typeface="Wingdings" charset="0"/>
            </a:endParaRPr>
          </a:p>
          <a:p>
            <a:pPr eaLnBrk="1">
              <a:buFont typeface="Wingdings" charset="0"/>
              <a:buNone/>
            </a:pPr>
            <a:r>
              <a:rPr lang="en-US" sz="1650" i="1" dirty="0">
                <a:latin typeface="Bitstream Vera Sans" charset="0"/>
                <a:sym typeface="Wingdings" charset="0"/>
              </a:rPr>
              <a:t>			t(</a:t>
            </a:r>
            <a:r>
              <a:rPr lang="en-US" sz="1650" i="1" dirty="0">
                <a:latin typeface="Bitstream Vera Sans" charset="0"/>
              </a:rPr>
              <a:t>w</a:t>
            </a:r>
            <a:r>
              <a:rPr lang="en-US" sz="1650" i="1" dirty="0">
                <a:latin typeface="Bitstream Vera Sans" charset="0"/>
                <a:sym typeface="Wingdings" charset="0"/>
              </a:rPr>
              <a:t>a)</a:t>
            </a:r>
          </a:p>
          <a:p>
            <a:pPr eaLnBrk="1">
              <a:buFont typeface="Wingdings" charset="0"/>
              <a:buNone/>
            </a:pPr>
            <a:r>
              <a:rPr lang="en-US" sz="1650" i="1" dirty="0">
                <a:latin typeface="Bitstream Vera Sans" charset="0"/>
                <a:sym typeface="Wingdings" charset="0"/>
              </a:rPr>
              <a:t>=		------------------------- X  #(a in ‘a b’) X #(w in ‘w x’) </a:t>
            </a:r>
          </a:p>
          <a:p>
            <a:pPr eaLnBrk="1">
              <a:buFont typeface="Wingdings" charset="0"/>
              <a:buNone/>
            </a:pPr>
            <a:r>
              <a:rPr lang="en-US" sz="1650" i="1" dirty="0">
                <a:latin typeface="Bitstream Vera Sans" charset="0"/>
                <a:sym typeface="Wingdings" charset="0"/>
              </a:rPr>
              <a:t>		t(</a:t>
            </a:r>
            <a:r>
              <a:rPr lang="en-US" sz="1650" i="1" dirty="0">
                <a:latin typeface="Bitstream Vera Sans" charset="0"/>
              </a:rPr>
              <a:t>w</a:t>
            </a:r>
            <a:r>
              <a:rPr lang="en-US" sz="1650" i="1" dirty="0">
                <a:latin typeface="Bitstream Vera Sans" charset="0"/>
                <a:sym typeface="Wingdings" charset="0"/>
              </a:rPr>
              <a:t>a)+t(</a:t>
            </a:r>
            <a:r>
              <a:rPr lang="en-US" sz="1650" i="1" dirty="0">
                <a:latin typeface="Bitstream Vera Sans" charset="0"/>
              </a:rPr>
              <a:t>w</a:t>
            </a:r>
            <a:r>
              <a:rPr lang="en-US" sz="1650" i="1" dirty="0">
                <a:latin typeface="Bitstream Vera Sans" charset="0"/>
                <a:sym typeface="Wingdings" charset="0"/>
              </a:rPr>
              <a:t>b)</a:t>
            </a:r>
          </a:p>
          <a:p>
            <a:pPr eaLnBrk="1">
              <a:buFont typeface="Wingdings" charset="0"/>
              <a:buNone/>
            </a:pPr>
            <a:r>
              <a:rPr lang="en-US" sz="1650" i="1" dirty="0">
                <a:latin typeface="Bitstream Vera Sans" charset="0"/>
                <a:sym typeface="Wingdings" charset="0"/>
              </a:rPr>
              <a:t>		1/4</a:t>
            </a:r>
          </a:p>
          <a:p>
            <a:pPr eaLnBrk="1">
              <a:buFont typeface="Wingdings" charset="0"/>
              <a:buNone/>
            </a:pPr>
            <a:r>
              <a:rPr lang="en-US" sz="1650" i="1" dirty="0">
                <a:latin typeface="Bitstream Vera Sans" charset="0"/>
                <a:sym typeface="Wingdings" charset="0"/>
              </a:rPr>
              <a:t>=	----------------- X  1 X 1= 1/2 </a:t>
            </a:r>
          </a:p>
          <a:p>
            <a:pPr eaLnBrk="1">
              <a:buFont typeface="Wingdings" charset="0"/>
              <a:buNone/>
            </a:pPr>
            <a:r>
              <a:rPr lang="en-US" sz="1650" i="1" dirty="0">
                <a:latin typeface="Bitstream Vera Sans" charset="0"/>
                <a:sym typeface="Wingdings" charset="0"/>
              </a:rPr>
              <a:t>	1/4+1/4</a:t>
            </a:r>
          </a:p>
          <a:p>
            <a:pPr eaLnBrk="1">
              <a:buFont typeface="Wingdings" charset="0"/>
              <a:buNone/>
            </a:pPr>
            <a:endParaRPr lang="en-US" i="1" dirty="0">
              <a:latin typeface="Bitstream Vera Sans" charset="0"/>
            </a:endParaRPr>
          </a:p>
        </p:txBody>
      </p:sp>
    </p:spTree>
    <p:extLst>
      <p:ext uri="{BB962C8B-B14F-4D97-AF65-F5344CB8AC3E}">
        <p14:creationId xmlns:p14="http://schemas.microsoft.com/office/powerpoint/2010/main" val="268816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85"/>
          <p:cNvSpPr>
            <a:spLocks noGrp="1" noChangeArrowheads="1"/>
          </p:cNvSpPr>
          <p:nvPr>
            <p:ph type="title"/>
          </p:nvPr>
        </p:nvSpPr>
        <p:spPr/>
        <p:txBody>
          <a:bodyPr/>
          <a:lstStyle/>
          <a:p>
            <a:pPr eaLnBrk="1"/>
            <a:r>
              <a:rPr lang="en-US">
                <a:latin typeface="Bitstream Vera Sans" charset="0"/>
              </a:rPr>
              <a:t>“counts”</a:t>
            </a:r>
          </a:p>
        </p:txBody>
      </p:sp>
      <p:graphicFrame>
        <p:nvGraphicFramePr>
          <p:cNvPr id="376920" name="Group 88"/>
          <p:cNvGraphicFramePr>
            <a:graphicFrameLocks noGrp="1"/>
          </p:cNvGraphicFramePr>
          <p:nvPr>
            <p:ph sz="half" idx="2"/>
          </p:nvPr>
        </p:nvGraphicFramePr>
        <p:xfrm>
          <a:off x="4620601" y="1203247"/>
          <a:ext cx="3031560" cy="3702815"/>
        </p:xfrm>
        <a:graphic>
          <a:graphicData uri="http://schemas.openxmlformats.org/drawingml/2006/table">
            <a:tbl>
              <a:tblPr/>
              <a:tblGrid>
                <a:gridCol w="606960">
                  <a:extLst>
                    <a:ext uri="{9D8B030D-6E8A-4147-A177-3AD203B41FA5}">
                      <a16:colId xmlns:a16="http://schemas.microsoft.com/office/drawing/2014/main" val="20000"/>
                    </a:ext>
                  </a:extLst>
                </a:gridCol>
                <a:gridCol w="605880">
                  <a:extLst>
                    <a:ext uri="{9D8B030D-6E8A-4147-A177-3AD203B41FA5}">
                      <a16:colId xmlns:a16="http://schemas.microsoft.com/office/drawing/2014/main" val="20001"/>
                    </a:ext>
                  </a:extLst>
                </a:gridCol>
                <a:gridCol w="605880">
                  <a:extLst>
                    <a:ext uri="{9D8B030D-6E8A-4147-A177-3AD203B41FA5}">
                      <a16:colId xmlns:a16="http://schemas.microsoft.com/office/drawing/2014/main" val="20002"/>
                    </a:ext>
                  </a:extLst>
                </a:gridCol>
                <a:gridCol w="605880">
                  <a:extLst>
                    <a:ext uri="{9D8B030D-6E8A-4147-A177-3AD203B41FA5}">
                      <a16:colId xmlns:a16="http://schemas.microsoft.com/office/drawing/2014/main" val="20003"/>
                    </a:ext>
                  </a:extLst>
                </a:gridCol>
                <a:gridCol w="606960">
                  <a:extLst>
                    <a:ext uri="{9D8B030D-6E8A-4147-A177-3AD203B41FA5}">
                      <a16:colId xmlns:a16="http://schemas.microsoft.com/office/drawing/2014/main" val="20004"/>
                    </a:ext>
                  </a:extLst>
                </a:gridCol>
              </a:tblGrid>
              <a:tr h="878269">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rPr>
                        <a:t>b c d</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x y z</a:t>
                      </a:r>
                      <a:endParaRPr kumimoji="0" lang="en-US" sz="1400" b="1" i="1" u="none" strike="noStrike" cap="none" normalizeH="0" baseline="0">
                        <a:ln>
                          <a:noFill/>
                        </a:ln>
                        <a:solidFill>
                          <a:srgbClr val="000000"/>
                        </a:solidFill>
                        <a:effectLst/>
                        <a:latin typeface="Bitstream Vera Sans" charset="0"/>
                        <a:ea typeface="ＭＳ Ｐゴシック"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376919" name="Group 87"/>
          <p:cNvGraphicFramePr>
            <a:graphicFrameLocks noGrp="1"/>
          </p:cNvGraphicFramePr>
          <p:nvPr>
            <p:ph sz="half" idx="1"/>
          </p:nvPr>
        </p:nvGraphicFramePr>
        <p:xfrm>
          <a:off x="1485360" y="1203247"/>
          <a:ext cx="3031560" cy="3702815"/>
        </p:xfrm>
        <a:graphic>
          <a:graphicData uri="http://schemas.openxmlformats.org/drawingml/2006/table">
            <a:tbl>
              <a:tblPr/>
              <a:tblGrid>
                <a:gridCol w="606960">
                  <a:extLst>
                    <a:ext uri="{9D8B030D-6E8A-4147-A177-3AD203B41FA5}">
                      <a16:colId xmlns:a16="http://schemas.microsoft.com/office/drawing/2014/main" val="20000"/>
                    </a:ext>
                  </a:extLst>
                </a:gridCol>
                <a:gridCol w="605880">
                  <a:extLst>
                    <a:ext uri="{9D8B030D-6E8A-4147-A177-3AD203B41FA5}">
                      <a16:colId xmlns:a16="http://schemas.microsoft.com/office/drawing/2014/main" val="20001"/>
                    </a:ext>
                  </a:extLst>
                </a:gridCol>
                <a:gridCol w="605880">
                  <a:extLst>
                    <a:ext uri="{9D8B030D-6E8A-4147-A177-3AD203B41FA5}">
                      <a16:colId xmlns:a16="http://schemas.microsoft.com/office/drawing/2014/main" val="20002"/>
                    </a:ext>
                  </a:extLst>
                </a:gridCol>
                <a:gridCol w="605880">
                  <a:extLst>
                    <a:ext uri="{9D8B030D-6E8A-4147-A177-3AD203B41FA5}">
                      <a16:colId xmlns:a16="http://schemas.microsoft.com/office/drawing/2014/main" val="20003"/>
                    </a:ext>
                  </a:extLst>
                </a:gridCol>
                <a:gridCol w="606960">
                  <a:extLst>
                    <a:ext uri="{9D8B030D-6E8A-4147-A177-3AD203B41FA5}">
                      <a16:colId xmlns:a16="http://schemas.microsoft.com/office/drawing/2014/main" val="20004"/>
                    </a:ext>
                  </a:extLst>
                </a:gridCol>
              </a:tblGrid>
              <a:tr h="878269">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rPr>
                        <a:t>a b</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w x</a:t>
                      </a:r>
                      <a:endParaRPr kumimoji="0" lang="en-US" sz="1400" b="1" i="1" u="none" strike="noStrike" cap="none" normalizeH="0" baseline="0">
                        <a:ln>
                          <a:noFill/>
                        </a:ln>
                        <a:solidFill>
                          <a:srgbClr val="000000"/>
                        </a:solidFill>
                        <a:effectLst/>
                        <a:latin typeface="Bitstream Vera Sans" charset="0"/>
                        <a:ea typeface="ＭＳ Ｐゴシック"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433854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a:r>
              <a:rPr lang="en-US" dirty="0">
                <a:latin typeface="Bitstream Vera Sans" charset="0"/>
              </a:rPr>
              <a:t>Revised probability: example</a:t>
            </a:r>
          </a:p>
        </p:txBody>
      </p:sp>
      <p:sp>
        <p:nvSpPr>
          <p:cNvPr id="20483" name="Rectangle 3"/>
          <p:cNvSpPr>
            <a:spLocks noGrp="1" noChangeArrowheads="1"/>
          </p:cNvSpPr>
          <p:nvPr>
            <p:ph type="body" idx="1"/>
          </p:nvPr>
        </p:nvSpPr>
        <p:spPr/>
        <p:txBody>
          <a:bodyPr/>
          <a:lstStyle/>
          <a:p>
            <a:pPr eaLnBrk="1">
              <a:buFont typeface="Wingdings" charset="0"/>
              <a:buNone/>
            </a:pPr>
            <a:r>
              <a:rPr lang="en-US" i="1" dirty="0">
                <a:latin typeface="Bitstream Vera Sans" charset="0"/>
              </a:rPr>
              <a:t>			</a:t>
            </a:r>
            <a:r>
              <a:rPr lang="en-US" i="1" dirty="0" err="1">
                <a:latin typeface="Bitstream Vera Sans" charset="0"/>
              </a:rPr>
              <a:t>t</a:t>
            </a:r>
            <a:r>
              <a:rPr lang="en-US" i="1" baseline="-25000" dirty="0" err="1">
                <a:latin typeface="Bitstream Vera Sans" charset="0"/>
              </a:rPr>
              <a:t>revised</a:t>
            </a:r>
            <a:r>
              <a:rPr lang="en-US" i="1" dirty="0">
                <a:latin typeface="Bitstream Vera Sans" charset="0"/>
              </a:rPr>
              <a:t>(a</a:t>
            </a:r>
            <a:r>
              <a:rPr lang="en-US" i="1" dirty="0">
                <a:latin typeface="Bitstream Vera Sans" charset="0"/>
                <a:sym typeface="Wingdings" charset="0"/>
              </a:rPr>
              <a:t> w)</a:t>
            </a:r>
          </a:p>
          <a:p>
            <a:pPr eaLnBrk="1">
              <a:buFont typeface="Wingdings" charset="0"/>
              <a:buNone/>
            </a:pPr>
            <a:endParaRPr lang="en-US" sz="1650" i="1" dirty="0">
              <a:latin typeface="Bitstream Vera Sans" charset="0"/>
            </a:endParaRPr>
          </a:p>
          <a:p>
            <a:pPr eaLnBrk="1">
              <a:buFont typeface="Wingdings" charset="0"/>
              <a:buNone/>
            </a:pPr>
            <a:r>
              <a:rPr lang="en-US" sz="1650" i="1" dirty="0">
                <a:latin typeface="Bitstream Vera Sans" charset="0"/>
              </a:rPr>
              <a:t>				1/2</a:t>
            </a:r>
          </a:p>
          <a:p>
            <a:pPr eaLnBrk="1">
              <a:buFont typeface="Wingdings" charset="0"/>
              <a:buNone/>
            </a:pPr>
            <a:r>
              <a:rPr lang="en-US" sz="1650" i="1" dirty="0">
                <a:latin typeface="Bitstream Vera Sans" charset="0"/>
              </a:rPr>
              <a:t>= -------------------------------------------------------------------</a:t>
            </a:r>
          </a:p>
          <a:p>
            <a:pPr eaLnBrk="1">
              <a:buFont typeface="Wingdings" charset="0"/>
              <a:buNone/>
            </a:pPr>
            <a:r>
              <a:rPr lang="en-US" sz="1650" i="1" dirty="0">
                <a:latin typeface="Bitstream Vera Sans" charset="0"/>
              </a:rPr>
              <a:t>	(1/2+1/2 +0+0 )</a:t>
            </a:r>
            <a:r>
              <a:rPr lang="en-US" sz="1650" i="1" baseline="-25000" dirty="0">
                <a:latin typeface="Bitstream Vera Sans" charset="0"/>
              </a:rPr>
              <a:t>(a b)</a:t>
            </a:r>
            <a:r>
              <a:rPr lang="en-US" sz="1650" i="1" baseline="-25000" dirty="0">
                <a:latin typeface="Bitstream Vera Sans" charset="0"/>
                <a:sym typeface="Wingdings" charset="0"/>
              </a:rPr>
              <a:t>( w x)</a:t>
            </a:r>
            <a:r>
              <a:rPr lang="en-US" sz="1650" i="1" dirty="0">
                <a:latin typeface="Bitstream Vera Sans" charset="0"/>
              </a:rPr>
              <a:t> +(0+0+0+0 )</a:t>
            </a:r>
            <a:r>
              <a:rPr lang="en-US" sz="1650" i="1" baseline="-25000" dirty="0">
                <a:latin typeface="Bitstream Vera Sans" charset="0"/>
              </a:rPr>
              <a:t>(b c d)</a:t>
            </a:r>
            <a:r>
              <a:rPr lang="en-US" sz="1650" i="1" baseline="-25000" dirty="0">
                <a:latin typeface="Bitstream Vera Sans" charset="0"/>
                <a:sym typeface="Wingdings" charset="0"/>
              </a:rPr>
              <a:t> (x y z)</a:t>
            </a:r>
          </a:p>
        </p:txBody>
      </p:sp>
    </p:spTree>
    <p:extLst>
      <p:ext uri="{BB962C8B-B14F-4D97-AF65-F5344CB8AC3E}">
        <p14:creationId xmlns:p14="http://schemas.microsoft.com/office/powerpoint/2010/main" val="3451209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a:r>
              <a:rPr lang="en-US">
                <a:latin typeface="Bitstream Vera Sans" charset="0"/>
              </a:rPr>
              <a:t>Revised probabilities table</a:t>
            </a:r>
            <a:endParaRPr lang="en-US" sz="2175" i="1">
              <a:latin typeface="Bitstream Vera Sans" charset="0"/>
              <a:sym typeface="Wingdings" charset="0"/>
            </a:endParaRPr>
          </a:p>
        </p:txBody>
      </p:sp>
      <p:graphicFrame>
        <p:nvGraphicFramePr>
          <p:cNvPr id="381955" name="Group 3"/>
          <p:cNvGraphicFramePr>
            <a:graphicFrameLocks noGrp="1"/>
          </p:cNvGraphicFramePr>
          <p:nvPr>
            <p:ph idx="1"/>
          </p:nvPr>
        </p:nvGraphicFramePr>
        <p:xfrm>
          <a:off x="1461601" y="1586687"/>
          <a:ext cx="6166800" cy="3010278"/>
        </p:xfrm>
        <a:graphic>
          <a:graphicData uri="http://schemas.openxmlformats.org/drawingml/2006/table">
            <a:tbl>
              <a:tblPr/>
              <a:tblGrid>
                <a:gridCol w="1234440">
                  <a:extLst>
                    <a:ext uri="{9D8B030D-6E8A-4147-A177-3AD203B41FA5}">
                      <a16:colId xmlns:a16="http://schemas.microsoft.com/office/drawing/2014/main" val="20000"/>
                    </a:ext>
                  </a:extLst>
                </a:gridCol>
                <a:gridCol w="1232280">
                  <a:extLst>
                    <a:ext uri="{9D8B030D-6E8A-4147-A177-3AD203B41FA5}">
                      <a16:colId xmlns:a16="http://schemas.microsoft.com/office/drawing/2014/main" val="20001"/>
                    </a:ext>
                  </a:extLst>
                </a:gridCol>
                <a:gridCol w="1233360">
                  <a:extLst>
                    <a:ext uri="{9D8B030D-6E8A-4147-A177-3AD203B41FA5}">
                      <a16:colId xmlns:a16="http://schemas.microsoft.com/office/drawing/2014/main" val="20002"/>
                    </a:ext>
                  </a:extLst>
                </a:gridCol>
                <a:gridCol w="1232280">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tblGrid>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endParaRPr kumimoji="0" lang="en-US" sz="1900" b="0" i="0" u="none" strike="noStrike" cap="none" normalizeH="0" baseline="0">
                        <a:ln>
                          <a:noFill/>
                        </a:ln>
                        <a:solidFill>
                          <a:srgbClr val="000000"/>
                        </a:solidFill>
                        <a:effectLst/>
                        <a:latin typeface="Bitstream Vera Sans" pitchFamily="16"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5/12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1/6</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1/6</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0035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a:r>
              <a:rPr lang="en-US">
                <a:latin typeface="Bitstream Vera Sans" charset="0"/>
              </a:rPr>
              <a:t>“revised counts”</a:t>
            </a:r>
          </a:p>
        </p:txBody>
      </p:sp>
      <p:graphicFrame>
        <p:nvGraphicFramePr>
          <p:cNvPr id="386051" name="Group 3"/>
          <p:cNvGraphicFramePr>
            <a:graphicFrameLocks noGrp="1"/>
          </p:cNvGraphicFramePr>
          <p:nvPr>
            <p:ph sz="half" idx="2"/>
          </p:nvPr>
        </p:nvGraphicFramePr>
        <p:xfrm>
          <a:off x="4620601" y="1203247"/>
          <a:ext cx="3031560" cy="3702815"/>
        </p:xfrm>
        <a:graphic>
          <a:graphicData uri="http://schemas.openxmlformats.org/drawingml/2006/table">
            <a:tbl>
              <a:tblPr/>
              <a:tblGrid>
                <a:gridCol w="606960">
                  <a:extLst>
                    <a:ext uri="{9D8B030D-6E8A-4147-A177-3AD203B41FA5}">
                      <a16:colId xmlns:a16="http://schemas.microsoft.com/office/drawing/2014/main" val="20000"/>
                    </a:ext>
                  </a:extLst>
                </a:gridCol>
                <a:gridCol w="605880">
                  <a:extLst>
                    <a:ext uri="{9D8B030D-6E8A-4147-A177-3AD203B41FA5}">
                      <a16:colId xmlns:a16="http://schemas.microsoft.com/office/drawing/2014/main" val="20001"/>
                    </a:ext>
                  </a:extLst>
                </a:gridCol>
                <a:gridCol w="605880">
                  <a:extLst>
                    <a:ext uri="{9D8B030D-6E8A-4147-A177-3AD203B41FA5}">
                      <a16:colId xmlns:a16="http://schemas.microsoft.com/office/drawing/2014/main" val="20002"/>
                    </a:ext>
                  </a:extLst>
                </a:gridCol>
                <a:gridCol w="605880">
                  <a:extLst>
                    <a:ext uri="{9D8B030D-6E8A-4147-A177-3AD203B41FA5}">
                      <a16:colId xmlns:a16="http://schemas.microsoft.com/office/drawing/2014/main" val="20003"/>
                    </a:ext>
                  </a:extLst>
                </a:gridCol>
                <a:gridCol w="606960">
                  <a:extLst>
                    <a:ext uri="{9D8B030D-6E8A-4147-A177-3AD203B41FA5}">
                      <a16:colId xmlns:a16="http://schemas.microsoft.com/office/drawing/2014/main" val="20004"/>
                    </a:ext>
                  </a:extLst>
                </a:gridCol>
              </a:tblGrid>
              <a:tr h="878269">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rPr>
                        <a:t>b c d</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x y z</a:t>
                      </a:r>
                      <a:endParaRPr kumimoji="0" lang="en-US" sz="1400" b="1" i="1" u="none" strike="noStrike" cap="none" normalizeH="0" baseline="0">
                        <a:ln>
                          <a:noFill/>
                        </a:ln>
                        <a:solidFill>
                          <a:srgbClr val="000000"/>
                        </a:solidFill>
                        <a:effectLst/>
                        <a:latin typeface="Bitstream Vera Sans" charset="0"/>
                        <a:ea typeface="ＭＳ Ｐゴシック"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5/9</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2/9</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2/9</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386089" name="Group 41"/>
          <p:cNvGraphicFramePr>
            <a:graphicFrameLocks noGrp="1"/>
          </p:cNvGraphicFramePr>
          <p:nvPr>
            <p:ph sz="half" idx="1"/>
          </p:nvPr>
        </p:nvGraphicFramePr>
        <p:xfrm>
          <a:off x="1485360" y="1203247"/>
          <a:ext cx="3031560" cy="3702815"/>
        </p:xfrm>
        <a:graphic>
          <a:graphicData uri="http://schemas.openxmlformats.org/drawingml/2006/table">
            <a:tbl>
              <a:tblPr/>
              <a:tblGrid>
                <a:gridCol w="606960">
                  <a:extLst>
                    <a:ext uri="{9D8B030D-6E8A-4147-A177-3AD203B41FA5}">
                      <a16:colId xmlns:a16="http://schemas.microsoft.com/office/drawing/2014/main" val="20000"/>
                    </a:ext>
                  </a:extLst>
                </a:gridCol>
                <a:gridCol w="605880">
                  <a:extLst>
                    <a:ext uri="{9D8B030D-6E8A-4147-A177-3AD203B41FA5}">
                      <a16:colId xmlns:a16="http://schemas.microsoft.com/office/drawing/2014/main" val="20001"/>
                    </a:ext>
                  </a:extLst>
                </a:gridCol>
                <a:gridCol w="605880">
                  <a:extLst>
                    <a:ext uri="{9D8B030D-6E8A-4147-A177-3AD203B41FA5}">
                      <a16:colId xmlns:a16="http://schemas.microsoft.com/office/drawing/2014/main" val="20002"/>
                    </a:ext>
                  </a:extLst>
                </a:gridCol>
                <a:gridCol w="605880">
                  <a:extLst>
                    <a:ext uri="{9D8B030D-6E8A-4147-A177-3AD203B41FA5}">
                      <a16:colId xmlns:a16="http://schemas.microsoft.com/office/drawing/2014/main" val="20003"/>
                    </a:ext>
                  </a:extLst>
                </a:gridCol>
                <a:gridCol w="606960">
                  <a:extLst>
                    <a:ext uri="{9D8B030D-6E8A-4147-A177-3AD203B41FA5}">
                      <a16:colId xmlns:a16="http://schemas.microsoft.com/office/drawing/2014/main" val="20004"/>
                    </a:ext>
                  </a:extLst>
                </a:gridCol>
              </a:tblGrid>
              <a:tr h="878269">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rPr>
                        <a:t>a b</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a:t>
                      </a:r>
                    </a:p>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1" i="1" u="none" strike="noStrike" cap="none" normalizeH="0" baseline="0">
                          <a:ln>
                            <a:noFill/>
                          </a:ln>
                          <a:solidFill>
                            <a:srgbClr val="000000"/>
                          </a:solidFill>
                          <a:effectLst/>
                          <a:latin typeface="Bitstream Vera Sans" charset="0"/>
                          <a:ea typeface="ＭＳ Ｐゴシック" charset="0"/>
                          <a:sym typeface="Wingdings" charset="0"/>
                        </a:rPr>
                        <a:t>w x</a:t>
                      </a:r>
                      <a:endParaRPr kumimoji="0" lang="en-US" sz="1400" b="1" i="1" u="none" strike="noStrike" cap="none" normalizeH="0" baseline="0">
                        <a:ln>
                          <a:noFill/>
                        </a:ln>
                        <a:solidFill>
                          <a:srgbClr val="000000"/>
                        </a:solidFill>
                        <a:effectLst/>
                        <a:latin typeface="Bitstream Vera Sans" charset="0"/>
                        <a:ea typeface="ＭＳ Ｐゴシック"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3/8</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5/8</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9392">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8311">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charset="0"/>
                        <a:buNone/>
                        <a:tabLst/>
                      </a:pPr>
                      <a:r>
                        <a:rPr kumimoji="0" lang="en-US" sz="1400" b="0" i="0" u="none" strike="noStrike" cap="none" normalizeH="0" baseline="0">
                          <a:ln>
                            <a:noFill/>
                          </a:ln>
                          <a:solidFill>
                            <a:srgbClr val="000000"/>
                          </a:solidFill>
                          <a:effectLst/>
                          <a:latin typeface="Bitstream Vera Sans" charset="0"/>
                          <a:ea typeface="ＭＳ Ｐゴシック"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5479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461601" y="238707"/>
            <a:ext cx="6166800" cy="853289"/>
          </a:xfrm>
        </p:spPr>
        <p:txBody>
          <a:bodyPr/>
          <a:lstStyle/>
          <a:p>
            <a:pPr eaLnBrk="1"/>
            <a:r>
              <a:rPr lang="en-US" dirty="0">
                <a:latin typeface="Bitstream Vera Sans" charset="0"/>
              </a:rPr>
              <a:t>Re-Revised probabilities table</a:t>
            </a:r>
            <a:endParaRPr lang="en-US" sz="2175" i="1" dirty="0">
              <a:latin typeface="Bitstream Vera Sans" charset="0"/>
              <a:sym typeface="Wingdings" charset="0"/>
            </a:endParaRPr>
          </a:p>
        </p:txBody>
      </p:sp>
      <p:graphicFrame>
        <p:nvGraphicFramePr>
          <p:cNvPr id="388099" name="Group 3"/>
          <p:cNvGraphicFramePr>
            <a:graphicFrameLocks noGrp="1"/>
          </p:cNvGraphicFramePr>
          <p:nvPr>
            <p:ph idx="1"/>
          </p:nvPr>
        </p:nvGraphicFramePr>
        <p:xfrm>
          <a:off x="1371600" y="1143001"/>
          <a:ext cx="6166800" cy="3010278"/>
        </p:xfrm>
        <a:graphic>
          <a:graphicData uri="http://schemas.openxmlformats.org/drawingml/2006/table">
            <a:tbl>
              <a:tblPr/>
              <a:tblGrid>
                <a:gridCol w="1234440">
                  <a:extLst>
                    <a:ext uri="{9D8B030D-6E8A-4147-A177-3AD203B41FA5}">
                      <a16:colId xmlns:a16="http://schemas.microsoft.com/office/drawing/2014/main" val="20000"/>
                    </a:ext>
                  </a:extLst>
                </a:gridCol>
                <a:gridCol w="1232280">
                  <a:extLst>
                    <a:ext uri="{9D8B030D-6E8A-4147-A177-3AD203B41FA5}">
                      <a16:colId xmlns:a16="http://schemas.microsoft.com/office/drawing/2014/main" val="20001"/>
                    </a:ext>
                  </a:extLst>
                </a:gridCol>
                <a:gridCol w="1233360">
                  <a:extLst>
                    <a:ext uri="{9D8B030D-6E8A-4147-A177-3AD203B41FA5}">
                      <a16:colId xmlns:a16="http://schemas.microsoft.com/office/drawing/2014/main" val="20002"/>
                    </a:ext>
                  </a:extLst>
                </a:gridCol>
                <a:gridCol w="1232280">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tblGrid>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endParaRPr kumimoji="0" lang="en-US" sz="1900" b="0" i="0" u="none" strike="noStrike" cap="none" normalizeH="0" baseline="0">
                        <a:ln>
                          <a:noFill/>
                        </a:ln>
                        <a:solidFill>
                          <a:srgbClr val="000000"/>
                        </a:solidFill>
                        <a:effectLst/>
                        <a:latin typeface="Bitstream Vera Sans" pitchFamily="16" charset="0"/>
                      </a:endParaRP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a</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b</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c</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d</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w</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1/2</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x</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3/16</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1" i="0" u="none" strike="noStrike" cap="none" normalizeH="0" baseline="0">
                          <a:ln>
                            <a:noFill/>
                          </a:ln>
                          <a:solidFill>
                            <a:srgbClr val="FF3300"/>
                          </a:solidFill>
                          <a:effectLst/>
                          <a:latin typeface="Bitstream Vera Sans" pitchFamily="16" charset="0"/>
                        </a:rPr>
                        <a:t>85/144</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1/9</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1/9</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02703">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y</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624">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z</a:t>
                      </a:r>
                    </a:p>
                  </a:txBody>
                  <a:tcPr marL="62208" marR="62208" marT="31107" marB="3110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0</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104775" marR="0" lvl="0" indent="-104775" algn="ctr" defTabSz="457200" rtl="0" eaLnBrk="1" fontAlgn="base" latinLnBrk="0" hangingPunct="0">
                        <a:lnSpc>
                          <a:spcPct val="89000"/>
                        </a:lnSpc>
                        <a:spcBef>
                          <a:spcPct val="0"/>
                        </a:spcBef>
                        <a:spcAft>
                          <a:spcPts val="1425"/>
                        </a:spcAft>
                        <a:buClr>
                          <a:srgbClr val="000000"/>
                        </a:buClr>
                        <a:buSzPct val="45000"/>
                        <a:buFont typeface="Wingdings" pitchFamily="2" charset="2"/>
                        <a:buNone/>
                        <a:tabLst/>
                      </a:pPr>
                      <a:r>
                        <a:rPr kumimoji="0" lang="en-US" sz="1900" b="0" i="0" u="none" strike="noStrike" cap="none" normalizeH="0" baseline="0" dirty="0">
                          <a:ln>
                            <a:noFill/>
                          </a:ln>
                          <a:solidFill>
                            <a:srgbClr val="000000"/>
                          </a:solidFill>
                          <a:effectLst/>
                          <a:latin typeface="Bitstream Vera Sans" pitchFamily="16" charset="0"/>
                        </a:rPr>
                        <a:t>1/3</a:t>
                      </a:r>
                    </a:p>
                  </a:txBody>
                  <a:tcPr marL="62208" marR="62208" marT="31107" marB="3110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3593" name="Text Box 41"/>
          <p:cNvSpPr txBox="1">
            <a:spLocks noChangeArrowheads="1"/>
          </p:cNvSpPr>
          <p:nvPr/>
        </p:nvSpPr>
        <p:spPr bwMode="auto">
          <a:xfrm>
            <a:off x="1428750" y="4343400"/>
            <a:ext cx="5902664" cy="4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2209" tIns="31105" rIns="62209" bIns="31105">
            <a:spAutoFit/>
          </a:bodyPr>
          <a:lstStyle>
            <a:lvl1pPr eaLnBrk="0">
              <a:defRPr>
                <a:solidFill>
                  <a:schemeClr val="tx1"/>
                </a:solidFill>
                <a:latin typeface="Bitstream Vera Sans" charset="0"/>
                <a:ea typeface="ＭＳ Ｐゴシック" charset="0"/>
              </a:defRPr>
            </a:lvl1pPr>
            <a:lvl2pPr marL="742950" indent="-285750" eaLnBrk="0">
              <a:defRPr>
                <a:solidFill>
                  <a:schemeClr val="tx1"/>
                </a:solidFill>
                <a:latin typeface="Bitstream Vera Sans" charset="0"/>
                <a:ea typeface="ＭＳ Ｐゴシック" charset="0"/>
              </a:defRPr>
            </a:lvl2pPr>
            <a:lvl3pPr marL="1143000" indent="-228600" eaLnBrk="0">
              <a:defRPr>
                <a:solidFill>
                  <a:schemeClr val="tx1"/>
                </a:solidFill>
                <a:latin typeface="Bitstream Vera Sans" charset="0"/>
                <a:ea typeface="ＭＳ Ｐゴシック" charset="0"/>
              </a:defRPr>
            </a:lvl3pPr>
            <a:lvl4pPr marL="1600200" indent="-228600" eaLnBrk="0">
              <a:defRPr>
                <a:solidFill>
                  <a:schemeClr val="tx1"/>
                </a:solidFill>
                <a:latin typeface="Bitstream Vera Sans" charset="0"/>
                <a:ea typeface="ＭＳ Ｐゴシック" charset="0"/>
              </a:defRPr>
            </a:lvl4pPr>
            <a:lvl5pPr marL="2057400" indent="-228600" eaLnBrk="0">
              <a:defRPr>
                <a:solidFill>
                  <a:schemeClr val="tx1"/>
                </a:solidFill>
                <a:latin typeface="Bitstream Vera Sans" charset="0"/>
                <a:ea typeface="ＭＳ Ｐゴシック" charset="0"/>
              </a:defRPr>
            </a:lvl5pPr>
            <a:lvl6pPr marL="2514600" indent="-228600" eaLnBrk="0" fontAlgn="base" hangingPunct="0">
              <a:lnSpc>
                <a:spcPct val="89000"/>
              </a:lnSpc>
              <a:spcBef>
                <a:spcPct val="0"/>
              </a:spcBef>
              <a:spcAft>
                <a:spcPct val="0"/>
              </a:spcAft>
              <a:buClr>
                <a:srgbClr val="000000"/>
              </a:buClr>
              <a:buSzPct val="45000"/>
              <a:buFont typeface="Wingdings" charset="0"/>
              <a:defRPr>
                <a:solidFill>
                  <a:schemeClr val="tx1"/>
                </a:solidFill>
                <a:latin typeface="Bitstream Vera Sans" charset="0"/>
                <a:ea typeface="ＭＳ Ｐゴシック" charset="0"/>
              </a:defRPr>
            </a:lvl6pPr>
            <a:lvl7pPr marL="2971800" indent="-228600" eaLnBrk="0" fontAlgn="base" hangingPunct="0">
              <a:lnSpc>
                <a:spcPct val="89000"/>
              </a:lnSpc>
              <a:spcBef>
                <a:spcPct val="0"/>
              </a:spcBef>
              <a:spcAft>
                <a:spcPct val="0"/>
              </a:spcAft>
              <a:buClr>
                <a:srgbClr val="000000"/>
              </a:buClr>
              <a:buSzPct val="45000"/>
              <a:buFont typeface="Wingdings" charset="0"/>
              <a:defRPr>
                <a:solidFill>
                  <a:schemeClr val="tx1"/>
                </a:solidFill>
                <a:latin typeface="Bitstream Vera Sans" charset="0"/>
                <a:ea typeface="ＭＳ Ｐゴシック" charset="0"/>
              </a:defRPr>
            </a:lvl7pPr>
            <a:lvl8pPr marL="3429000" indent="-228600" eaLnBrk="0" fontAlgn="base" hangingPunct="0">
              <a:lnSpc>
                <a:spcPct val="89000"/>
              </a:lnSpc>
              <a:spcBef>
                <a:spcPct val="0"/>
              </a:spcBef>
              <a:spcAft>
                <a:spcPct val="0"/>
              </a:spcAft>
              <a:buClr>
                <a:srgbClr val="000000"/>
              </a:buClr>
              <a:buSzPct val="45000"/>
              <a:buFont typeface="Wingdings" charset="0"/>
              <a:defRPr>
                <a:solidFill>
                  <a:schemeClr val="tx1"/>
                </a:solidFill>
                <a:latin typeface="Bitstream Vera Sans" charset="0"/>
                <a:ea typeface="ＭＳ Ｐゴシック" charset="0"/>
              </a:defRPr>
            </a:lvl8pPr>
            <a:lvl9pPr marL="3886200" indent="-228600" eaLnBrk="0" fontAlgn="base" hangingPunct="0">
              <a:lnSpc>
                <a:spcPct val="89000"/>
              </a:lnSpc>
              <a:spcBef>
                <a:spcPct val="0"/>
              </a:spcBef>
              <a:spcAft>
                <a:spcPct val="0"/>
              </a:spcAft>
              <a:buClr>
                <a:srgbClr val="000000"/>
              </a:buClr>
              <a:buSzPct val="45000"/>
              <a:buFont typeface="Wingdings" charset="0"/>
              <a:defRPr>
                <a:solidFill>
                  <a:schemeClr val="tx1"/>
                </a:solidFill>
                <a:latin typeface="Bitstream Vera Sans" charset="0"/>
                <a:ea typeface="ＭＳ Ｐゴシック" charset="0"/>
              </a:defRPr>
            </a:lvl9p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Bitstream Vera Sans" charset="0"/>
                <a:ea typeface="ＭＳ Ｐゴシック" charset="0"/>
                <a:cs typeface="Arial" charset="0"/>
                <a:sym typeface="Arial"/>
              </a:rPr>
              <a:t>Continue until convergence; notice that (</a:t>
            </a:r>
            <a:r>
              <a:rPr kumimoji="0" lang="en-US" sz="1350" b="0" i="1" u="none" strike="noStrike" kern="1200" cap="none" spc="0" normalizeH="0" baseline="0" noProof="0" dirty="0" err="1">
                <a:ln>
                  <a:noFill/>
                </a:ln>
                <a:solidFill>
                  <a:srgbClr val="000000"/>
                </a:solidFill>
                <a:effectLst/>
                <a:uLnTx/>
                <a:uFillTx/>
                <a:latin typeface="Bitstream Vera Sans" charset="0"/>
                <a:ea typeface="ＭＳ Ｐゴシック" charset="0"/>
                <a:cs typeface="Arial" charset="0"/>
                <a:sym typeface="Arial"/>
              </a:rPr>
              <a:t>b,x</a:t>
            </a:r>
            <a:r>
              <a:rPr kumimoji="0" lang="en-US" sz="1350" b="0" i="1" u="none" strike="noStrike" kern="1200" cap="none" spc="0" normalizeH="0" baseline="0" noProof="0" dirty="0">
                <a:ln>
                  <a:noFill/>
                </a:ln>
                <a:solidFill>
                  <a:srgbClr val="000000"/>
                </a:solidFill>
                <a:effectLst/>
                <a:uLnTx/>
                <a:uFillTx/>
                <a:latin typeface="Bitstream Vera Sans" charset="0"/>
                <a:ea typeface="ＭＳ Ｐゴシック" charset="0"/>
                <a:cs typeface="Arial" charset="0"/>
                <a:sym typeface="Arial"/>
              </a:rPr>
              <a:t>) binding gets progressively stronger;</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Bitstream Vera Sans" charset="0"/>
                <a:ea typeface="ＭＳ Ｐゴシック" charset="0"/>
                <a:cs typeface="Arial" charset="0"/>
                <a:sym typeface="Arial"/>
              </a:rPr>
              <a:t>b=rabbits, x=</a:t>
            </a:r>
            <a:r>
              <a:rPr kumimoji="0" lang="en-US" sz="1350" b="0" i="1" u="none" strike="noStrike" kern="1200" cap="none" spc="0" normalizeH="0" baseline="0" noProof="0" dirty="0" err="1">
                <a:ln>
                  <a:noFill/>
                </a:ln>
                <a:solidFill>
                  <a:srgbClr val="000000"/>
                </a:solidFill>
                <a:effectLst/>
                <a:uLnTx/>
                <a:uFillTx/>
                <a:latin typeface="Bitstream Vera Sans" charset="0"/>
                <a:ea typeface="ＭＳ Ｐゴシック" charset="0"/>
                <a:cs typeface="Arial" charset="0"/>
                <a:sym typeface="Arial"/>
              </a:rPr>
              <a:t>lapins</a:t>
            </a:r>
            <a:endParaRPr kumimoji="0" lang="en-US" sz="1350" b="0" i="1" u="none" strike="noStrike" kern="1200" cap="none" spc="0" normalizeH="0" baseline="0" noProof="0" dirty="0">
              <a:ln>
                <a:noFill/>
              </a:ln>
              <a:solidFill>
                <a:srgbClr val="000000"/>
              </a:solidFill>
              <a:effectLst/>
              <a:uLnTx/>
              <a:uFillTx/>
              <a:latin typeface="Bitstream Vera Sans" charset="0"/>
              <a:ea typeface="ＭＳ Ｐゴシック" charset="0"/>
              <a:cs typeface="Arial" charset="0"/>
              <a:sym typeface="Arial"/>
            </a:endParaRPr>
          </a:p>
        </p:txBody>
      </p:sp>
    </p:spTree>
    <p:extLst>
      <p:ext uri="{BB962C8B-B14F-4D97-AF65-F5344CB8AC3E}">
        <p14:creationId xmlns:p14="http://schemas.microsoft.com/office/powerpoint/2010/main" val="1075341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228601"/>
            <a:ext cx="6457950" cy="696515"/>
          </a:xfrm>
        </p:spPr>
        <p:txBody>
          <a:bodyPr>
            <a:normAutofit fontScale="90000"/>
          </a:bodyPr>
          <a:lstStyle/>
          <a:p>
            <a:r>
              <a:rPr lang="en-US" dirty="0"/>
              <a:t>Derivation of EM based Alignment Expressions</a:t>
            </a:r>
          </a:p>
        </p:txBody>
      </p:sp>
      <p:graphicFrame>
        <p:nvGraphicFramePr>
          <p:cNvPr id="7" name="Object 6"/>
          <p:cNvGraphicFramePr>
            <a:graphicFrameLocks noChangeAspect="1"/>
          </p:cNvGraphicFramePr>
          <p:nvPr/>
        </p:nvGraphicFramePr>
        <p:xfrm>
          <a:off x="1714500" y="1143000"/>
          <a:ext cx="4956176" cy="800100"/>
        </p:xfrm>
        <a:graphic>
          <a:graphicData uri="http://schemas.openxmlformats.org/presentationml/2006/ole">
            <mc:AlternateContent xmlns:mc="http://schemas.openxmlformats.org/markup-compatibility/2006">
              <mc:Choice xmlns:v="urn:schemas-microsoft-com:vml" Requires="v">
                <p:oleObj name="Equation" r:id="rId2" imgW="2832100" imgH="457200" progId="Equation.3">
                  <p:embed/>
                </p:oleObj>
              </mc:Choice>
              <mc:Fallback>
                <p:oleObj name="Equation" r:id="rId2" imgW="2832100" imgH="457200" progId="Equation.3">
                  <p:embed/>
                  <p:pic>
                    <p:nvPicPr>
                      <p:cNvPr id="7"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143000"/>
                        <a:ext cx="4956176"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4" name="Object 4"/>
          <p:cNvGraphicFramePr>
            <a:graphicFrameLocks noChangeAspect="1"/>
          </p:cNvGraphicFramePr>
          <p:nvPr/>
        </p:nvGraphicFramePr>
        <p:xfrm>
          <a:off x="1485900" y="2266950"/>
          <a:ext cx="171450" cy="323850"/>
        </p:xfrm>
        <a:graphic>
          <a:graphicData uri="http://schemas.openxmlformats.org/presentationml/2006/ole">
            <mc:AlternateContent xmlns:mc="http://schemas.openxmlformats.org/markup-compatibility/2006">
              <mc:Choice xmlns:v="urn:schemas-microsoft-com:vml" Requires="v">
                <p:oleObj name="Equation" r:id="rId4" imgW="114151" imgH="215619" progId="Equation.3">
                  <p:embed/>
                </p:oleObj>
              </mc:Choice>
              <mc:Fallback>
                <p:oleObj name="Equation" r:id="rId4" imgW="114151" imgH="215619" progId="Equation.3">
                  <p:embed/>
                  <p:pic>
                    <p:nvPicPr>
                      <p:cNvPr id="8704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5900" y="2266950"/>
                        <a:ext cx="1714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1576481" y="2217670"/>
            <a:ext cx="2204450" cy="1257011"/>
          </a:xfrm>
          <a:prstGeom prst="rect">
            <a:avLst/>
          </a:prstGeom>
          <a:noFill/>
        </p:spPr>
        <p:txBody>
          <a:bodyPr wrap="none" rtlCol="0">
            <a:spAutoFit/>
          </a:bodyPr>
          <a:lstStyle/>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what    is    in   a    name ?</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नाम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में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क्या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है</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naam</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meM</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kya</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hai</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name    in     what   is</a:t>
            </a:r>
            <a:r>
              <a:rPr kumimoji="0" lang="hi-IN" sz="1350" b="0" i="1" u="none" strike="noStrike" kern="1200" cap="none" spc="0" normalizeH="0" baseline="0" noProof="0" dirty="0">
                <a:ln>
                  <a:noFill/>
                </a:ln>
                <a:solidFill>
                  <a:srgbClr val="000000"/>
                </a:solidFill>
                <a:effectLst/>
                <a:uLnTx/>
                <a:uFillTx/>
                <a:latin typeface="Arial" charset="0"/>
                <a:ea typeface="+mn-ea"/>
                <a:sym typeface="Arial"/>
              </a:rPr>
              <a:t>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a:t>
            </a:r>
          </a:p>
          <a:p>
            <a:pPr marL="0" marR="0" lvl="0" indent="0" algn="l" defTabSz="685800" rtl="0" eaLnBrk="1" fontAlgn="base" latinLnBrk="0" hangingPunct="1">
              <a:lnSpc>
                <a:spcPts val="900"/>
              </a:lnSpc>
              <a:spcBef>
                <a:spcPct val="0"/>
              </a:spcBef>
              <a:spcAft>
                <a:spcPct val="0"/>
              </a:spcAft>
              <a:buClrTx/>
              <a:buSzTx/>
              <a:buFont typeface="Arial"/>
              <a:buNone/>
              <a:tabLst/>
              <a:defRPr/>
            </a:pPr>
            <a:b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b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16" name="TextBox 15"/>
          <p:cNvSpPr txBox="1"/>
          <p:nvPr/>
        </p:nvSpPr>
        <p:spPr>
          <a:xfrm>
            <a:off x="1463650" y="3380044"/>
            <a:ext cx="6117380" cy="1252715"/>
          </a:xfrm>
          <a:prstGeom prst="rect">
            <a:avLst/>
          </a:prstGeom>
          <a:noFill/>
        </p:spPr>
        <p:txBody>
          <a:bodyPr wrap="none" rtlCol="0">
            <a:spAutoFit/>
          </a:bodyPr>
          <a:lstStyle/>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That  which  we call rose, by any other name will smell as sweet.</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hi-IN" sz="1200" b="0" i="1" u="none" strike="noStrike" kern="1200" cap="none" spc="0" normalizeH="0" baseline="0" noProof="0" dirty="0">
                <a:ln>
                  <a:noFill/>
                </a:ln>
                <a:solidFill>
                  <a:srgbClr val="000000"/>
                </a:solidFill>
                <a:effectLst/>
                <a:uLnTx/>
                <a:uFillTx/>
                <a:latin typeface="Arial" charset="0"/>
                <a:ea typeface="+mn-ea"/>
                <a:sym typeface="Arial"/>
              </a:rPr>
              <a:t>जिसे हम गुलाब कहते हैं, और भी किसी नाम से उसकी कुशबू समान मीठा होगी </a:t>
            </a: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Jise</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hum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gulab</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kahte</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hai</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aur</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bhi</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kisi</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naam</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se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uski</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khushbu</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samaan</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mitha</a:t>
            </a: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200" b="0" i="1" u="none" strike="noStrike" kern="1200" cap="none" spc="0" normalizeH="0" baseline="0" noProof="0" dirty="0" err="1">
                <a:ln>
                  <a:noFill/>
                </a:ln>
                <a:solidFill>
                  <a:srgbClr val="000000"/>
                </a:solidFill>
                <a:effectLst/>
                <a:uLnTx/>
                <a:uFillTx/>
                <a:latin typeface="Arial" charset="0"/>
                <a:ea typeface="+mn-ea"/>
                <a:cs typeface="Arial" charset="0"/>
                <a:sym typeface="Arial"/>
              </a:rPr>
              <a:t>hogii</a:t>
            </a: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That which  we  rose   say        , any      other name by its  smell     as         sweet </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ts val="900"/>
              </a:lnSpc>
              <a:spcBef>
                <a:spcPct val="0"/>
              </a:spcBef>
              <a:spcAft>
                <a:spcPct val="0"/>
              </a:spcAft>
              <a:buClrTx/>
              <a:buSzTx/>
              <a:buFont typeface="Arial"/>
              <a:buNone/>
              <a:tabLst/>
              <a:defRPr/>
            </a:pPr>
            <a:r>
              <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rPr>
              <a:t>That  which  we call rose, by any other name will smell as sweet.</a:t>
            </a:r>
          </a:p>
          <a:p>
            <a:pPr marL="0" marR="0" lvl="0" indent="0" algn="l" defTabSz="685800" rtl="0" eaLnBrk="1" fontAlgn="base" latinLnBrk="0" hangingPunct="1">
              <a:lnSpc>
                <a:spcPts val="900"/>
              </a:lnSpc>
              <a:spcBef>
                <a:spcPct val="0"/>
              </a:spcBef>
              <a:spcAft>
                <a:spcPct val="0"/>
              </a:spcAft>
              <a:buClrTx/>
              <a:buSzTx/>
              <a:buFont typeface="Arial"/>
              <a:buNone/>
              <a:tabLst/>
              <a:defRPr/>
            </a:pPr>
            <a:endParaRPr kumimoji="0" lang="en-US" sz="120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18" name="TextBox 17"/>
          <p:cNvSpPr txBox="1"/>
          <p:nvPr/>
        </p:nvSpPr>
        <p:spPr>
          <a:xfrm>
            <a:off x="1298863" y="2217670"/>
            <a:ext cx="364202"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E</a:t>
            </a:r>
            <a:r>
              <a:rPr kumimoji="0" lang="en-US" sz="1350" b="0" i="0" u="none" strike="noStrike" kern="1200" cap="none" spc="0" normalizeH="0" baseline="30000" noProof="0" dirty="0">
                <a:ln>
                  <a:noFill/>
                </a:ln>
                <a:solidFill>
                  <a:srgbClr val="000000"/>
                </a:solidFill>
                <a:effectLst/>
                <a:uLnTx/>
                <a:uFillTx/>
                <a:latin typeface="Arial" charset="0"/>
                <a:ea typeface="+mn-ea"/>
                <a:cs typeface="Arial" charset="0"/>
                <a:sym typeface="Arial"/>
              </a:rPr>
              <a:t>1</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19" name="TextBox 18"/>
          <p:cNvSpPr txBox="1"/>
          <p:nvPr/>
        </p:nvSpPr>
        <p:spPr>
          <a:xfrm>
            <a:off x="1257300" y="2751951"/>
            <a:ext cx="354584"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F</a:t>
            </a:r>
            <a:r>
              <a:rPr kumimoji="0" lang="en-US" sz="1350" b="0" i="0" u="none" strike="noStrike" kern="1200" cap="none" spc="0" normalizeH="0" baseline="30000" noProof="0" dirty="0">
                <a:ln>
                  <a:noFill/>
                </a:ln>
                <a:solidFill>
                  <a:srgbClr val="000000"/>
                </a:solidFill>
                <a:effectLst/>
                <a:uLnTx/>
                <a:uFillTx/>
                <a:latin typeface="Arial" charset="0"/>
                <a:ea typeface="+mn-ea"/>
                <a:cs typeface="Arial" charset="0"/>
                <a:sym typeface="Arial"/>
              </a:rPr>
              <a:t>1</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20" name="TextBox 19"/>
          <p:cNvSpPr txBox="1"/>
          <p:nvPr/>
        </p:nvSpPr>
        <p:spPr>
          <a:xfrm>
            <a:off x="1221666" y="3339647"/>
            <a:ext cx="364202"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E</a:t>
            </a:r>
            <a:r>
              <a:rPr kumimoji="0" lang="en-US" sz="1350" b="0" i="0" u="none" strike="noStrike" kern="1200" cap="none" spc="0" normalizeH="0" baseline="30000" noProof="0" dirty="0">
                <a:ln>
                  <a:noFill/>
                </a:ln>
                <a:solidFill>
                  <a:srgbClr val="000000"/>
                </a:solidFill>
                <a:effectLst/>
                <a:uLnTx/>
                <a:uFillTx/>
                <a:latin typeface="Arial" charset="0"/>
                <a:ea typeface="+mn-ea"/>
                <a:cs typeface="Arial" charset="0"/>
                <a:sym typeface="Arial"/>
              </a:rPr>
              <a:t>2</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21" name="TextBox 20"/>
          <p:cNvSpPr txBox="1"/>
          <p:nvPr/>
        </p:nvSpPr>
        <p:spPr>
          <a:xfrm>
            <a:off x="1257300" y="3853249"/>
            <a:ext cx="354584"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F</a:t>
            </a:r>
            <a:r>
              <a:rPr kumimoji="0" lang="en-US" sz="1350" b="0" i="0" u="none" strike="noStrike" kern="1200" cap="none" spc="0" normalizeH="0" baseline="30000" noProof="0" dirty="0">
                <a:ln>
                  <a:noFill/>
                </a:ln>
                <a:solidFill>
                  <a:srgbClr val="000000"/>
                </a:solidFill>
                <a:effectLst/>
                <a:uLnTx/>
                <a:uFillTx/>
                <a:latin typeface="Arial" charset="0"/>
                <a:ea typeface="+mn-ea"/>
                <a:cs typeface="Arial" charset="0"/>
                <a:sym typeface="Arial"/>
              </a:rPr>
              <a:t>2</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228793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750" y="228601"/>
            <a:ext cx="6457950" cy="696515"/>
          </a:xfrm>
        </p:spPr>
        <p:txBody>
          <a:bodyPr>
            <a:normAutofit/>
          </a:bodyPr>
          <a:lstStyle/>
          <a:p>
            <a:r>
              <a:rPr lang="en-US" dirty="0"/>
              <a:t>Vocabulary mapping</a:t>
            </a:r>
          </a:p>
        </p:txBody>
      </p:sp>
      <p:graphicFrame>
        <p:nvGraphicFramePr>
          <p:cNvPr id="87044" name="Object 4"/>
          <p:cNvGraphicFramePr>
            <a:graphicFrameLocks noChangeAspect="1"/>
          </p:cNvGraphicFramePr>
          <p:nvPr/>
        </p:nvGraphicFramePr>
        <p:xfrm>
          <a:off x="1485900" y="2266950"/>
          <a:ext cx="171450" cy="323850"/>
        </p:xfrm>
        <a:graphic>
          <a:graphicData uri="http://schemas.openxmlformats.org/presentationml/2006/ole">
            <mc:AlternateContent xmlns:mc="http://schemas.openxmlformats.org/markup-compatibility/2006">
              <mc:Choice xmlns:v="urn:schemas-microsoft-com:vml" Requires="v">
                <p:oleObj name="Equation" r:id="rId2" imgW="114151" imgH="215619" progId="Equation.3">
                  <p:embed/>
                </p:oleObj>
              </mc:Choice>
              <mc:Fallback>
                <p:oleObj name="Equation" r:id="rId2" imgW="114151" imgH="215619" progId="Equation.3">
                  <p:embed/>
                  <p:pic>
                    <p:nvPicPr>
                      <p:cNvPr id="87044"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2266950"/>
                        <a:ext cx="1714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1485900" y="1143000"/>
            <a:ext cx="6400800" cy="71558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Vocabulary</a:t>
            </a:r>
          </a:p>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graphicFrame>
        <p:nvGraphicFramePr>
          <p:cNvPr id="13" name="Table 12"/>
          <p:cNvGraphicFramePr>
            <a:graphicFrameLocks noGrp="1"/>
          </p:cNvGraphicFramePr>
          <p:nvPr/>
        </p:nvGraphicFramePr>
        <p:xfrm>
          <a:off x="1600199" y="1543050"/>
          <a:ext cx="5554814" cy="1447105"/>
        </p:xfrm>
        <a:graphic>
          <a:graphicData uri="http://schemas.openxmlformats.org/drawingml/2006/table">
            <a:tbl>
              <a:tblPr firstRow="1" bandRow="1">
                <a:tableStyleId>{5C22544A-7EE6-4342-B048-85BDC9FD1C3A}</a:tableStyleId>
              </a:tblPr>
              <a:tblGrid>
                <a:gridCol w="2777407">
                  <a:extLst>
                    <a:ext uri="{9D8B030D-6E8A-4147-A177-3AD203B41FA5}">
                      <a16:colId xmlns:a16="http://schemas.microsoft.com/office/drawing/2014/main" val="20000"/>
                    </a:ext>
                  </a:extLst>
                </a:gridCol>
                <a:gridCol w="2777407">
                  <a:extLst>
                    <a:ext uri="{9D8B030D-6E8A-4147-A177-3AD203B41FA5}">
                      <a16:colId xmlns:a16="http://schemas.microsoft.com/office/drawing/2014/main" val="20001"/>
                    </a:ext>
                  </a:extLst>
                </a:gridCol>
              </a:tblGrid>
              <a:tr h="497123">
                <a:tc>
                  <a:txBody>
                    <a:bodyPr/>
                    <a:lstStyle/>
                    <a:p>
                      <a:r>
                        <a:rPr lang="en-US" sz="1000" dirty="0"/>
                        <a:t>V</a:t>
                      </a:r>
                      <a:r>
                        <a:rPr lang="en-US" sz="1000" baseline="-25000" dirty="0"/>
                        <a:t>E</a:t>
                      </a:r>
                      <a:endParaRPr lang="en-US" sz="1000" dirty="0"/>
                    </a:p>
                  </a:txBody>
                  <a:tcPr marL="68580" marR="68580" marT="34290" marB="34290"/>
                </a:tc>
                <a:tc>
                  <a:txBody>
                    <a:bodyPr/>
                    <a:lstStyle/>
                    <a:p>
                      <a:r>
                        <a:rPr lang="en-US" sz="1000" dirty="0"/>
                        <a:t>V</a:t>
                      </a:r>
                      <a:r>
                        <a:rPr lang="en-US" sz="1000" baseline="-25000" dirty="0"/>
                        <a:t>F</a:t>
                      </a:r>
                      <a:endParaRPr lang="en-US" sz="1000" dirty="0"/>
                    </a:p>
                  </a:txBody>
                  <a:tcPr marL="68580" marR="68580" marT="34290" marB="34290"/>
                </a:tc>
                <a:extLst>
                  <a:ext uri="{0D108BD9-81ED-4DB2-BD59-A6C34878D82A}">
                    <a16:rowId xmlns:a16="http://schemas.microsoft.com/office/drawing/2014/main" val="10000"/>
                  </a:ext>
                </a:extLst>
              </a:tr>
              <a:tr h="94998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a:t>what , is , in, a , name , that, which, we , call ,rose, by, any,</a:t>
                      </a:r>
                      <a:r>
                        <a:rPr lang="en-US" sz="1200" i="1" baseline="0" dirty="0"/>
                        <a:t> other, will, smell, as, sweet</a:t>
                      </a:r>
                      <a:endParaRPr lang="en-US" sz="1200" dirty="0"/>
                    </a:p>
                  </a:txBody>
                  <a:tcPr marL="68580" marR="68580" marT="34290" marB="34290"/>
                </a:tc>
                <a:tc>
                  <a:txBody>
                    <a:bodyPr/>
                    <a:lstStyle/>
                    <a:p>
                      <a:r>
                        <a:rPr lang="en-US" sz="1200" i="1" dirty="0" err="1"/>
                        <a:t>naam</a:t>
                      </a:r>
                      <a:r>
                        <a:rPr lang="en-US" sz="1200" i="1" dirty="0"/>
                        <a:t>, </a:t>
                      </a:r>
                      <a:r>
                        <a:rPr lang="en-US" sz="1200" i="1" dirty="0" err="1"/>
                        <a:t>meM</a:t>
                      </a:r>
                      <a:r>
                        <a:rPr lang="en-US" sz="1200" i="1" dirty="0"/>
                        <a:t>, </a:t>
                      </a:r>
                      <a:r>
                        <a:rPr lang="en-US" sz="1200" i="1" dirty="0" err="1"/>
                        <a:t>kya</a:t>
                      </a:r>
                      <a:r>
                        <a:rPr lang="en-US" sz="1200" i="1" dirty="0"/>
                        <a:t>, </a:t>
                      </a:r>
                      <a:r>
                        <a:rPr lang="en-US" sz="1200" i="1" dirty="0" err="1"/>
                        <a:t>hai</a:t>
                      </a:r>
                      <a:r>
                        <a:rPr lang="en-US" sz="1200" i="1" dirty="0"/>
                        <a:t>, </a:t>
                      </a:r>
                      <a:r>
                        <a:rPr lang="en-US" sz="1200" i="1" dirty="0" err="1"/>
                        <a:t>jise</a:t>
                      </a:r>
                      <a:r>
                        <a:rPr lang="en-US" sz="1200" i="1" dirty="0"/>
                        <a:t>, ham, </a:t>
                      </a:r>
                      <a:r>
                        <a:rPr lang="en-US" sz="1200" i="1" dirty="0" err="1"/>
                        <a:t>gulab</a:t>
                      </a:r>
                      <a:r>
                        <a:rPr lang="en-US" sz="1200" i="1" dirty="0"/>
                        <a:t>, </a:t>
                      </a:r>
                      <a:r>
                        <a:rPr lang="en-US" sz="1200" i="1" dirty="0" err="1"/>
                        <a:t>kahte</a:t>
                      </a:r>
                      <a:r>
                        <a:rPr lang="en-US" sz="1200" i="1" dirty="0"/>
                        <a:t>, </a:t>
                      </a:r>
                      <a:r>
                        <a:rPr lang="en-US" sz="1200" i="1" dirty="0" err="1"/>
                        <a:t>aur</a:t>
                      </a:r>
                      <a:r>
                        <a:rPr lang="en-US" sz="1200" i="1" dirty="0"/>
                        <a:t>, </a:t>
                      </a:r>
                      <a:r>
                        <a:rPr lang="en-US" sz="1200" i="1" dirty="0" err="1"/>
                        <a:t>bhi</a:t>
                      </a:r>
                      <a:r>
                        <a:rPr lang="en-US" sz="1200" i="1" dirty="0"/>
                        <a:t>, </a:t>
                      </a:r>
                      <a:r>
                        <a:rPr lang="en-US" sz="1200" i="1" dirty="0" err="1"/>
                        <a:t>kisi</a:t>
                      </a:r>
                      <a:r>
                        <a:rPr lang="en-US" sz="1200" i="1" dirty="0"/>
                        <a:t>, </a:t>
                      </a:r>
                      <a:r>
                        <a:rPr lang="en-US" sz="1200" i="1" dirty="0" err="1"/>
                        <a:t>bhi</a:t>
                      </a:r>
                      <a:r>
                        <a:rPr lang="en-US" sz="1200" i="1" dirty="0"/>
                        <a:t>, </a:t>
                      </a:r>
                      <a:r>
                        <a:rPr lang="en-US" sz="1200" i="1" dirty="0" err="1"/>
                        <a:t>uski</a:t>
                      </a:r>
                      <a:r>
                        <a:rPr lang="en-US" sz="1200" i="1" dirty="0"/>
                        <a:t>, </a:t>
                      </a:r>
                      <a:r>
                        <a:rPr lang="en-US" sz="1200" i="1" dirty="0" err="1"/>
                        <a:t>khushbu</a:t>
                      </a:r>
                      <a:r>
                        <a:rPr lang="en-US" sz="1200" i="1" dirty="0"/>
                        <a:t>, </a:t>
                      </a:r>
                      <a:r>
                        <a:rPr lang="en-US" sz="1200" i="1" dirty="0" err="1"/>
                        <a:t>saman</a:t>
                      </a:r>
                      <a:r>
                        <a:rPr lang="en-US" sz="1200" i="1" dirty="0"/>
                        <a:t>, </a:t>
                      </a:r>
                      <a:r>
                        <a:rPr lang="en-US" sz="1200" i="1" dirty="0" err="1"/>
                        <a:t>mitha</a:t>
                      </a:r>
                      <a:r>
                        <a:rPr lang="en-US" sz="1200" i="1" dirty="0"/>
                        <a:t>, </a:t>
                      </a:r>
                      <a:r>
                        <a:rPr lang="en-US" sz="1200" i="1" dirty="0" err="1"/>
                        <a:t>hogii</a:t>
                      </a:r>
                      <a:endParaRPr lang="en-US" sz="1200" i="1" dirty="0"/>
                    </a:p>
                  </a:txBody>
                  <a:tcPr marL="68580" marR="68580" marT="34290" marB="3429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121579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39365"/>
          </a:xfrm>
        </p:spPr>
        <p:txBody>
          <a:bodyPr/>
          <a:lstStyle/>
          <a:p>
            <a:r>
              <a:rPr lang="en-IN" b="1" dirty="0"/>
              <a:t>Key Notations</a:t>
            </a:r>
            <a:endParaRPr lang="en-US" dirty="0"/>
          </a:p>
        </p:txBody>
      </p:sp>
      <mc:AlternateContent xmlns:mc="http://schemas.openxmlformats.org/markup-compatibility/2006" xmlns:a14="http://schemas.microsoft.com/office/drawing/2010/main">
        <mc:Choice Requires="a14">
          <p:sp>
            <p:nvSpPr>
              <p:cNvPr id="3" name="Rectangle 2"/>
              <p:cNvSpPr/>
              <p:nvPr/>
            </p:nvSpPr>
            <p:spPr>
              <a:xfrm>
                <a:off x="1485900" y="914400"/>
                <a:ext cx="6158593" cy="3252044"/>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English vocabulary : </a:t>
                </a: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𝐸</m:t>
                        </m:r>
                      </m:sub>
                    </m:sSub>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French vocabulary : </a:t>
                </a: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𝐹</m:t>
                        </m:r>
                      </m:sub>
                    </m:sSub>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No. of observations / sentence pairs :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Data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𝐷</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which consists of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observations looks like,</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p>
                          </m:sSup>
                        </m:sub>
                      </m:sSub>
                      <m:box>
                        <m:box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oxPr>
                        <m:e>
                          <m:groupChr>
                            <m:groupChrPr>
                              <m:chr m:val="⇔"/>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groupChrPr>
                            <m:e/>
                          </m:groupChr>
                        </m:e>
                      </m:box>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1</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p>
                          </m:sSup>
                        </m:sub>
                      </m:sSub>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US" sz="1350" b="0" i="1" u="none" strike="noStrike" kern="1200" cap="none" spc="0" normalizeH="0" baseline="0" noProof="0">
                              <a:ln>
                                <a:noFill/>
                              </a:ln>
                              <a:solidFill>
                                <a:srgbClr val="000000"/>
                              </a:solidFill>
                              <a:effectLst/>
                              <a:uLnTx/>
                              <a:uFillTx/>
                              <a:latin typeface="Cambria Math"/>
                              <a:ea typeface="+mn-ea"/>
                              <a:sym typeface="Arial"/>
                            </a:rPr>
                            <m:t>                                                    </m:t>
                          </m:r>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p>
                          </m:sSup>
                        </m:sub>
                      </m:sSub>
                      <m:box>
                        <m:box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oxPr>
                        <m:e>
                          <m:groupChr>
                            <m:groupChrPr>
                              <m:chr m:val="⇔"/>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groupChrPr>
                            <m:e/>
                          </m:groupChr>
                        </m:e>
                      </m:box>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2</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p>
                          </m:sSup>
                        </m:sub>
                      </m:sSub>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sub>
                      </m:sSub>
                      <m:box>
                        <m:box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oxPr>
                        <m:e>
                          <m:groupChr>
                            <m:groupChrPr>
                              <m:chr m:val="⇔"/>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groupChrPr>
                            <m:e/>
                          </m:groupChr>
                        </m:e>
                      </m:box>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sub>
                      </m:sSub>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sup>
                          </m:sSup>
                        </m:sub>
                      </m:sSub>
                      <m:box>
                        <m:box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oxPr>
                        <m:e>
                          <m:groupChr>
                            <m:groupChrPr>
                              <m:chr m:val="⇔"/>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groupChrPr>
                            <m:e/>
                          </m:groupChr>
                        </m:e>
                      </m:box>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2</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𝑆</m:t>
                          </m:r>
                        </m:e>
                        <m: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sup>
                          </m:sSup>
                        </m:sub>
                      </m:sSub>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No. words on English side in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sentence :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No. words on French side in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sentence :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oMath>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𝑖𝑛𝑑𝑒𝑥</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𝐸</m:t>
                        </m:r>
                      </m:sub>
                    </m:sSub>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r>
                          <a:rPr kumimoji="0" lang="en-US"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r>
                          <a:rPr kumimoji="0" lang="en-US" sz="1350" b="0" i="1" u="none" strike="noStrike" kern="1200" cap="none" spc="0" normalizeH="0" baseline="-25000" noProof="0">
                            <a:ln>
                              <a:noFill/>
                            </a:ln>
                            <a:solidFill>
                              <a:srgbClr val="000000"/>
                            </a:solidFill>
                            <a:effectLst/>
                            <a:uLnTx/>
                            <a:uFillTx/>
                            <a:latin typeface="Cambria Math"/>
                            <a:ea typeface="+mn-ea"/>
                            <a:sym typeface="Arial"/>
                          </a:rPr>
                          <m:t>𝑝</m:t>
                        </m:r>
                      </m:e>
                    </m:d>
                    <m:r>
                      <a:rPr kumimoji="0" lang="en-IN" sz="1350" b="0" i="1" u="none" strike="noStrike" kern="1200" cap="none" spc="0" normalizeH="0" baseline="0" noProof="0">
                        <a:ln>
                          <a:noFill/>
                        </a:ln>
                        <a:solidFill>
                          <a:srgbClr val="000000"/>
                        </a:solidFill>
                        <a:effectLst/>
                        <a:uLnTx/>
                        <a:uFillTx/>
                        <a:latin typeface="Cambria Math"/>
                        <a:ea typeface="+mn-ea"/>
                        <a:sym typeface="Arial"/>
                      </a:rPr>
                      <m:t>=</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Index of English word </a:t>
                </a:r>
                <a14:m>
                  <m:oMath xmlns:m="http://schemas.openxmlformats.org/officeDocument/2006/math">
                    <m:r>
                      <a:rPr kumimoji="0" lang="en-US" sz="1350" b="0" i="1" u="none" strike="noStrike" kern="1200" cap="none" spc="0" normalizeH="0" baseline="0" noProof="0">
                        <a:ln>
                          <a:noFill/>
                        </a:ln>
                        <a:solidFill>
                          <a:srgbClr val="000000"/>
                        </a:solidFill>
                        <a:effectLst/>
                        <a:uLnTx/>
                        <a:uFillTx/>
                        <a:latin typeface="Cambria Math"/>
                        <a:ea typeface="+mn-ea"/>
                        <a:sym typeface="Arial"/>
                      </a:rPr>
                      <m:t>𝑒</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r>
                      <a:rPr kumimoji="0" lang="en-US" sz="1350" b="0" i="1" u="none" strike="noStrike" kern="1200" cap="none" spc="0" normalizeH="0" baseline="-25000" noProof="0">
                        <a:ln>
                          <a:noFill/>
                        </a:ln>
                        <a:solidFill>
                          <a:srgbClr val="000000"/>
                        </a:solidFill>
                        <a:effectLst/>
                        <a:uLnTx/>
                        <a:uFillTx/>
                        <a:latin typeface="Cambria Math"/>
                        <a:ea typeface="+mn-ea"/>
                        <a:sym typeface="Arial"/>
                      </a:rPr>
                      <m:t>𝑝</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in English vocabulary/dictionary</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𝑖𝑛𝑑𝑒𝑥</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𝐹</m:t>
                        </m:r>
                      </m:sub>
                    </m:sSub>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r>
                          <a:rPr kumimoji="0" lang="en-US"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r>
                          <a:rPr kumimoji="0" lang="en-US" sz="1350" b="0" i="1" u="none" strike="noStrike" kern="1200" cap="none" spc="0" normalizeH="0" baseline="-25000" noProof="0">
                            <a:ln>
                              <a:noFill/>
                            </a:ln>
                            <a:solidFill>
                              <a:srgbClr val="000000"/>
                            </a:solidFill>
                            <a:effectLst/>
                            <a:uLnTx/>
                            <a:uFillTx/>
                            <a:latin typeface="Cambria Math"/>
                            <a:ea typeface="+mn-ea"/>
                            <a:sym typeface="Arial"/>
                          </a:rPr>
                          <m:t>𝑞</m:t>
                        </m:r>
                      </m:e>
                    </m:d>
                    <m:r>
                      <a:rPr kumimoji="0" lang="en-IN" sz="1350" b="0" i="1" u="none" strike="noStrike" kern="1200" cap="none" spc="0" normalizeH="0" baseline="0" noProof="0">
                        <a:ln>
                          <a:noFill/>
                        </a:ln>
                        <a:solidFill>
                          <a:srgbClr val="000000"/>
                        </a:solidFill>
                        <a:effectLst/>
                        <a:uLnTx/>
                        <a:uFillTx/>
                        <a:latin typeface="Cambria Math"/>
                        <a:ea typeface="+mn-ea"/>
                        <a:sym typeface="Arial"/>
                      </a:rPr>
                      <m:t>=</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Index of French word </a:t>
                </a:r>
                <a14:m>
                  <m:oMath xmlns:m="http://schemas.openxmlformats.org/officeDocument/2006/math">
                    <m:r>
                      <a:rPr kumimoji="0" lang="en-US" sz="1350" b="0" i="1" u="none" strike="noStrike" kern="1200" cap="none" spc="0" normalizeH="0" baseline="0" noProof="0">
                        <a:ln>
                          <a:noFill/>
                        </a:ln>
                        <a:solidFill>
                          <a:srgbClr val="000000"/>
                        </a:solidFill>
                        <a:effectLst/>
                        <a:uLnTx/>
                        <a:uFillTx/>
                        <a:latin typeface="Cambria Math"/>
                        <a:ea typeface="+mn-ea"/>
                        <a:sym typeface="Arial"/>
                      </a:rPr>
                      <m:t>𝑓</m:t>
                    </m:r>
                    <m:r>
                      <a:rPr kumimoji="0" lang="en-US" sz="1350" b="0" i="1" u="none" strike="noStrike" kern="1200" cap="none" spc="0" normalizeH="0" baseline="30000" noProof="0">
                        <a:ln>
                          <a:noFill/>
                        </a:ln>
                        <a:solidFill>
                          <a:srgbClr val="000000"/>
                        </a:solidFill>
                        <a:effectLst/>
                        <a:uLnTx/>
                        <a:uFillTx/>
                        <a:latin typeface="Cambria Math"/>
                        <a:ea typeface="+mn-ea"/>
                        <a:sym typeface="Arial"/>
                      </a:rPr>
                      <m:t>𝑠</m:t>
                    </m:r>
                    <m:r>
                      <a:rPr kumimoji="0" lang="en-US" sz="1350" b="0" i="1" u="none" strike="noStrike" kern="1200" cap="none" spc="0" normalizeH="0" baseline="-25000" noProof="0">
                        <a:ln>
                          <a:noFill/>
                        </a:ln>
                        <a:solidFill>
                          <a:srgbClr val="000000"/>
                        </a:solidFill>
                        <a:effectLst/>
                        <a:uLnTx/>
                        <a:uFillTx/>
                        <a:latin typeface="Cambria Math"/>
                        <a:ea typeface="+mn-ea"/>
                        <a:sym typeface="Arial"/>
                      </a:rPr>
                      <m:t>𝑞</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in French vocabulary/dictionary</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3" name="Rectangle 2"/>
              <p:cNvSpPr>
                <a:spLocks noRot="1" noChangeAspect="1" noMove="1" noResize="1" noEditPoints="1" noAdjustHandles="1" noChangeArrowheads="1" noChangeShapeType="1" noTextEdit="1"/>
              </p:cNvSpPr>
              <p:nvPr/>
            </p:nvSpPr>
            <p:spPr>
              <a:xfrm>
                <a:off x="1485900" y="914400"/>
                <a:ext cx="6158593" cy="3252044"/>
              </a:xfrm>
              <a:prstGeom prst="rect">
                <a:avLst/>
              </a:prstGeom>
              <a:blipFill>
                <a:blip r:embed="rId2"/>
                <a:stretch>
                  <a:fillRect l="-297" t="-188" b="-1126"/>
                </a:stretch>
              </a:blipFill>
            </p:spPr>
            <p:txBody>
              <a:bodyPr/>
              <a:lstStyle/>
              <a:p>
                <a:r>
                  <a:rPr lang="en-IN">
                    <a:noFill/>
                  </a:rPr>
                  <a:t> </a:t>
                </a:r>
              </a:p>
            </p:txBody>
          </p:sp>
        </mc:Fallback>
      </mc:AlternateContent>
      <p:sp>
        <p:nvSpPr>
          <p:cNvPr id="4" name="TextBox 3"/>
          <p:cNvSpPr txBox="1"/>
          <p:nvPr/>
        </p:nvSpPr>
        <p:spPr>
          <a:xfrm>
            <a:off x="1828800" y="4229100"/>
            <a:ext cx="5849678"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(Thanks to </a:t>
            </a:r>
            <a:r>
              <a:rPr kumimoji="0" lang="en-IN"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Sachin</a:t>
            </a: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IN"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Pawar</a:t>
            </a: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for helping with the  maths formulae processing)</a:t>
            </a:r>
          </a:p>
        </p:txBody>
      </p:sp>
    </p:spTree>
    <p:extLst>
      <p:ext uri="{BB962C8B-B14F-4D97-AF65-F5344CB8AC3E}">
        <p14:creationId xmlns:p14="http://schemas.microsoft.com/office/powerpoint/2010/main" val="3883824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Hidden variables and parameters</a:t>
            </a:r>
          </a:p>
        </p:txBody>
      </p:sp>
      <mc:AlternateContent xmlns:mc="http://schemas.openxmlformats.org/markup-compatibility/2006" xmlns:a14="http://schemas.microsoft.com/office/drawing/2010/main">
        <mc:Choice Requires="a14">
          <p:sp>
            <p:nvSpPr>
              <p:cNvPr id="3" name="Rectangle 2"/>
              <p:cNvSpPr/>
              <p:nvPr/>
            </p:nvSpPr>
            <p:spPr>
              <a:xfrm>
                <a:off x="1828800" y="1600200"/>
                <a:ext cx="5772150" cy="2640146"/>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Hidden Variables (Z) :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Total no. of hidden variables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 </m:t>
                    </m:r>
                    <m:nary>
                      <m:naryPr>
                        <m:chr m:val="∑"/>
                        <m:limLoc m:val="undOv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up>
                        <m:r>
                          <a:rPr kumimoji="0" lang="en-IN" sz="1350" b="0" i="1" u="none" strike="noStrike" kern="1200" cap="none" spc="0" normalizeH="0" baseline="0" noProof="0">
                            <a:ln>
                              <a:noFill/>
                            </a:ln>
                            <a:solidFill>
                              <a:srgbClr val="000000"/>
                            </a:solidFill>
                            <a:effectLst/>
                            <a:uLnTx/>
                            <a:uFillTx/>
                            <a:latin typeface="Cambria Math"/>
                            <a:ea typeface="+mn-ea"/>
                            <a:sym typeface="Arial"/>
                          </a:rPr>
                          <m:t>𝑆</m:t>
                        </m:r>
                      </m:sup>
                      <m:e>
                        <m:r>
                          <a:rPr kumimoji="0" lang="en-IN" sz="1350" b="0" i="0" u="none" strike="noStrike" kern="1200" cap="none" spc="0" normalizeH="0" baseline="0" noProof="0">
                            <a:ln>
                              <a:noFill/>
                            </a:ln>
                            <a:solidFill>
                              <a:srgbClr val="000000"/>
                            </a:solidFill>
                            <a:effectLst/>
                            <a:uLnTx/>
                            <a:uFillTx/>
                            <a:latin typeface="Cambria Math"/>
                            <a:ea typeface="+mn-ea"/>
                            <a:sym typeface="Arial"/>
                          </a:rPr>
                          <m:t> </m:t>
                        </m:r>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𝑙</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r>
                          <a:rPr kumimoji="0" lang="en-IN" sz="1350" b="0" i="0" u="none" strike="noStrike" kern="1200" cap="none" spc="0" normalizeH="0" baseline="0" noProof="0">
                            <a:ln>
                              <a:noFill/>
                            </a:ln>
                            <a:solidFill>
                              <a:srgbClr val="000000"/>
                            </a:solidFill>
                            <a:effectLst/>
                            <a:uLnTx/>
                            <a:uFillTx/>
                            <a:latin typeface="Cambria Math"/>
                            <a:ea typeface="+mn-ea"/>
                            <a:sym typeface="Arial"/>
                          </a:rPr>
                          <m:t> </m:t>
                        </m:r>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𝑚</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p>
                      </m:e>
                    </m:nary>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where each hidden variable is as follows:</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Sup>
                      <m:sSub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𝑧</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𝑝𝑞</m:t>
                        </m:r>
                      </m:sub>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bSup>
                    <m:r>
                      <a:rPr kumimoji="0" lang="en-IN" sz="1350" b="0" i="1" u="none" strike="noStrike" kern="1200" cap="none" spc="0" normalizeH="0" baseline="0" noProof="0">
                        <a:ln>
                          <a:noFill/>
                        </a:ln>
                        <a:solidFill>
                          <a:srgbClr val="000000"/>
                        </a:solidFill>
                        <a:effectLst/>
                        <a:uLnTx/>
                        <a:uFillTx/>
                        <a:latin typeface="Cambria Math"/>
                        <a:ea typeface="+mn-ea"/>
                        <a:sym typeface="Arial"/>
                      </a:rPr>
                      <m:t>=1</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 if in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sentence,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𝑝</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English word is mapped to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𝑞</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French word.</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Sup>
                      <m:sSub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𝑧</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𝑝𝑞</m:t>
                        </m:r>
                      </m:sub>
                      <m:sup>
                        <m:r>
                          <a:rPr kumimoji="0" lang="en-IN" sz="1350" b="0" i="1" u="none" strike="noStrike" kern="1200" cap="none" spc="0" normalizeH="0" baseline="0" noProof="0">
                            <a:ln>
                              <a:noFill/>
                            </a:ln>
                            <a:solidFill>
                              <a:srgbClr val="000000"/>
                            </a:solidFill>
                            <a:effectLst/>
                            <a:uLnTx/>
                            <a:uFillTx/>
                            <a:latin typeface="Cambria Math"/>
                            <a:ea typeface="+mn-ea"/>
                            <a:sym typeface="Arial"/>
                          </a:rPr>
                          <m:t>𝑠</m:t>
                        </m:r>
                      </m:sup>
                    </m:sSubSup>
                    <m:r>
                      <a:rPr kumimoji="0" lang="en-IN" sz="1350" b="0" i="1" u="none" strike="noStrike" kern="1200" cap="none" spc="0" normalizeH="0" baseline="0" noProof="0">
                        <a:ln>
                          <a:noFill/>
                        </a:ln>
                        <a:solidFill>
                          <a:srgbClr val="000000"/>
                        </a:solidFill>
                        <a:effectLst/>
                        <a:uLnTx/>
                        <a:uFillTx/>
                        <a:latin typeface="Cambria Math"/>
                        <a:ea typeface="+mn-ea"/>
                        <a:sym typeface="Arial"/>
                      </a:rPr>
                      <m:t>=0</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 otherwise</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Parameters (</a:t>
                </a:r>
                <a:r>
                  <a:rPr kumimoji="0" lang="en-IN" sz="1350" b="1" i="1" u="none" strike="noStrike" kern="1200" cap="none" spc="0" normalizeH="0" baseline="0" noProof="0" dirty="0">
                    <a:ln>
                      <a:noFill/>
                    </a:ln>
                    <a:solidFill>
                      <a:srgbClr val="000000"/>
                    </a:solidFill>
                    <a:effectLst/>
                    <a:uLnTx/>
                    <a:uFillTx/>
                    <a:latin typeface="Arial" charset="0"/>
                    <a:ea typeface="+mn-ea"/>
                    <a:cs typeface="Arial" charset="0"/>
                    <a:sym typeface="Arial"/>
                  </a:rPr>
                  <a:t>Θ</a:t>
                </a: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 :</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Total no. of parameters </a:t>
                </a:r>
                <a14:m>
                  <m:oMath xmlns:m="http://schemas.openxmlformats.org/officeDocument/2006/math">
                    <m:r>
                      <a:rPr kumimoji="0" lang="en-IN" sz="1350" b="0" i="1" u="none" strike="noStrike" kern="1200" cap="none" spc="0" normalizeH="0" baseline="0" noProof="0">
                        <a:ln>
                          <a:noFill/>
                        </a:ln>
                        <a:solidFill>
                          <a:srgbClr val="000000"/>
                        </a:solidFill>
                        <a:effectLst/>
                        <a:uLnTx/>
                        <a:uFillTx/>
                        <a:latin typeface="Cambria Math"/>
                        <a:ea typeface="+mn-ea"/>
                        <a:sym typeface="Arial"/>
                      </a:rPr>
                      <m:t>=</m:t>
                    </m:r>
                    <m:d>
                      <m:dPr>
                        <m:begChr m:val="|"/>
                        <m:endChr m:val="|"/>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r>
                          <a:rPr kumimoji="0" lang="en-IN" sz="1350" b="0" i="0" u="none" strike="noStrike" kern="1200" cap="none" spc="0" normalizeH="0" baseline="0" noProof="0">
                            <a:ln>
                              <a:noFill/>
                            </a:ln>
                            <a:solidFill>
                              <a:srgbClr val="000000"/>
                            </a:solidFill>
                            <a:effectLst/>
                            <a:uLnTx/>
                            <a:uFillTx/>
                            <a:latin typeface="Cambria Math"/>
                            <a:ea typeface="+mn-ea"/>
                            <a:sym typeface="Arial"/>
                          </a:rPr>
                          <m:t> </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𝐸</m:t>
                            </m:r>
                          </m:sub>
                        </m:sSub>
                      </m:e>
                    </m:d>
                    <m:r>
                      <a:rPr kumimoji="0" lang="en-IN" sz="1350" b="0" i="1" u="none" strike="noStrike" kern="1200" cap="none" spc="0" normalizeH="0" baseline="0" noProof="0">
                        <a:ln>
                          <a:noFill/>
                        </a:ln>
                        <a:solidFill>
                          <a:srgbClr val="000000"/>
                        </a:solidFill>
                        <a:effectLst/>
                        <a:uLnTx/>
                        <a:uFillTx/>
                        <a:latin typeface="Cambria Math"/>
                        <a:ea typeface="+mn-ea"/>
                        <a:sym typeface="Arial"/>
                      </a:rPr>
                      <m:t> × </m:t>
                    </m:r>
                    <m:d>
                      <m:dPr>
                        <m:begChr m:val="|"/>
                        <m:endChr m:val="|"/>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𝐹</m:t>
                            </m:r>
                          </m:sub>
                        </m:sSub>
                      </m:e>
                    </m:d>
                    <m:r>
                      <a:rPr kumimoji="0" lang="en-IN" sz="1350" b="0" i="1" u="none" strike="noStrike" kern="1200" cap="none" spc="0" normalizeH="0" baseline="0" noProof="0">
                        <a:ln>
                          <a:noFill/>
                        </a:ln>
                        <a:solidFill>
                          <a:srgbClr val="000000"/>
                        </a:solidFill>
                        <a:effectLst/>
                        <a:uLnTx/>
                        <a:uFillTx/>
                        <a:latin typeface="Cambria Math"/>
                        <a:ea typeface="+mn-ea"/>
                        <a:sym typeface="Arial"/>
                      </a:rPr>
                      <m:t> </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where each parameter is as follows:</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14:m>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𝑃</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𝑖</m:t>
                        </m:r>
                        <m:r>
                          <a:rPr kumimoji="0" lang="en-IN" sz="1350" b="0" i="1" u="none" strike="noStrike" kern="1200" cap="none" spc="0" normalizeH="0" baseline="0" noProof="0">
                            <a:ln>
                              <a:noFill/>
                            </a:ln>
                            <a:solidFill>
                              <a:srgbClr val="000000"/>
                            </a:solidFill>
                            <a:effectLst/>
                            <a:uLnTx/>
                            <a:uFillTx/>
                            <a:latin typeface="Cambria Math"/>
                            <a:ea typeface="+mn-ea"/>
                            <a:sym typeface="Arial"/>
                          </a:rPr>
                          <m:t>,</m:t>
                        </m:r>
                        <m:r>
                          <a:rPr kumimoji="0" lang="en-IN" sz="1350" b="0" i="1" u="none" strike="noStrike" kern="1200" cap="none" spc="0" normalizeH="0" baseline="0" noProof="0">
                            <a:ln>
                              <a:noFill/>
                            </a:ln>
                            <a:solidFill>
                              <a:srgbClr val="000000"/>
                            </a:solidFill>
                            <a:effectLst/>
                            <a:uLnTx/>
                            <a:uFillTx/>
                            <a:latin typeface="Cambria Math"/>
                            <a:ea typeface="+mn-ea"/>
                            <a:sym typeface="Arial"/>
                          </a:rPr>
                          <m:t>𝑗</m:t>
                        </m:r>
                      </m:sub>
                    </m:sSub>
                    <m:r>
                      <a:rPr kumimoji="0" lang="en-IN" sz="1350" b="0" i="1" u="none" strike="noStrike" kern="1200" cap="none" spc="0" normalizeH="0" baseline="0" noProof="0">
                        <a:ln>
                          <a:noFill/>
                        </a:ln>
                        <a:solidFill>
                          <a:srgbClr val="000000"/>
                        </a:solidFill>
                        <a:effectLst/>
                        <a:uLnTx/>
                        <a:uFillTx/>
                        <a:latin typeface="Cambria Math"/>
                        <a:ea typeface="+mn-ea"/>
                        <a:sym typeface="Arial"/>
                      </a:rPr>
                      <m:t>= </m:t>
                    </m:r>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Probability that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𝑖</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word in English vocabulary is mapped to </a:t>
                </a:r>
                <a14:m>
                  <m:oMath xmlns:m="http://schemas.openxmlformats.org/officeDocument/2006/math">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pPr>
                      <m:e>
                        <m:r>
                          <a:rPr kumimoji="0" lang="en-IN" sz="1350" b="0" i="1" u="none" strike="noStrike" kern="1200" cap="none" spc="0" normalizeH="0" baseline="0" noProof="0">
                            <a:ln>
                              <a:noFill/>
                            </a:ln>
                            <a:solidFill>
                              <a:srgbClr val="000000"/>
                            </a:solidFill>
                            <a:effectLst/>
                            <a:uLnTx/>
                            <a:uFillTx/>
                            <a:latin typeface="Cambria Math"/>
                            <a:ea typeface="+mn-ea"/>
                            <a:sym typeface="Arial"/>
                          </a:rPr>
                          <m:t>𝑗</m:t>
                        </m:r>
                      </m:e>
                      <m:sup>
                        <m:r>
                          <a:rPr kumimoji="0" lang="en-IN" sz="1350" b="0" i="1" u="none" strike="noStrike" kern="1200" cap="none" spc="0" normalizeH="0" baseline="0" noProof="0">
                            <a:ln>
                              <a:noFill/>
                            </a:ln>
                            <a:solidFill>
                              <a:srgbClr val="000000"/>
                            </a:solidFill>
                            <a:effectLst/>
                            <a:uLnTx/>
                            <a:uFillTx/>
                            <a:latin typeface="Cambria Math"/>
                            <a:ea typeface="+mn-ea"/>
                            <a:sym typeface="Arial"/>
                          </a:rPr>
                          <m:t>𝑡h</m:t>
                        </m:r>
                      </m:sup>
                    </m:sSup>
                  </m:oMath>
                </a14:m>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word in French vocabulary</a:t>
                </a:r>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3" name="Rectangle 2"/>
              <p:cNvSpPr>
                <a:spLocks noRot="1" noChangeAspect="1" noMove="1" noResize="1" noEditPoints="1" noAdjustHandles="1" noChangeArrowheads="1" noChangeShapeType="1" noTextEdit="1"/>
              </p:cNvSpPr>
              <p:nvPr/>
            </p:nvSpPr>
            <p:spPr>
              <a:xfrm>
                <a:off x="1828800" y="1600200"/>
                <a:ext cx="5772150" cy="2640146"/>
              </a:xfrm>
              <a:prstGeom prst="rect">
                <a:avLst/>
              </a:prstGeom>
              <a:blipFill>
                <a:blip r:embed="rId2"/>
                <a:stretch>
                  <a:fillRect l="-211" t="-3926" b="-1386"/>
                </a:stretch>
              </a:blipFill>
            </p:spPr>
            <p:txBody>
              <a:bodyPr/>
              <a:lstStyle/>
              <a:p>
                <a:r>
                  <a:rPr lang="en-IN">
                    <a:noFill/>
                  </a:rPr>
                  <a:t> </a:t>
                </a:r>
              </a:p>
            </p:txBody>
          </p:sp>
        </mc:Fallback>
      </mc:AlternateContent>
    </p:spTree>
    <p:extLst>
      <p:ext uri="{BB962C8B-B14F-4D97-AF65-F5344CB8AC3E}">
        <p14:creationId xmlns:p14="http://schemas.microsoft.com/office/powerpoint/2010/main" val="1941734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71451"/>
            <a:ext cx="5844778" cy="753665"/>
          </a:xfrm>
        </p:spPr>
        <p:txBody>
          <a:bodyPr/>
          <a:lstStyle/>
          <a:p>
            <a:r>
              <a:rPr lang="en-US" dirty="0"/>
              <a:t>NLP: a useful view</a:t>
            </a:r>
          </a:p>
        </p:txBody>
      </p:sp>
      <p:grpSp>
        <p:nvGrpSpPr>
          <p:cNvPr id="3" name="Group 27"/>
          <p:cNvGrpSpPr/>
          <p:nvPr/>
        </p:nvGrpSpPr>
        <p:grpSpPr>
          <a:xfrm>
            <a:off x="1143000" y="1828800"/>
            <a:ext cx="3771900" cy="2857500"/>
            <a:chOff x="228600" y="1828800"/>
            <a:chExt cx="7086600" cy="4572000"/>
          </a:xfrm>
        </p:grpSpPr>
        <p:cxnSp>
          <p:nvCxnSpPr>
            <p:cNvPr id="4" name="Straight Connector 3"/>
            <p:cNvCxnSpPr/>
            <p:nvPr/>
          </p:nvCxnSpPr>
          <p:spPr bwMode="auto">
            <a:xfrm>
              <a:off x="1981200" y="28956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 name="Straight Connector 4"/>
            <p:cNvCxnSpPr/>
            <p:nvPr/>
          </p:nvCxnSpPr>
          <p:spPr bwMode="auto">
            <a:xfrm>
              <a:off x="1981200" y="38100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 name="Straight Connector 5"/>
            <p:cNvCxnSpPr/>
            <p:nvPr/>
          </p:nvCxnSpPr>
          <p:spPr bwMode="auto">
            <a:xfrm>
              <a:off x="2286000" y="48006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2286000" y="55626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2133600" y="62484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9" name="TextBox 8"/>
            <p:cNvSpPr txBox="1"/>
            <p:nvPr/>
          </p:nvSpPr>
          <p:spPr>
            <a:xfrm>
              <a:off x="4038600" y="5791200"/>
              <a:ext cx="1608686"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Morphology</a:t>
              </a:r>
            </a:p>
          </p:txBody>
        </p:sp>
        <p:sp>
          <p:nvSpPr>
            <p:cNvPr id="10" name="TextBox 9"/>
            <p:cNvSpPr txBox="1"/>
            <p:nvPr/>
          </p:nvSpPr>
          <p:spPr>
            <a:xfrm>
              <a:off x="4114799" y="4953000"/>
              <a:ext cx="143981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POS tagging</a:t>
              </a:r>
            </a:p>
          </p:txBody>
        </p:sp>
        <p:sp>
          <p:nvSpPr>
            <p:cNvPr id="11" name="TextBox 10"/>
            <p:cNvSpPr txBox="1"/>
            <p:nvPr/>
          </p:nvSpPr>
          <p:spPr>
            <a:xfrm>
              <a:off x="4038600" y="4114800"/>
              <a:ext cx="1374093"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Chunking</a:t>
              </a:r>
            </a:p>
          </p:txBody>
        </p:sp>
        <p:sp>
          <p:nvSpPr>
            <p:cNvPr id="12" name="TextBox 11"/>
            <p:cNvSpPr txBox="1"/>
            <p:nvPr/>
          </p:nvSpPr>
          <p:spPr>
            <a:xfrm>
              <a:off x="4038600" y="3124200"/>
              <a:ext cx="1129146"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Parsing</a:t>
              </a:r>
            </a:p>
          </p:txBody>
        </p:sp>
        <p:sp>
          <p:nvSpPr>
            <p:cNvPr id="13" name="TextBox 12"/>
            <p:cNvSpPr txBox="1"/>
            <p:nvPr/>
          </p:nvSpPr>
          <p:spPr>
            <a:xfrm>
              <a:off x="3886200" y="2438400"/>
              <a:ext cx="1407004"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Semantics</a:t>
              </a:r>
            </a:p>
          </p:txBody>
        </p:sp>
        <p:cxnSp>
          <p:nvCxnSpPr>
            <p:cNvPr id="14" name="Straight Connector 13"/>
            <p:cNvCxnSpPr/>
            <p:nvPr/>
          </p:nvCxnSpPr>
          <p:spPr bwMode="auto">
            <a:xfrm>
              <a:off x="2057400" y="2362200"/>
              <a:ext cx="5029200" cy="158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TextBox 15"/>
            <p:cNvSpPr txBox="1"/>
            <p:nvPr/>
          </p:nvSpPr>
          <p:spPr>
            <a:xfrm>
              <a:off x="3962402" y="1828800"/>
              <a:ext cx="2906821" cy="350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Discourse and </a:t>
              </a:r>
              <a:r>
                <a:rPr kumimoji="0" lang="en-US" sz="825" b="0" i="0" u="none" strike="noStrike" kern="0" cap="none" spc="0" normalizeH="0" baseline="0" noProof="0" dirty="0" err="1">
                  <a:ln>
                    <a:noFill/>
                  </a:ln>
                  <a:solidFill>
                    <a:srgbClr val="000000"/>
                  </a:solidFill>
                  <a:effectLst/>
                  <a:uLnTx/>
                  <a:uFillTx/>
                  <a:latin typeface="Arial"/>
                  <a:cs typeface="Arial"/>
                  <a:sym typeface="Arial"/>
                </a:rPr>
                <a:t>Coreference</a:t>
              </a:r>
              <a:endParaRPr kumimoji="0" lang="en-US" sz="825"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18" name="Straight Arrow Connector 17"/>
            <p:cNvCxnSpPr/>
            <p:nvPr/>
          </p:nvCxnSpPr>
          <p:spPr bwMode="auto">
            <a:xfrm rot="5400000" flipH="1" flipV="1">
              <a:off x="-685006" y="4190206"/>
              <a:ext cx="4419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0" name="Left Brace 19"/>
            <p:cNvSpPr/>
            <p:nvPr/>
          </p:nvSpPr>
          <p:spPr bwMode="auto">
            <a:xfrm>
              <a:off x="1600200" y="2286000"/>
              <a:ext cx="304800" cy="3962400"/>
            </a:xfrm>
            <a:prstGeom prst="leftBrace">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 typeface="Arial"/>
                <a:buNone/>
                <a:tabLst/>
                <a:defRPr/>
              </a:pPr>
              <a:endParaRPr kumimoji="0" lang="en-US" sz="825" b="0" i="0" u="none" strike="noStrike" kern="0" cap="none" spc="0" normalizeH="0" baseline="0" noProof="0">
                <a:ln>
                  <a:noFill/>
                </a:ln>
                <a:solidFill>
                  <a:srgbClr val="611BB8"/>
                </a:solidFill>
                <a:effectLst/>
                <a:uLnTx/>
                <a:uFillTx/>
                <a:latin typeface="Tahoma" pitchFamily="34" charset="0"/>
                <a:cs typeface="Arial"/>
                <a:sym typeface="Arial"/>
              </a:endParaRPr>
            </a:p>
          </p:txBody>
        </p:sp>
        <p:sp>
          <p:nvSpPr>
            <p:cNvPr id="21" name="TextBox 20"/>
            <p:cNvSpPr txBox="1"/>
            <p:nvPr/>
          </p:nvSpPr>
          <p:spPr>
            <a:xfrm>
              <a:off x="228600" y="2286000"/>
              <a:ext cx="1373901" cy="9602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Increased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Complexity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Of</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000000"/>
                  </a:solidFill>
                  <a:effectLst/>
                  <a:uLnTx/>
                  <a:uFillTx/>
                  <a:latin typeface="Arial"/>
                  <a:cs typeface="Arial"/>
                  <a:sym typeface="Arial"/>
                </a:rPr>
                <a:t>Processing</a:t>
              </a:r>
            </a:p>
          </p:txBody>
        </p:sp>
      </p:grpSp>
      <p:cxnSp>
        <p:nvCxnSpPr>
          <p:cNvPr id="29" name="Straight Connector 28"/>
          <p:cNvCxnSpPr/>
          <p:nvPr/>
        </p:nvCxnSpPr>
        <p:spPr bwMode="auto">
          <a:xfrm rot="5400000">
            <a:off x="5071961" y="1696786"/>
            <a:ext cx="1503518"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rot="10800000">
            <a:off x="5823720" y="2448545"/>
            <a:ext cx="1451520"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rot="10800000" flipV="1">
            <a:off x="4942440" y="2448544"/>
            <a:ext cx="881280" cy="725837"/>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32" name="TextBox 31"/>
          <p:cNvSpPr txBox="1"/>
          <p:nvPr/>
        </p:nvSpPr>
        <p:spPr>
          <a:xfrm>
            <a:off x="5200651" y="3143250"/>
            <a:ext cx="806910" cy="235942"/>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1" i="0" u="none" strike="noStrike" kern="0" cap="none" spc="0" normalizeH="0" baseline="0" noProof="0" dirty="0">
                <a:ln>
                  <a:noFill/>
                </a:ln>
                <a:solidFill>
                  <a:srgbClr val="23AD4E"/>
                </a:solidFill>
                <a:effectLst/>
                <a:uLnTx/>
                <a:uFillTx/>
                <a:latin typeface="Arial"/>
                <a:cs typeface="Arial"/>
                <a:sym typeface="Arial"/>
              </a:rPr>
              <a:t>Algorithm</a:t>
            </a:r>
          </a:p>
        </p:txBody>
      </p:sp>
      <p:sp>
        <p:nvSpPr>
          <p:cNvPr id="33" name="TextBox 32"/>
          <p:cNvSpPr txBox="1"/>
          <p:nvPr/>
        </p:nvSpPr>
        <p:spPr>
          <a:xfrm>
            <a:off x="5668201" y="685800"/>
            <a:ext cx="702714" cy="235942"/>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1" i="0" u="none" strike="noStrike" kern="0" cap="none" spc="0" normalizeH="0" baseline="0" noProof="0" dirty="0">
                <a:ln>
                  <a:noFill/>
                </a:ln>
                <a:solidFill>
                  <a:srgbClr val="FF0000"/>
                </a:solidFill>
                <a:effectLst/>
                <a:uLnTx/>
                <a:uFillTx/>
                <a:latin typeface="Arial"/>
                <a:cs typeface="Arial"/>
                <a:sym typeface="Arial"/>
              </a:rPr>
              <a:t>Problem</a:t>
            </a:r>
          </a:p>
        </p:txBody>
      </p:sp>
      <p:sp>
        <p:nvSpPr>
          <p:cNvPr id="34" name="TextBox 33"/>
          <p:cNvSpPr txBox="1"/>
          <p:nvPr/>
        </p:nvSpPr>
        <p:spPr>
          <a:xfrm>
            <a:off x="7171561" y="2707772"/>
            <a:ext cx="806910" cy="235942"/>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1" i="0" u="none" strike="noStrike" kern="0" cap="none" spc="0" normalizeH="0" baseline="0" noProof="0" dirty="0">
                <a:ln>
                  <a:noFill/>
                </a:ln>
                <a:solidFill>
                  <a:srgbClr val="0000FF"/>
                </a:solidFill>
                <a:effectLst/>
                <a:uLnTx/>
                <a:uFillTx/>
                <a:latin typeface="Arial"/>
                <a:cs typeface="Arial"/>
                <a:sym typeface="Arial"/>
              </a:rPr>
              <a:t>Language</a:t>
            </a:r>
          </a:p>
        </p:txBody>
      </p:sp>
      <p:cxnSp>
        <p:nvCxnSpPr>
          <p:cNvPr id="35" name="Straight Connector 34"/>
          <p:cNvCxnSpPr/>
          <p:nvPr/>
        </p:nvCxnSpPr>
        <p:spPr bwMode="auto">
          <a:xfrm rot="5400000">
            <a:off x="5875549" y="2448545"/>
            <a:ext cx="207382"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rot="5400000">
            <a:off x="6134749" y="2448545"/>
            <a:ext cx="207382"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rot="5400000">
            <a:off x="6549469" y="2448545"/>
            <a:ext cx="207382"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rot="5400000">
            <a:off x="6964189" y="2448545"/>
            <a:ext cx="207382" cy="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39" name="TextBox 38"/>
          <p:cNvSpPr txBox="1"/>
          <p:nvPr/>
        </p:nvSpPr>
        <p:spPr>
          <a:xfrm>
            <a:off x="5823721" y="2552237"/>
            <a:ext cx="407762" cy="212859"/>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75" b="0" i="0" u="none" strike="noStrike" kern="0" cap="none" spc="0" normalizeH="0" baseline="0" noProof="0" dirty="0">
                <a:ln>
                  <a:noFill/>
                </a:ln>
                <a:solidFill>
                  <a:srgbClr val="0000FF"/>
                </a:solidFill>
                <a:effectLst/>
                <a:uLnTx/>
                <a:uFillTx/>
                <a:latin typeface="Arial"/>
                <a:cs typeface="Arial"/>
                <a:sym typeface="Arial"/>
              </a:rPr>
              <a:t>Hindi</a:t>
            </a:r>
          </a:p>
        </p:txBody>
      </p:sp>
      <p:sp>
        <p:nvSpPr>
          <p:cNvPr id="40" name="TextBox 39"/>
          <p:cNvSpPr txBox="1"/>
          <p:nvPr/>
        </p:nvSpPr>
        <p:spPr>
          <a:xfrm>
            <a:off x="6031080" y="2137473"/>
            <a:ext cx="540811" cy="212859"/>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75" b="0" i="0" u="none" strike="noStrike" kern="0" cap="none" spc="0" normalizeH="0" baseline="0" noProof="0" dirty="0">
                <a:ln>
                  <a:noFill/>
                </a:ln>
                <a:solidFill>
                  <a:srgbClr val="0000FF"/>
                </a:solidFill>
                <a:effectLst/>
                <a:uLnTx/>
                <a:uFillTx/>
                <a:latin typeface="Arial"/>
                <a:cs typeface="Arial"/>
                <a:sym typeface="Arial"/>
              </a:rPr>
              <a:t>Marathi</a:t>
            </a:r>
          </a:p>
        </p:txBody>
      </p:sp>
      <p:sp>
        <p:nvSpPr>
          <p:cNvPr id="41" name="TextBox 40"/>
          <p:cNvSpPr txBox="1"/>
          <p:nvPr/>
        </p:nvSpPr>
        <p:spPr>
          <a:xfrm>
            <a:off x="6393960" y="2552237"/>
            <a:ext cx="532796" cy="212859"/>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75" b="0" i="0" u="none" strike="noStrike" kern="0" cap="none" spc="0" normalizeH="0" baseline="0" noProof="0" dirty="0">
                <a:ln>
                  <a:noFill/>
                </a:ln>
                <a:solidFill>
                  <a:srgbClr val="0000FF"/>
                </a:solidFill>
                <a:effectLst/>
                <a:uLnTx/>
                <a:uFillTx/>
                <a:latin typeface="Arial"/>
                <a:cs typeface="Arial"/>
                <a:sym typeface="Arial"/>
              </a:rPr>
              <a:t>English</a:t>
            </a:r>
          </a:p>
        </p:txBody>
      </p:sp>
      <p:sp>
        <p:nvSpPr>
          <p:cNvPr id="42" name="TextBox 41"/>
          <p:cNvSpPr txBox="1"/>
          <p:nvPr/>
        </p:nvSpPr>
        <p:spPr>
          <a:xfrm>
            <a:off x="6860520" y="2137473"/>
            <a:ext cx="513560" cy="212859"/>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75" b="0" i="0" u="none" strike="noStrike" kern="0" cap="none" spc="0" normalizeH="0" baseline="0" noProof="0" dirty="0">
                <a:ln>
                  <a:noFill/>
                </a:ln>
                <a:solidFill>
                  <a:srgbClr val="0000FF"/>
                </a:solidFill>
                <a:effectLst/>
                <a:uLnTx/>
                <a:uFillTx/>
                <a:latin typeface="Arial"/>
                <a:cs typeface="Arial"/>
                <a:sym typeface="Arial"/>
              </a:rPr>
              <a:t>French</a:t>
            </a:r>
          </a:p>
        </p:txBody>
      </p:sp>
      <p:cxnSp>
        <p:nvCxnSpPr>
          <p:cNvPr id="43" name="Straight Connector 42"/>
          <p:cNvCxnSpPr/>
          <p:nvPr/>
        </p:nvCxnSpPr>
        <p:spPr bwMode="auto">
          <a:xfrm rot="10800000">
            <a:off x="5720040" y="1048718"/>
            <a:ext cx="207360"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44" name="Straight Connector 43"/>
          <p:cNvCxnSpPr/>
          <p:nvPr/>
        </p:nvCxnSpPr>
        <p:spPr bwMode="auto">
          <a:xfrm rot="10800000">
            <a:off x="5720040" y="1463482"/>
            <a:ext cx="207360"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45" name="Straight Connector 44"/>
          <p:cNvCxnSpPr/>
          <p:nvPr/>
        </p:nvCxnSpPr>
        <p:spPr bwMode="auto">
          <a:xfrm rot="10800000">
            <a:off x="5720040" y="1826400"/>
            <a:ext cx="207360" cy="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46" name="Straight Connector 45"/>
          <p:cNvCxnSpPr/>
          <p:nvPr/>
        </p:nvCxnSpPr>
        <p:spPr bwMode="auto">
          <a:xfrm rot="10800000">
            <a:off x="5720040" y="2137472"/>
            <a:ext cx="207360" cy="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47" name="TextBox 46"/>
          <p:cNvSpPr txBox="1"/>
          <p:nvPr/>
        </p:nvSpPr>
        <p:spPr>
          <a:xfrm>
            <a:off x="5305320" y="2033781"/>
            <a:ext cx="521575" cy="316733"/>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Morph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Analysis</a:t>
            </a:r>
          </a:p>
        </p:txBody>
      </p:sp>
      <p:sp>
        <p:nvSpPr>
          <p:cNvPr id="48" name="TextBox 47"/>
          <p:cNvSpPr txBox="1"/>
          <p:nvPr/>
        </p:nvSpPr>
        <p:spPr>
          <a:xfrm>
            <a:off x="5979240" y="1619018"/>
            <a:ext cx="826146" cy="316733"/>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Part</a:t>
            </a:r>
            <a:r>
              <a:rPr kumimoji="0" lang="en-US" sz="825" b="0" i="0" u="none" strike="noStrike" kern="0" cap="none" spc="0" normalizeH="0" baseline="0" noProof="0" dirty="0">
                <a:ln>
                  <a:noFill/>
                </a:ln>
                <a:solidFill>
                  <a:srgbClr val="000000"/>
                </a:solidFill>
                <a:effectLst/>
                <a:uLnTx/>
                <a:uFillTx/>
                <a:latin typeface="Arial"/>
                <a:cs typeface="Arial"/>
                <a:sym typeface="Arial"/>
              </a:rPr>
              <a:t> </a:t>
            </a:r>
            <a:r>
              <a:rPr kumimoji="0" lang="en-US" sz="825" b="0" i="0" u="none" strike="noStrike" kern="0" cap="none" spc="0" normalizeH="0" baseline="0" noProof="0" dirty="0">
                <a:ln>
                  <a:noFill/>
                </a:ln>
                <a:solidFill>
                  <a:srgbClr val="FF0000"/>
                </a:solidFill>
                <a:effectLst/>
                <a:uLnTx/>
                <a:uFillTx/>
                <a:latin typeface="Arial"/>
                <a:cs typeface="Arial"/>
                <a:sym typeface="Arial"/>
              </a:rPr>
              <a:t>of</a:t>
            </a:r>
            <a:r>
              <a:rPr kumimoji="0" lang="en-US" sz="825" b="0" i="0" u="none" strike="noStrike" kern="0" cap="none" spc="0" normalizeH="0" baseline="0" noProof="0" dirty="0">
                <a:ln>
                  <a:noFill/>
                </a:ln>
                <a:solidFill>
                  <a:srgbClr val="000000"/>
                </a:solidFill>
                <a:effectLst/>
                <a:uLnTx/>
                <a:uFillTx/>
                <a:latin typeface="Arial"/>
                <a:cs typeface="Arial"/>
                <a:sym typeface="Arial"/>
              </a:rPr>
              <a:t> </a:t>
            </a:r>
            <a:r>
              <a:rPr kumimoji="0" lang="en-US" sz="825" b="0" i="0" u="none" strike="noStrike" kern="0" cap="none" spc="0" normalizeH="0" baseline="0" noProof="0" dirty="0">
                <a:ln>
                  <a:noFill/>
                </a:ln>
                <a:solidFill>
                  <a:srgbClr val="FF0000"/>
                </a:solidFill>
                <a:effectLst/>
                <a:uLnTx/>
                <a:uFillTx/>
                <a:latin typeface="Arial"/>
                <a:cs typeface="Arial"/>
                <a:sym typeface="Arial"/>
              </a:rPr>
              <a:t>Speech</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Tagging</a:t>
            </a:r>
          </a:p>
        </p:txBody>
      </p:sp>
      <p:sp>
        <p:nvSpPr>
          <p:cNvPr id="49" name="TextBox 48"/>
          <p:cNvSpPr txBox="1"/>
          <p:nvPr/>
        </p:nvSpPr>
        <p:spPr>
          <a:xfrm>
            <a:off x="5201640" y="1359790"/>
            <a:ext cx="486309"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Parsing</a:t>
            </a:r>
          </a:p>
        </p:txBody>
      </p:sp>
      <p:sp>
        <p:nvSpPr>
          <p:cNvPr id="50" name="TextBox 49"/>
          <p:cNvSpPr txBox="1"/>
          <p:nvPr/>
        </p:nvSpPr>
        <p:spPr>
          <a:xfrm>
            <a:off x="5979240" y="996873"/>
            <a:ext cx="620961"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FF0000"/>
                </a:solidFill>
                <a:effectLst/>
                <a:uLnTx/>
                <a:uFillTx/>
                <a:latin typeface="Arial"/>
                <a:cs typeface="Arial"/>
                <a:sym typeface="Arial"/>
              </a:rPr>
              <a:t>Semantics</a:t>
            </a:r>
          </a:p>
        </p:txBody>
      </p:sp>
      <p:cxnSp>
        <p:nvCxnSpPr>
          <p:cNvPr id="51" name="Straight Connector 50"/>
          <p:cNvCxnSpPr/>
          <p:nvPr/>
        </p:nvCxnSpPr>
        <p:spPr bwMode="auto">
          <a:xfrm rot="16200000" flipH="1">
            <a:off x="4968349" y="2992931"/>
            <a:ext cx="207382" cy="15552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rot="16200000" flipH="1">
            <a:off x="5227549" y="2785549"/>
            <a:ext cx="207382" cy="155520"/>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rot="16200000" flipH="1">
            <a:off x="5538589" y="2526321"/>
            <a:ext cx="207382" cy="155520"/>
          </a:xfrm>
          <a:prstGeom prst="line">
            <a:avLst/>
          </a:prstGeom>
          <a:solidFill>
            <a:srgbClr val="00B8FF"/>
          </a:solidFill>
          <a:ln w="9525" cap="flat" cmpd="sng" algn="ctr">
            <a:solidFill>
              <a:schemeClr val="tx1"/>
            </a:solidFill>
            <a:prstDash val="solid"/>
            <a:round/>
            <a:headEnd type="none" w="med" len="med"/>
            <a:tailEnd type="none" w="med" len="med"/>
          </a:ln>
          <a:effectLst/>
        </p:spPr>
      </p:cxnSp>
      <p:sp>
        <p:nvSpPr>
          <p:cNvPr id="54" name="TextBox 53"/>
          <p:cNvSpPr txBox="1"/>
          <p:nvPr/>
        </p:nvSpPr>
        <p:spPr>
          <a:xfrm>
            <a:off x="4683239" y="2811463"/>
            <a:ext cx="343641"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23AD4E"/>
                </a:solidFill>
                <a:effectLst/>
                <a:uLnTx/>
                <a:uFillTx/>
                <a:latin typeface="Arial"/>
                <a:cs typeface="Arial"/>
                <a:sym typeface="Arial"/>
              </a:rPr>
              <a:t>CRF</a:t>
            </a:r>
          </a:p>
        </p:txBody>
      </p:sp>
      <p:sp>
        <p:nvSpPr>
          <p:cNvPr id="55" name="TextBox 54"/>
          <p:cNvSpPr txBox="1"/>
          <p:nvPr/>
        </p:nvSpPr>
        <p:spPr>
          <a:xfrm>
            <a:off x="5201639" y="2396700"/>
            <a:ext cx="378907"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33CC33"/>
                </a:solidFill>
                <a:effectLst/>
                <a:uLnTx/>
                <a:uFillTx/>
                <a:latin typeface="Arial"/>
                <a:cs typeface="Arial"/>
                <a:sym typeface="Arial"/>
              </a:rPr>
              <a:t>HMM</a:t>
            </a:r>
          </a:p>
        </p:txBody>
      </p:sp>
      <p:sp>
        <p:nvSpPr>
          <p:cNvPr id="56" name="TextBox 55"/>
          <p:cNvSpPr txBox="1"/>
          <p:nvPr/>
        </p:nvSpPr>
        <p:spPr>
          <a:xfrm>
            <a:off x="5305320" y="2915154"/>
            <a:ext cx="460661" cy="189775"/>
          </a:xfrm>
          <a:prstGeom prst="rect">
            <a:avLst/>
          </a:prstGeom>
          <a:noFill/>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25" b="0" i="0" u="none" strike="noStrike" kern="0" cap="none" spc="0" normalizeH="0" baseline="0" noProof="0" dirty="0">
                <a:ln>
                  <a:noFill/>
                </a:ln>
                <a:solidFill>
                  <a:srgbClr val="23AD4E"/>
                </a:solidFill>
                <a:effectLst/>
                <a:uLnTx/>
                <a:uFillTx/>
                <a:latin typeface="Arial"/>
                <a:cs typeface="Arial"/>
                <a:sym typeface="Arial"/>
              </a:rPr>
              <a:t>MEMM</a:t>
            </a:r>
          </a:p>
        </p:txBody>
      </p:sp>
      <p:sp>
        <p:nvSpPr>
          <p:cNvPr id="58" name="TextBox 57"/>
          <p:cNvSpPr txBox="1"/>
          <p:nvPr/>
        </p:nvSpPr>
        <p:spPr>
          <a:xfrm>
            <a:off x="7067879" y="996873"/>
            <a:ext cx="518369" cy="409066"/>
          </a:xfrm>
          <a:prstGeom prst="rect">
            <a:avLst/>
          </a:prstGeom>
          <a:noFill/>
          <a:ln>
            <a:solidFill>
              <a:srgbClr val="23AD4E"/>
            </a:solidFill>
          </a:ln>
        </p:spPr>
        <p:txBody>
          <a:bodyPr wrap="none" lIns="62209" tIns="31105" rIns="62209" bIns="31105"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0" i="1" u="none" strike="noStrike" kern="0" cap="none" spc="0" normalizeH="0" baseline="0" noProof="0" dirty="0">
                <a:ln>
                  <a:noFill/>
                </a:ln>
                <a:solidFill>
                  <a:srgbClr val="0000FF"/>
                </a:solidFill>
                <a:effectLst/>
                <a:uLnTx/>
                <a:uFillTx/>
                <a:latin typeface="Arial"/>
                <a:cs typeface="Arial"/>
                <a:sym typeface="Arial"/>
              </a:rPr>
              <a:t>NLP</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25" b="0" i="1" u="none" strike="noStrike" kern="0" cap="none" spc="0" normalizeH="0" baseline="0" noProof="0" dirty="0">
                <a:ln>
                  <a:noFill/>
                </a:ln>
                <a:solidFill>
                  <a:srgbClr val="0000FF"/>
                </a:solidFill>
                <a:effectLst/>
                <a:uLnTx/>
                <a:uFillTx/>
                <a:latin typeface="Arial"/>
                <a:cs typeface="Arial"/>
                <a:sym typeface="Arial"/>
              </a:rPr>
              <a:t>Trinity</a:t>
            </a:r>
          </a:p>
        </p:txBody>
      </p:sp>
    </p:spTree>
    <p:extLst>
      <p:ext uri="{BB962C8B-B14F-4D97-AF65-F5344CB8AC3E}">
        <p14:creationId xmlns:p14="http://schemas.microsoft.com/office/powerpoint/2010/main" val="18515028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82215"/>
          </a:xfrm>
        </p:spPr>
        <p:txBody>
          <a:bodyPr/>
          <a:lstStyle/>
          <a:p>
            <a:r>
              <a:rPr lang="en-US" dirty="0"/>
              <a:t>Likelihoods</a:t>
            </a:r>
          </a:p>
        </p:txBody>
      </p:sp>
      <p:pic>
        <p:nvPicPr>
          <p:cNvPr id="332803"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171700" y="1257300"/>
            <a:ext cx="3670479" cy="685800"/>
          </a:xfrm>
          <a:prstGeom prst="rect">
            <a:avLst/>
          </a:prstGeom>
          <a:noFill/>
        </p:spPr>
      </p:pic>
      <p:pic>
        <p:nvPicPr>
          <p:cNvPr id="332802"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30599" y="2571750"/>
            <a:ext cx="3755801" cy="641015"/>
          </a:xfrm>
          <a:prstGeom prst="rect">
            <a:avLst/>
          </a:prstGeom>
          <a:noFill/>
        </p:spPr>
      </p:pic>
      <p:pic>
        <p:nvPicPr>
          <p:cNvPr id="332801"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114550" y="3829050"/>
            <a:ext cx="4597758" cy="685800"/>
          </a:xfrm>
          <a:prstGeom prst="rect">
            <a:avLst/>
          </a:prstGeom>
          <a:noFill/>
        </p:spPr>
      </p:pic>
      <p:sp>
        <p:nvSpPr>
          <p:cNvPr id="332804" name="Rectangle 4"/>
          <p:cNvSpPr>
            <a:spLocks noChangeArrowheads="1"/>
          </p:cNvSpPr>
          <p:nvPr/>
        </p:nvSpPr>
        <p:spPr bwMode="auto">
          <a:xfrm>
            <a:off x="1314450" y="685801"/>
            <a:ext cx="2450607" cy="55399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Data Likelihood </a:t>
            </a:r>
            <a:r>
              <a:rPr kumimoji="0" lang="en-US" sz="1800" b="1" i="1"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L(D;</a:t>
            </a:r>
            <a:r>
              <a:rPr kumimoji="0" lang="en-US" sz="1800" b="1" i="1" u="none" strike="noStrike" kern="1200" cap="none" spc="0" normalizeH="0" baseline="0" noProof="0" dirty="0">
                <a:ln>
                  <a:noFill/>
                </a:ln>
                <a:solidFill>
                  <a:srgbClr val="000000"/>
                </a:solidFill>
                <a:effectLst/>
                <a:uLnTx/>
                <a:uFillTx/>
                <a:latin typeface="Calibri" pitchFamily="34" charset="0"/>
                <a:ea typeface="Times New Roman" pitchFamily="18" charset="0"/>
                <a:cs typeface="Calibri" pitchFamily="34" charset="0"/>
                <a:sym typeface="Arial"/>
              </a:rPr>
              <a:t> Θ</a:t>
            </a:r>
            <a:r>
              <a:rPr kumimoji="0" lang="en-US" sz="1800" b="1" i="1"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a:t>
            </a:r>
            <a: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 :</a:t>
            </a:r>
            <a:endParaRPr kumimoji="0" lang="en-US" sz="1800" b="0"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Arial"/>
            </a:endParaRPr>
          </a:p>
          <a:p>
            <a:pPr marL="0" marR="0" lvl="0" indent="0" algn="l" defTabSz="685800" rtl="0" eaLnBrk="0" fontAlgn="base" latinLnBrk="0" hangingPunct="0">
              <a:lnSpc>
                <a:spcPct val="100000"/>
              </a:lnSpc>
              <a:spcBef>
                <a:spcPct val="0"/>
              </a:spcBef>
              <a:spcAft>
                <a:spcPct val="0"/>
              </a:spcAft>
              <a:buClrTx/>
              <a:buSzTx/>
              <a:buFont typeface="Arial"/>
              <a:buNone/>
              <a:tabLst/>
              <a:defRPr/>
            </a:pPr>
            <a:endParaRPr kumimoji="0" lang="en-US" sz="1350" b="0"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Arial"/>
            </a:endParaRPr>
          </a:p>
        </p:txBody>
      </p:sp>
      <p:sp>
        <p:nvSpPr>
          <p:cNvPr id="332805" name="Rectangle 5"/>
          <p:cNvSpPr>
            <a:spLocks noChangeArrowheads="1"/>
          </p:cNvSpPr>
          <p:nvPr/>
        </p:nvSpPr>
        <p:spPr bwMode="auto">
          <a:xfrm>
            <a:off x="1314450" y="2000250"/>
            <a:ext cx="5943600" cy="62324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Data Log-Likelihood LL(D; Θ) :</a:t>
            </a:r>
            <a:b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br>
            <a:endPar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endParaRPr>
          </a:p>
        </p:txBody>
      </p:sp>
      <p:sp>
        <p:nvSpPr>
          <p:cNvPr id="332806" name="Rectangle 6"/>
          <p:cNvSpPr>
            <a:spLocks noChangeArrowheads="1"/>
          </p:cNvSpPr>
          <p:nvPr/>
        </p:nvSpPr>
        <p:spPr bwMode="auto">
          <a:xfrm>
            <a:off x="1428750" y="3371850"/>
            <a:ext cx="5486400" cy="62324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t>Expected value of Data Log-Likelihood E(LL(D; Θ)) :</a:t>
            </a:r>
            <a:br>
              <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rPr>
            </a:br>
            <a:endParaRPr kumimoji="0" lang="en-US" sz="1800" b="1" i="0" u="none" strike="noStrike" kern="1200" cap="none" spc="0" normalizeH="0" baseline="0" noProof="0" dirty="0">
              <a:ln>
                <a:noFill/>
              </a:ln>
              <a:solidFill>
                <a:srgbClr val="000000"/>
              </a:solidFill>
              <a:effectLst/>
              <a:uLnTx/>
              <a:uFillTx/>
              <a:latin typeface="Calibri" pitchFamily="34" charset="0"/>
              <a:ea typeface="Times New Roman" pitchFamily="18" charset="0"/>
              <a:cs typeface="Times New Roman" pitchFamily="18" charset="0"/>
              <a:sym typeface="Arial"/>
            </a:endParaRPr>
          </a:p>
        </p:txBody>
      </p:sp>
    </p:spTree>
    <p:extLst>
      <p:ext uri="{BB962C8B-B14F-4D97-AF65-F5344CB8AC3E}">
        <p14:creationId xmlns:p14="http://schemas.microsoft.com/office/powerpoint/2010/main" val="4029337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 and </a:t>
            </a:r>
            <a:r>
              <a:rPr lang="en-US" dirty="0" err="1"/>
              <a:t>Lagrangian</a:t>
            </a:r>
            <a:endParaRPr lang="en-US" dirty="0"/>
          </a:p>
        </p:txBody>
      </p:sp>
      <mc:AlternateContent xmlns:mc="http://schemas.openxmlformats.org/markup-compatibility/2006" xmlns:a14="http://schemas.microsoft.com/office/drawing/2010/main">
        <mc:Choice Requires="a14">
          <p:sp>
            <p:nvSpPr>
              <p:cNvPr id="3" name="Rectangle 2"/>
              <p:cNvSpPr/>
              <p:nvPr/>
            </p:nvSpPr>
            <p:spPr>
              <a:xfrm>
                <a:off x="2857500" y="1531922"/>
                <a:ext cx="3371850" cy="713529"/>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nary>
                        <m:naryPr>
                          <m:chr m:val="∑"/>
                          <m:limLoc m:val="undOv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r>
                            <a:rPr kumimoji="0" lang="en-IN" sz="1350" b="0" i="1" u="none" strike="noStrike" kern="1200" cap="none" spc="0" normalizeH="0" baseline="0" noProof="0">
                              <a:ln>
                                <a:noFill/>
                              </a:ln>
                              <a:solidFill>
                                <a:srgbClr val="000000"/>
                              </a:solidFill>
                              <a:effectLst/>
                              <a:uLnTx/>
                              <a:uFillTx/>
                              <a:latin typeface="Cambria Math"/>
                              <a:ea typeface="+mn-ea"/>
                              <a:sym typeface="Arial"/>
                            </a:rPr>
                            <m:t>𝑗</m:t>
                          </m:r>
                          <m:r>
                            <a:rPr kumimoji="0" lang="en-IN" sz="1350" b="0" i="1" u="none" strike="noStrike" kern="1200" cap="none" spc="0" normalizeH="0" baseline="0" noProof="0">
                              <a:ln>
                                <a:noFill/>
                              </a:ln>
                              <a:solidFill>
                                <a:srgbClr val="000000"/>
                              </a:solidFill>
                              <a:effectLst/>
                              <a:uLnTx/>
                              <a:uFillTx/>
                              <a:latin typeface="Cambria Math"/>
                              <a:ea typeface="+mn-ea"/>
                              <a:sym typeface="Arial"/>
                            </a:rPr>
                            <m:t>=1</m:t>
                          </m:r>
                        </m:sub>
                        <m:sup>
                          <m:d>
                            <m:dPr>
                              <m:begChr m:val="|"/>
                              <m:endChr m:val="|"/>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𝑉</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𝐹</m:t>
                                  </m:r>
                                </m:sub>
                              </m:sSub>
                            </m:e>
                          </m:d>
                        </m:sup>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a:rPr kumimoji="0" lang="en-IN" sz="1350" b="0" i="1" u="none" strike="noStrike" kern="1200" cap="none" spc="0" normalizeH="0" baseline="0" noProof="0">
                                  <a:ln>
                                    <a:noFill/>
                                  </a:ln>
                                  <a:solidFill>
                                    <a:srgbClr val="000000"/>
                                  </a:solidFill>
                                  <a:effectLst/>
                                  <a:uLnTx/>
                                  <a:uFillTx/>
                                  <a:latin typeface="Cambria Math"/>
                                  <a:ea typeface="+mn-ea"/>
                                  <a:sym typeface="Arial"/>
                                </a:rPr>
                                <m:t>𝑃</m:t>
                              </m:r>
                            </m:e>
                            <m:sub>
                              <m:r>
                                <a:rPr kumimoji="0" lang="en-IN" sz="1350" b="0" i="1" u="none" strike="noStrike" kern="1200" cap="none" spc="0" normalizeH="0" baseline="0" noProof="0">
                                  <a:ln>
                                    <a:noFill/>
                                  </a:ln>
                                  <a:solidFill>
                                    <a:srgbClr val="000000"/>
                                  </a:solidFill>
                                  <a:effectLst/>
                                  <a:uLnTx/>
                                  <a:uFillTx/>
                                  <a:latin typeface="Cambria Math"/>
                                  <a:ea typeface="+mn-ea"/>
                                  <a:sym typeface="Arial"/>
                                </a:rPr>
                                <m:t>𝑖</m:t>
                              </m:r>
                              <m:r>
                                <a:rPr kumimoji="0" lang="en-IN" sz="1350" b="0" i="1" u="none" strike="noStrike" kern="1200" cap="none" spc="0" normalizeH="0" baseline="0" noProof="0">
                                  <a:ln>
                                    <a:noFill/>
                                  </a:ln>
                                  <a:solidFill>
                                    <a:srgbClr val="000000"/>
                                  </a:solidFill>
                                  <a:effectLst/>
                                  <a:uLnTx/>
                                  <a:uFillTx/>
                                  <a:latin typeface="Cambria Math"/>
                                  <a:ea typeface="+mn-ea"/>
                                  <a:sym typeface="Arial"/>
                                </a:rPr>
                                <m:t>,</m:t>
                              </m:r>
                              <m:r>
                                <a:rPr kumimoji="0" lang="en-IN" sz="1350" b="0" i="1" u="none" strike="noStrike" kern="1200" cap="none" spc="0" normalizeH="0" baseline="0" noProof="0">
                                  <a:ln>
                                    <a:noFill/>
                                  </a:ln>
                                  <a:solidFill>
                                    <a:srgbClr val="000000"/>
                                  </a:solidFill>
                                  <a:effectLst/>
                                  <a:uLnTx/>
                                  <a:uFillTx/>
                                  <a:latin typeface="Cambria Math"/>
                                  <a:ea typeface="+mn-ea"/>
                                  <a:sym typeface="Arial"/>
                                </a:rPr>
                                <m:t>𝑗</m:t>
                              </m:r>
                            </m:sub>
                          </m:sSub>
                        </m:e>
                      </m:nary>
                      <m:r>
                        <a:rPr kumimoji="0" lang="en-IN" sz="1350" b="0" i="1" u="none" strike="noStrike" kern="1200" cap="none" spc="0" normalizeH="0" baseline="0" noProof="0">
                          <a:ln>
                            <a:noFill/>
                          </a:ln>
                          <a:solidFill>
                            <a:srgbClr val="000000"/>
                          </a:solidFill>
                          <a:effectLst/>
                          <a:uLnTx/>
                          <a:uFillTx/>
                          <a:latin typeface="Cambria Math"/>
                          <a:ea typeface="+mn-ea"/>
                          <a:sym typeface="Arial"/>
                        </a:rPr>
                        <m:t>=1  , ∀</m:t>
                      </m:r>
                      <m:r>
                        <a:rPr kumimoji="0" lang="en-IN" sz="1350" b="0" i="1" u="none" strike="noStrike" kern="1200" cap="none" spc="0" normalizeH="0" baseline="0" noProof="0">
                          <a:ln>
                            <a:noFill/>
                          </a:ln>
                          <a:solidFill>
                            <a:srgbClr val="000000"/>
                          </a:solidFill>
                          <a:effectLst/>
                          <a:uLnTx/>
                          <a:uFillTx/>
                          <a:latin typeface="Cambria Math"/>
                          <a:ea typeface="+mn-ea"/>
                          <a:sym typeface="Arial"/>
                        </a:rPr>
                        <m:t>𝑖</m:t>
                      </m:r>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3" name="Rectangle 2"/>
              <p:cNvSpPr>
                <a:spLocks noRot="1" noChangeAspect="1" noMove="1" noResize="1" noEditPoints="1" noAdjustHandles="1" noChangeArrowheads="1" noChangeShapeType="1" noTextEdit="1"/>
              </p:cNvSpPr>
              <p:nvPr/>
            </p:nvSpPr>
            <p:spPr>
              <a:xfrm>
                <a:off x="2857500" y="1531922"/>
                <a:ext cx="3371850" cy="713529"/>
              </a:xfrm>
              <a:prstGeom prst="rect">
                <a:avLst/>
              </a:prstGeom>
              <a:blipFill>
                <a:blip r:embed="rId2"/>
                <a:stretch>
                  <a:fillRect/>
                </a:stretch>
              </a:blipFill>
            </p:spPr>
            <p:txBody>
              <a:bodyPr/>
              <a:lstStyle/>
              <a:p>
                <a:r>
                  <a:rPr lang="en-IN">
                    <a:noFill/>
                  </a:rPr>
                  <a:t> </a:t>
                </a:r>
              </a:p>
            </p:txBody>
          </p:sp>
        </mc:Fallback>
      </mc:AlternateContent>
      <p:sp>
        <p:nvSpPr>
          <p:cNvPr id="331778" name="Rectangle 2"/>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31777"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828801" y="2571750"/>
            <a:ext cx="5632283" cy="800100"/>
          </a:xfrm>
          <a:prstGeom prst="rect">
            <a:avLst/>
          </a:prstGeom>
          <a:noFill/>
        </p:spPr>
      </p:pic>
      <p:sp>
        <p:nvSpPr>
          <p:cNvPr id="331779" name="Rectangle 3"/>
          <p:cNvSpPr>
            <a:spLocks noChangeArrowheads="1"/>
          </p:cNvSpPr>
          <p:nvPr/>
        </p:nvSpPr>
        <p:spPr bwMode="auto">
          <a:xfrm>
            <a:off x="1143001" y="7473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Tree>
    <p:extLst>
      <p:ext uri="{BB962C8B-B14F-4D97-AF65-F5344CB8AC3E}">
        <p14:creationId xmlns:p14="http://schemas.microsoft.com/office/powerpoint/2010/main" val="1178296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89372"/>
          </a:xfrm>
        </p:spPr>
        <p:txBody>
          <a:bodyPr/>
          <a:lstStyle/>
          <a:p>
            <a:r>
              <a:rPr lang="en-US" dirty="0"/>
              <a:t>Differentiating </a:t>
            </a:r>
            <a:r>
              <a:rPr lang="en-US" dirty="0" err="1"/>
              <a:t>wrt</a:t>
            </a:r>
            <a:r>
              <a:rPr lang="en-US" dirty="0"/>
              <a:t> </a:t>
            </a:r>
            <a:r>
              <a:rPr lang="en-US" i="1" dirty="0" err="1"/>
              <a:t>P</a:t>
            </a:r>
            <a:r>
              <a:rPr lang="en-US" i="1" baseline="-25000" dirty="0" err="1"/>
              <a:t>ij</a:t>
            </a:r>
            <a:endParaRPr lang="en-US" i="1" baseline="-25000" dirty="0"/>
          </a:p>
        </p:txBody>
      </p:sp>
      <p:sp>
        <p:nvSpPr>
          <p:cNvPr id="330754" name="Rectangle 2"/>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330755" name="Rectangle 3"/>
          <p:cNvSpPr>
            <a:spLocks noChangeArrowheads="1"/>
          </p:cNvSpPr>
          <p:nvPr/>
        </p:nvSpPr>
        <p:spPr bwMode="auto">
          <a:xfrm>
            <a:off x="1143001" y="7473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57" name="Rectangle 5"/>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330758" name="Rectangle 6"/>
          <p:cNvSpPr>
            <a:spLocks noChangeArrowheads="1"/>
          </p:cNvSpPr>
          <p:nvPr/>
        </p:nvSpPr>
        <p:spPr bwMode="auto">
          <a:xfrm>
            <a:off x="1143001" y="7473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60" name="Rectangle 8"/>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330761" name="Rectangle 9"/>
          <p:cNvSpPr>
            <a:spLocks noChangeArrowheads="1"/>
          </p:cNvSpPr>
          <p:nvPr/>
        </p:nvSpPr>
        <p:spPr bwMode="auto">
          <a:xfrm>
            <a:off x="1143001" y="747326"/>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63" name="Rectangle 11"/>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30762" name="Picture 1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000250" y="1085850"/>
            <a:ext cx="4800600" cy="800100"/>
          </a:xfrm>
          <a:prstGeom prst="rect">
            <a:avLst/>
          </a:prstGeom>
          <a:noFill/>
        </p:spPr>
      </p:pic>
      <p:sp>
        <p:nvSpPr>
          <p:cNvPr id="330764" name="Rectangle 12"/>
          <p:cNvSpPr>
            <a:spLocks noChangeArrowheads="1"/>
          </p:cNvSpPr>
          <p:nvPr/>
        </p:nvSpPr>
        <p:spPr bwMode="auto">
          <a:xfrm>
            <a:off x="1143001" y="711607"/>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66" name="Rectangle 14"/>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30765" name="Picture 1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86000" y="2343150"/>
            <a:ext cx="5487205" cy="971550"/>
          </a:xfrm>
          <a:prstGeom prst="rect">
            <a:avLst/>
          </a:prstGeom>
          <a:noFill/>
        </p:spPr>
      </p:pic>
      <p:sp>
        <p:nvSpPr>
          <p:cNvPr id="330767" name="Rectangle 15"/>
          <p:cNvSpPr>
            <a:spLocks noChangeArrowheads="1"/>
          </p:cNvSpPr>
          <p:nvPr/>
        </p:nvSpPr>
        <p:spPr bwMode="auto">
          <a:xfrm>
            <a:off x="1143001" y="711607"/>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30769" name="Rectangle 17"/>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30768" name="Picture 1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00250" y="3543300"/>
            <a:ext cx="5403415" cy="800100"/>
          </a:xfrm>
          <a:prstGeom prst="rect">
            <a:avLst/>
          </a:prstGeom>
          <a:noFill/>
        </p:spPr>
      </p:pic>
      <p:sp>
        <p:nvSpPr>
          <p:cNvPr id="330770" name="Rectangle 18"/>
          <p:cNvSpPr>
            <a:spLocks noChangeArrowheads="1"/>
          </p:cNvSpPr>
          <p:nvPr/>
        </p:nvSpPr>
        <p:spPr bwMode="auto">
          <a:xfrm>
            <a:off x="1143001" y="725895"/>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Tree>
    <p:extLst>
      <p:ext uri="{BB962C8B-B14F-4D97-AF65-F5344CB8AC3E}">
        <p14:creationId xmlns:p14="http://schemas.microsoft.com/office/powerpoint/2010/main" val="2801665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6"/>
            <a:ext cx="5844778" cy="675084"/>
          </a:xfrm>
        </p:spPr>
        <p:txBody>
          <a:bodyPr/>
          <a:lstStyle/>
          <a:p>
            <a:r>
              <a:rPr lang="en-US" dirty="0"/>
              <a:t>Final E and M steps</a:t>
            </a:r>
          </a:p>
        </p:txBody>
      </p:sp>
      <p:sp>
        <p:nvSpPr>
          <p:cNvPr id="329730" name="Rectangle 2"/>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29729" name="Picture 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543050" y="1600200"/>
            <a:ext cx="6211957" cy="857250"/>
          </a:xfrm>
          <a:prstGeom prst="rect">
            <a:avLst/>
          </a:prstGeom>
          <a:noFill/>
        </p:spPr>
      </p:pic>
      <p:sp>
        <p:nvSpPr>
          <p:cNvPr id="329731" name="Rectangle 3"/>
          <p:cNvSpPr>
            <a:spLocks noChangeArrowheads="1"/>
          </p:cNvSpPr>
          <p:nvPr/>
        </p:nvSpPr>
        <p:spPr bwMode="auto">
          <a:xfrm>
            <a:off x="1143001" y="697320"/>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pitchFamily="34" charset="0"/>
              <a:ea typeface="+mn-ea"/>
              <a:cs typeface="Arial" pitchFamily="34" charset="0"/>
              <a:sym typeface="Arial"/>
            </a:endParaRPr>
          </a:p>
        </p:txBody>
      </p:sp>
      <p:sp>
        <p:nvSpPr>
          <p:cNvPr id="329733" name="Rectangle 5"/>
          <p:cNvSpPr>
            <a:spLocks noChangeArrowheads="1"/>
          </p:cNvSpPr>
          <p:nvPr/>
        </p:nvSpPr>
        <p:spPr bwMode="auto">
          <a:xfrm>
            <a:off x="1143001" y="329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pic>
        <p:nvPicPr>
          <p:cNvPr id="32973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43100" y="3086100"/>
            <a:ext cx="5191433" cy="914400"/>
          </a:xfrm>
          <a:prstGeom prst="rect">
            <a:avLst/>
          </a:prstGeom>
          <a:noFill/>
        </p:spPr>
      </p:pic>
      <p:sp>
        <p:nvSpPr>
          <p:cNvPr id="11" name="TextBox 10"/>
          <p:cNvSpPr txBox="1"/>
          <p:nvPr/>
        </p:nvSpPr>
        <p:spPr>
          <a:xfrm>
            <a:off x="1428751" y="1200150"/>
            <a:ext cx="74251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M-step</a:t>
            </a:r>
          </a:p>
        </p:txBody>
      </p:sp>
      <p:sp>
        <p:nvSpPr>
          <p:cNvPr id="12" name="TextBox 11"/>
          <p:cNvSpPr txBox="1"/>
          <p:nvPr/>
        </p:nvSpPr>
        <p:spPr>
          <a:xfrm>
            <a:off x="1543050" y="2800350"/>
            <a:ext cx="713657"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1" i="0" u="none" strike="noStrike" kern="1200" cap="none" spc="0" normalizeH="0" baseline="0" noProof="0" dirty="0">
                <a:ln>
                  <a:noFill/>
                </a:ln>
                <a:solidFill>
                  <a:srgbClr val="000000"/>
                </a:solidFill>
                <a:effectLst/>
                <a:uLnTx/>
                <a:uFillTx/>
                <a:latin typeface="Arial" charset="0"/>
                <a:ea typeface="+mn-ea"/>
                <a:cs typeface="Arial" charset="0"/>
                <a:sym typeface="Arial"/>
              </a:rPr>
              <a:t>E-step</a:t>
            </a:r>
          </a:p>
        </p:txBody>
      </p:sp>
    </p:spTree>
    <p:extLst>
      <p:ext uri="{BB962C8B-B14F-4D97-AF65-F5344CB8AC3E}">
        <p14:creationId xmlns:p14="http://schemas.microsoft.com/office/powerpoint/2010/main" val="2055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43100" y="628650"/>
            <a:ext cx="5829300" cy="1096566"/>
          </a:xfrm>
        </p:spPr>
        <p:txBody>
          <a:bodyPr/>
          <a:lstStyle/>
          <a:p>
            <a:r>
              <a:rPr lang="en-IN" dirty="0"/>
              <a:t>PAN Indian SMT (whole word and </a:t>
            </a:r>
            <a:r>
              <a:rPr lang="en-IN" dirty="0" err="1"/>
              <a:t>subword</a:t>
            </a:r>
            <a:r>
              <a:rPr lang="en-IN" dirty="0"/>
              <a:t>)</a:t>
            </a:r>
          </a:p>
        </p:txBody>
      </p:sp>
      <p:sp>
        <p:nvSpPr>
          <p:cNvPr id="3" name="Subtitle 2"/>
          <p:cNvSpPr>
            <a:spLocks noGrp="1"/>
          </p:cNvSpPr>
          <p:nvPr>
            <p:ph type="subTitle" idx="1"/>
          </p:nvPr>
        </p:nvSpPr>
        <p:spPr>
          <a:xfrm>
            <a:off x="2000250" y="2114550"/>
            <a:ext cx="4800600" cy="1314450"/>
          </a:xfrm>
        </p:spPr>
        <p:txBody>
          <a:bodyPr/>
          <a:lstStyle/>
          <a:p>
            <a:pPr algn="l"/>
            <a:r>
              <a:rPr lang="en-IN" sz="1500" dirty="0" err="1">
                <a:solidFill>
                  <a:srgbClr val="3333FF"/>
                </a:solidFill>
              </a:rPr>
              <a:t>Anoop</a:t>
            </a:r>
            <a:r>
              <a:rPr lang="en-IN" sz="1500" dirty="0">
                <a:solidFill>
                  <a:srgbClr val="3333FF"/>
                </a:solidFill>
              </a:rPr>
              <a:t> </a:t>
            </a:r>
            <a:r>
              <a:rPr lang="en-IN" sz="1500" dirty="0" err="1">
                <a:solidFill>
                  <a:srgbClr val="3333FF"/>
                </a:solidFill>
              </a:rPr>
              <a:t>Kunchukuttan</a:t>
            </a:r>
            <a:r>
              <a:rPr lang="en-IN" sz="1500" dirty="0">
                <a:solidFill>
                  <a:srgbClr val="3333FF"/>
                </a:solidFill>
              </a:rPr>
              <a:t>, Abhijit Mishra, </a:t>
            </a:r>
            <a:r>
              <a:rPr lang="en-IN" sz="1500" dirty="0" err="1">
                <a:solidFill>
                  <a:srgbClr val="3333FF"/>
                </a:solidFill>
              </a:rPr>
              <a:t>Rajen</a:t>
            </a:r>
            <a:r>
              <a:rPr lang="en-IN" sz="1500" dirty="0">
                <a:solidFill>
                  <a:srgbClr val="3333FF"/>
                </a:solidFill>
              </a:rPr>
              <a:t> Chatterjee, </a:t>
            </a:r>
            <a:r>
              <a:rPr lang="en-IN" sz="1500" dirty="0" err="1">
                <a:solidFill>
                  <a:srgbClr val="3333FF"/>
                </a:solidFill>
              </a:rPr>
              <a:t>Ritesh</a:t>
            </a:r>
            <a:r>
              <a:rPr lang="en-IN" sz="1500" dirty="0">
                <a:solidFill>
                  <a:srgbClr val="3333FF"/>
                </a:solidFill>
              </a:rPr>
              <a:t> Shah and Pushpak Bhattacharyya, </a:t>
            </a:r>
            <a:r>
              <a:rPr lang="en-IN" sz="1500" dirty="0" err="1">
                <a:solidFill>
                  <a:srgbClr val="3333FF"/>
                </a:solidFill>
                <a:hlinkClick r:id="rId2"/>
              </a:rPr>
              <a:t>Shata-Anuvadak</a:t>
            </a:r>
            <a:r>
              <a:rPr lang="en-IN" sz="1500" dirty="0">
                <a:solidFill>
                  <a:srgbClr val="3333FF"/>
                </a:solidFill>
                <a:hlinkClick r:id="rId2"/>
              </a:rPr>
              <a:t>: Tackling Multiway Translation of Indian Languages</a:t>
            </a:r>
            <a:r>
              <a:rPr lang="en-IN" sz="1500" dirty="0">
                <a:solidFill>
                  <a:srgbClr val="3333FF"/>
                </a:solidFill>
              </a:rPr>
              <a:t>, </a:t>
            </a:r>
            <a:r>
              <a:rPr lang="en-IN" sz="1500" b="1" dirty="0">
                <a:solidFill>
                  <a:srgbClr val="3333FF"/>
                </a:solidFill>
              </a:rPr>
              <a:t>LREC 2014</a:t>
            </a:r>
            <a:r>
              <a:rPr lang="en-IN" sz="1500" dirty="0">
                <a:solidFill>
                  <a:srgbClr val="3333FF"/>
                </a:solidFill>
              </a:rPr>
              <a:t>, </a:t>
            </a:r>
            <a:r>
              <a:rPr lang="en-IN" sz="1500" dirty="0" err="1">
                <a:solidFill>
                  <a:srgbClr val="3333FF"/>
                </a:solidFill>
              </a:rPr>
              <a:t>Rekjyavik</a:t>
            </a:r>
            <a:r>
              <a:rPr lang="en-IN" sz="1500" dirty="0">
                <a:solidFill>
                  <a:srgbClr val="3333FF"/>
                </a:solidFill>
              </a:rPr>
              <a:t>, Iceland, 26-31 May, 2014</a:t>
            </a:r>
          </a:p>
          <a:p>
            <a:pPr algn="l"/>
            <a:endParaRPr lang="en-IN" sz="1500" dirty="0">
              <a:solidFill>
                <a:srgbClr val="3333FF"/>
              </a:solidFill>
            </a:endParaRPr>
          </a:p>
          <a:p>
            <a:pPr algn="l">
              <a:spcBef>
                <a:spcPts val="0"/>
              </a:spcBef>
            </a:pPr>
            <a:r>
              <a:rPr lang="en-IN" sz="1500" dirty="0" err="1">
                <a:solidFill>
                  <a:srgbClr val="3333FF"/>
                </a:solidFill>
              </a:rPr>
              <a:t>Kunchukuttan</a:t>
            </a:r>
            <a:r>
              <a:rPr lang="en-IN" sz="1500" dirty="0">
                <a:solidFill>
                  <a:srgbClr val="3333FF"/>
                </a:solidFill>
              </a:rPr>
              <a:t> &amp; Bhattacharyya  (EMNLP 2016)</a:t>
            </a:r>
          </a:p>
        </p:txBody>
      </p:sp>
    </p:spTree>
    <p:extLst>
      <p:ext uri="{BB962C8B-B14F-4D97-AF65-F5344CB8AC3E}">
        <p14:creationId xmlns:p14="http://schemas.microsoft.com/office/powerpoint/2010/main" val="37961056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150" y="-57150"/>
            <a:ext cx="6686550" cy="646340"/>
          </a:xfrm>
        </p:spPr>
        <p:txBody>
          <a:bodyPr>
            <a:normAutofit/>
          </a:bodyPr>
          <a:lstStyle/>
          <a:p>
            <a:r>
              <a:rPr lang="en-US" dirty="0"/>
              <a:t>Indian Language SMT (2014)</a:t>
            </a:r>
          </a:p>
        </p:txBody>
      </p:sp>
      <p:pic>
        <p:nvPicPr>
          <p:cNvPr id="6" name="Content Placeholder 5" descr="phrase_based_reorder.png"/>
          <p:cNvPicPr>
            <a:picLocks noGrp="1" noChangeAspect="1"/>
          </p:cNvPicPr>
          <p:nvPr>
            <p:ph sz="half" idx="1"/>
          </p:nvPr>
        </p:nvPicPr>
        <p:blipFill>
          <a:blip r:embed="rId3" cstate="print"/>
          <a:stretch>
            <a:fillRect/>
          </a:stretch>
        </p:blipFill>
        <p:spPr>
          <a:xfrm>
            <a:off x="2171700" y="742950"/>
            <a:ext cx="4914901" cy="2740039"/>
          </a:xfrm>
        </p:spPr>
      </p:pic>
      <p:sp>
        <p:nvSpPr>
          <p:cNvPr id="5" name="Content Placeholder 4"/>
          <p:cNvSpPr>
            <a:spLocks noGrp="1"/>
          </p:cNvSpPr>
          <p:nvPr>
            <p:ph sz="half" idx="2"/>
          </p:nvPr>
        </p:nvSpPr>
        <p:spPr>
          <a:xfrm>
            <a:off x="1543050" y="3692128"/>
            <a:ext cx="6343650" cy="1279922"/>
          </a:xfrm>
        </p:spPr>
        <p:txBody>
          <a:bodyPr>
            <a:noAutofit/>
          </a:bodyPr>
          <a:lstStyle/>
          <a:p>
            <a:r>
              <a:rPr lang="en-US" sz="1200" b="1" dirty="0"/>
              <a:t>Clear partitioning of translation pairs by language family pairs</a:t>
            </a:r>
            <a:r>
              <a:rPr lang="en-US" sz="1200" dirty="0"/>
              <a:t>, based on translation accuracy.</a:t>
            </a:r>
          </a:p>
          <a:p>
            <a:pPr lvl="1"/>
            <a:r>
              <a:rPr lang="en-US" sz="1200" dirty="0"/>
              <a:t>Shared characteristics within language families  make translation simpler</a:t>
            </a:r>
          </a:p>
          <a:p>
            <a:pPr lvl="1"/>
            <a:r>
              <a:rPr lang="en-US" sz="1200" dirty="0"/>
              <a:t>Divergences among language families make translation difficult</a:t>
            </a:r>
          </a:p>
          <a:p>
            <a:pPr marL="342900" lvl="1" indent="0">
              <a:buNone/>
            </a:pPr>
            <a:r>
              <a:rPr lang="en-US" sz="1200" dirty="0"/>
              <a:t>(</a:t>
            </a:r>
            <a:r>
              <a:rPr lang="en-US" sz="1200" dirty="0" err="1"/>
              <a:t>Anoop</a:t>
            </a:r>
            <a:r>
              <a:rPr lang="en-US" sz="1200" dirty="0"/>
              <a:t> </a:t>
            </a:r>
            <a:r>
              <a:rPr lang="en-US" sz="1200" dirty="0" err="1"/>
              <a:t>Kunchukuttan</a:t>
            </a:r>
            <a:r>
              <a:rPr lang="en-US" sz="1200" dirty="0"/>
              <a:t>, Abhijit Mishra, Pushpak Bhattacharyya, LREC 2014)</a:t>
            </a:r>
          </a:p>
        </p:txBody>
      </p:sp>
      <p:sp>
        <p:nvSpPr>
          <p:cNvPr id="10" name="TextBox 9"/>
          <p:cNvSpPr txBox="1"/>
          <p:nvPr/>
        </p:nvSpPr>
        <p:spPr>
          <a:xfrm>
            <a:off x="2514600" y="3429000"/>
            <a:ext cx="4171950" cy="230832"/>
          </a:xfrm>
          <a:prstGeom prst="rect">
            <a:avLst/>
          </a:prstGeom>
          <a:no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900" b="0" i="1" u="none" strike="noStrike" kern="1200" cap="none" spc="0" normalizeH="0" baseline="0" noProof="0" dirty="0">
                <a:ln>
                  <a:noFill/>
                </a:ln>
                <a:solidFill>
                  <a:srgbClr val="000000"/>
                </a:solidFill>
                <a:effectLst/>
                <a:uLnTx/>
                <a:uFillTx/>
                <a:latin typeface="Arial" charset="0"/>
                <a:ea typeface="+mn-ea"/>
                <a:cs typeface="Arial" charset="0"/>
                <a:sym typeface="Arial"/>
              </a:rPr>
              <a:t>Baseline PBSMT - % BLEU scores (S1)</a:t>
            </a:r>
          </a:p>
        </p:txBody>
      </p:sp>
    </p:spTree>
    <p:extLst>
      <p:ext uri="{BB962C8B-B14F-4D97-AF65-F5344CB8AC3E}">
        <p14:creationId xmlns:p14="http://schemas.microsoft.com/office/powerpoint/2010/main" val="19980850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EBMT</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4030395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Nagao’s seminal paper 1984 (1/2)</a:t>
            </a:r>
          </a:p>
        </p:txBody>
      </p:sp>
      <p:sp>
        <p:nvSpPr>
          <p:cNvPr id="3" name="Content Placeholder 2"/>
          <p:cNvSpPr>
            <a:spLocks noGrp="1"/>
          </p:cNvSpPr>
          <p:nvPr>
            <p:ph idx="1"/>
          </p:nvPr>
        </p:nvSpPr>
        <p:spPr/>
        <p:txBody>
          <a:bodyPr/>
          <a:lstStyle/>
          <a:p>
            <a:pPr marL="0" indent="0">
              <a:buNone/>
            </a:pPr>
            <a:r>
              <a:rPr lang="en-US" dirty="0"/>
              <a:t>“Man does not translate a simple sentence by doing </a:t>
            </a:r>
            <a:r>
              <a:rPr lang="en-US" b="1" i="1" dirty="0"/>
              <a:t>deep linguistic analysis</a:t>
            </a:r>
            <a:r>
              <a:rPr lang="en-US" i="1" dirty="0"/>
              <a:t>,</a:t>
            </a:r>
            <a:r>
              <a:rPr lang="en-US" dirty="0"/>
              <a:t> rather, man does the translation, first, by properly decomposing an input sentence into certain </a:t>
            </a:r>
            <a:r>
              <a:rPr lang="en-US" b="1" i="1" dirty="0"/>
              <a:t>fragmental phrases</a:t>
            </a:r>
            <a:r>
              <a:rPr lang="en-US" dirty="0"/>
              <a:t> (very often, into case frame units), and then </a:t>
            </a:r>
          </a:p>
          <a:p>
            <a:pPr marL="0" indent="0">
              <a:buNone/>
            </a:pPr>
            <a:r>
              <a:rPr lang="en-US" dirty="0"/>
              <a:t>						… (</a:t>
            </a:r>
            <a:r>
              <a:rPr lang="en-US" dirty="0" err="1"/>
              <a:t>p.t.o</a:t>
            </a:r>
            <a:r>
              <a:rPr lang="en-US" dirty="0"/>
              <a:t>)</a:t>
            </a:r>
            <a:endParaRPr lang="en-IN" dirty="0"/>
          </a:p>
        </p:txBody>
      </p:sp>
    </p:spTree>
    <p:extLst>
      <p:ext uri="{BB962C8B-B14F-4D97-AF65-F5344CB8AC3E}">
        <p14:creationId xmlns:p14="http://schemas.microsoft.com/office/powerpoint/2010/main" val="36230576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Nagao’s seminal paper 1984 (2/2)</a:t>
            </a:r>
          </a:p>
        </p:txBody>
      </p:sp>
      <p:sp>
        <p:nvSpPr>
          <p:cNvPr id="3" name="Content Placeholder 2"/>
          <p:cNvSpPr>
            <a:spLocks noGrp="1"/>
          </p:cNvSpPr>
          <p:nvPr>
            <p:ph idx="1"/>
          </p:nvPr>
        </p:nvSpPr>
        <p:spPr/>
        <p:txBody>
          <a:bodyPr/>
          <a:lstStyle/>
          <a:p>
            <a:pPr marL="0" indent="0">
              <a:buNone/>
            </a:pPr>
            <a:r>
              <a:rPr lang="en-US" dirty="0"/>
              <a:t>by translating these fragmental phrases into other language phrases, and finally by properly composing these fragmental translations into one long sentence. The translation of each fragmental phrase will be done by the </a:t>
            </a:r>
            <a:r>
              <a:rPr lang="en-US" b="1" i="1" dirty="0"/>
              <a:t>analogy</a:t>
            </a:r>
            <a:r>
              <a:rPr lang="en-US" dirty="0"/>
              <a:t> translation principle with proper examples as its reference</a:t>
            </a:r>
            <a:r>
              <a:rPr lang="en-IN" dirty="0"/>
              <a:t>”</a:t>
            </a:r>
          </a:p>
          <a:p>
            <a:endParaRPr lang="en-IN" dirty="0"/>
          </a:p>
        </p:txBody>
      </p:sp>
    </p:spTree>
    <p:extLst>
      <p:ext uri="{BB962C8B-B14F-4D97-AF65-F5344CB8AC3E}">
        <p14:creationId xmlns:p14="http://schemas.microsoft.com/office/powerpoint/2010/main" val="3251870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p:cNvSpPr/>
          <p:nvPr/>
        </p:nvSpPr>
        <p:spPr>
          <a:xfrm>
            <a:off x="3185910" y="1128310"/>
            <a:ext cx="2644194" cy="2144333"/>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5" name="TextBox 4"/>
          <p:cNvSpPr txBox="1"/>
          <p:nvPr/>
        </p:nvSpPr>
        <p:spPr>
          <a:xfrm>
            <a:off x="3352533" y="3786992"/>
            <a:ext cx="2991923"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The “</a:t>
            </a:r>
            <a:r>
              <a:rPr kumimoji="0" lang="en-US" sz="1350" b="0" i="0" u="none" strike="noStrike" kern="1200" cap="none" spc="0" normalizeH="0" baseline="0" noProof="0" dirty="0" err="1">
                <a:ln>
                  <a:noFill/>
                </a:ln>
                <a:solidFill>
                  <a:srgbClr val="000000"/>
                </a:solidFill>
                <a:effectLst/>
                <a:uLnTx/>
                <a:uFillTx/>
                <a:latin typeface="Arial" charset="0"/>
                <a:ea typeface="+mn-ea"/>
                <a:cs typeface="Arial" charset="0"/>
                <a:sym typeface="Arial"/>
              </a:rPr>
              <a:t>Vauquois</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pyramid” adapted for EBMT</a:t>
            </a:r>
          </a:p>
        </p:txBody>
      </p:sp>
      <p:sp>
        <p:nvSpPr>
          <p:cNvPr id="6" name="TextBox 5"/>
          <p:cNvSpPr txBox="1"/>
          <p:nvPr/>
        </p:nvSpPr>
        <p:spPr>
          <a:xfrm>
            <a:off x="2483208" y="3272642"/>
            <a:ext cx="934522"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Source text</a:t>
            </a:r>
          </a:p>
        </p:txBody>
      </p:sp>
      <p:sp>
        <p:nvSpPr>
          <p:cNvPr id="7" name="TextBox 6"/>
          <p:cNvSpPr txBox="1"/>
          <p:nvPr/>
        </p:nvSpPr>
        <p:spPr>
          <a:xfrm>
            <a:off x="5830104" y="3272642"/>
            <a:ext cx="1238788" cy="300082"/>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Target text</a:t>
            </a:r>
          </a:p>
        </p:txBody>
      </p:sp>
      <p:sp>
        <p:nvSpPr>
          <p:cNvPr id="8" name="TextBox 7"/>
          <p:cNvSpPr txBox="1"/>
          <p:nvPr/>
        </p:nvSpPr>
        <p:spPr>
          <a:xfrm>
            <a:off x="2057400" y="2316387"/>
            <a:ext cx="1432774"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MATCHING</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    analysis</a:t>
            </a:r>
          </a:p>
        </p:txBody>
      </p:sp>
      <p:sp>
        <p:nvSpPr>
          <p:cNvPr id="9" name="TextBox 8"/>
          <p:cNvSpPr txBox="1"/>
          <p:nvPr/>
        </p:nvSpPr>
        <p:spPr>
          <a:xfrm>
            <a:off x="5715001" y="2074012"/>
            <a:ext cx="1716914"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RECOMBINATION</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a:t>
            </a: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generation</a:t>
            </a:r>
          </a:p>
        </p:txBody>
      </p:sp>
      <p:cxnSp>
        <p:nvCxnSpPr>
          <p:cNvPr id="11" name="Straight Arrow Connector 10"/>
          <p:cNvCxnSpPr/>
          <p:nvPr/>
        </p:nvCxnSpPr>
        <p:spPr>
          <a:xfrm>
            <a:off x="3649552" y="1838258"/>
            <a:ext cx="1651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75546" y="1904801"/>
            <a:ext cx="1419896" cy="507831"/>
          </a:xfrm>
          <a:prstGeom prst="rect">
            <a:avLst/>
          </a:prstGeom>
          <a:no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ALIGNMENT</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transfer</a:t>
            </a:r>
          </a:p>
        </p:txBody>
      </p:sp>
      <p:sp>
        <p:nvSpPr>
          <p:cNvPr id="13" name="TextBox 12"/>
          <p:cNvSpPr txBox="1"/>
          <p:nvPr/>
        </p:nvSpPr>
        <p:spPr>
          <a:xfrm>
            <a:off x="3772705" y="2679948"/>
            <a:ext cx="1528562" cy="507831"/>
          </a:xfrm>
          <a:prstGeom prst="rect">
            <a:avLst/>
          </a:prstGeom>
          <a:no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EXACT MATCH</a:t>
            </a:r>
          </a:p>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sz="1350" b="0" i="1" u="none" strike="noStrike" kern="1200" cap="none" spc="0" normalizeH="0" baseline="0" noProof="0" dirty="0">
                <a:ln>
                  <a:noFill/>
                </a:ln>
                <a:solidFill>
                  <a:srgbClr val="000000"/>
                </a:solidFill>
                <a:effectLst/>
                <a:uLnTx/>
                <a:uFillTx/>
                <a:latin typeface="Arial" charset="0"/>
                <a:ea typeface="+mn-ea"/>
                <a:cs typeface="Arial" charset="0"/>
                <a:sym typeface="Arial"/>
              </a:rPr>
              <a:t>direct translation</a:t>
            </a:r>
          </a:p>
        </p:txBody>
      </p:sp>
      <p:cxnSp>
        <p:nvCxnSpPr>
          <p:cNvPr id="14" name="Straight Arrow Connector 13"/>
          <p:cNvCxnSpPr/>
          <p:nvPr/>
        </p:nvCxnSpPr>
        <p:spPr>
          <a:xfrm>
            <a:off x="3682150" y="3104815"/>
            <a:ext cx="16517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080867" y="1998977"/>
            <a:ext cx="749794" cy="117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192601" y="1998977"/>
            <a:ext cx="738926" cy="1179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79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00300" y="800100"/>
            <a:ext cx="140134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Machine Translation</a:t>
            </a:r>
          </a:p>
        </p:txBody>
      </p:sp>
      <p:sp>
        <p:nvSpPr>
          <p:cNvPr id="3" name="TextBox 2"/>
          <p:cNvSpPr txBox="1"/>
          <p:nvPr/>
        </p:nvSpPr>
        <p:spPr>
          <a:xfrm>
            <a:off x="1459690" y="1985072"/>
            <a:ext cx="1311578"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Knowledge Based: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Essence- </a:t>
            </a:r>
            <a:r>
              <a:rPr kumimoji="0" lang="en-US" sz="1050" b="1" i="0" u="none" strike="noStrike" kern="0" cap="none" spc="0" normalizeH="0" baseline="0" noProof="0" dirty="0">
                <a:ln>
                  <a:noFill/>
                </a:ln>
                <a:solidFill>
                  <a:srgbClr val="FF0000"/>
                </a:solidFill>
                <a:effectLst/>
                <a:uLnTx/>
                <a:uFillTx/>
                <a:latin typeface="Arial"/>
                <a:cs typeface="Arial"/>
                <a:sym typeface="Arial"/>
              </a:rPr>
              <a:t>A</a:t>
            </a:r>
            <a:r>
              <a:rPr kumimoji="0" lang="en-US" sz="1050" b="0" i="0" u="none" strike="noStrike" kern="0" cap="none" spc="0" normalizeH="0" baseline="0" noProof="0" dirty="0">
                <a:ln>
                  <a:noFill/>
                </a:ln>
                <a:solidFill>
                  <a:srgbClr val="2B22E6"/>
                </a:solidFill>
                <a:effectLst/>
                <a:uLnTx/>
                <a:uFillTx/>
                <a:latin typeface="Arial"/>
                <a:cs typeface="Arial"/>
                <a:sym typeface="Arial"/>
              </a:rPr>
              <a:t>nalysis</a:t>
            </a:r>
          </a:p>
        </p:txBody>
      </p:sp>
      <p:sp>
        <p:nvSpPr>
          <p:cNvPr id="4" name="TextBox 3"/>
          <p:cNvSpPr txBox="1"/>
          <p:nvPr/>
        </p:nvSpPr>
        <p:spPr>
          <a:xfrm>
            <a:off x="3573398" y="1614162"/>
            <a:ext cx="89800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Data Driven</a:t>
            </a:r>
          </a:p>
        </p:txBody>
      </p:sp>
      <p:sp>
        <p:nvSpPr>
          <p:cNvPr id="5" name="TextBox 4"/>
          <p:cNvSpPr txBox="1"/>
          <p:nvPr/>
        </p:nvSpPr>
        <p:spPr>
          <a:xfrm>
            <a:off x="1201786" y="3158548"/>
            <a:ext cx="132440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RBMT (rule based)</a:t>
            </a:r>
          </a:p>
        </p:txBody>
      </p:sp>
      <p:sp>
        <p:nvSpPr>
          <p:cNvPr id="6" name="TextBox 5"/>
          <p:cNvSpPr txBox="1"/>
          <p:nvPr/>
        </p:nvSpPr>
        <p:spPr>
          <a:xfrm>
            <a:off x="2542322" y="2558852"/>
            <a:ext cx="205773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Similarity based: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Essence- </a:t>
            </a:r>
            <a:r>
              <a:rPr kumimoji="0" lang="en-US" sz="1050" b="1" i="0" u="none" strike="noStrike" kern="0" cap="none" spc="0" normalizeH="0" baseline="0" noProof="0" dirty="0">
                <a:ln>
                  <a:noFill/>
                </a:ln>
                <a:solidFill>
                  <a:srgbClr val="FF0000"/>
                </a:solidFill>
                <a:effectLst/>
                <a:uLnTx/>
                <a:uFillTx/>
                <a:latin typeface="Arial"/>
                <a:cs typeface="Arial"/>
                <a:sym typeface="Arial"/>
              </a:rPr>
              <a:t>A</a:t>
            </a:r>
            <a:r>
              <a:rPr kumimoji="0" lang="en-US" sz="1050" b="0" i="0" u="none" strike="noStrike" kern="0" cap="none" spc="0" normalizeH="0" baseline="0" noProof="0" dirty="0">
                <a:ln>
                  <a:noFill/>
                </a:ln>
                <a:solidFill>
                  <a:srgbClr val="2B22E6"/>
                </a:solidFill>
                <a:effectLst/>
                <a:uLnTx/>
                <a:uFillTx/>
                <a:latin typeface="Arial"/>
                <a:cs typeface="Arial"/>
                <a:sym typeface="Arial"/>
              </a:rPr>
              <a:t>nalogy</a:t>
            </a:r>
          </a:p>
        </p:txBody>
      </p:sp>
      <p:sp>
        <p:nvSpPr>
          <p:cNvPr id="7" name="TextBox 6"/>
          <p:cNvSpPr txBox="1"/>
          <p:nvPr/>
        </p:nvSpPr>
        <p:spPr>
          <a:xfrm>
            <a:off x="4039027" y="2515760"/>
            <a:ext cx="1393330"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Probability based: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Essence- </a:t>
            </a:r>
            <a:r>
              <a:rPr kumimoji="0" lang="en-US" sz="1050" b="1" i="0" u="none" strike="noStrike" kern="0" cap="none" spc="0" normalizeH="0" baseline="0" noProof="0" dirty="0">
                <a:ln>
                  <a:noFill/>
                </a:ln>
                <a:solidFill>
                  <a:srgbClr val="FF0000"/>
                </a:solidFill>
                <a:effectLst/>
                <a:uLnTx/>
                <a:uFillTx/>
                <a:latin typeface="Arial"/>
                <a:cs typeface="Arial"/>
                <a:sym typeface="Arial"/>
              </a:rPr>
              <a:t>A</a:t>
            </a:r>
            <a:r>
              <a:rPr kumimoji="0" lang="en-US" sz="1050" b="0" i="0" u="none" strike="noStrike" kern="0" cap="none" spc="0" normalizeH="0" baseline="0" noProof="0" dirty="0">
                <a:ln>
                  <a:noFill/>
                </a:ln>
                <a:solidFill>
                  <a:srgbClr val="2B22E6"/>
                </a:solidFill>
                <a:effectLst/>
                <a:uLnTx/>
                <a:uFillTx/>
                <a:latin typeface="Arial"/>
                <a:cs typeface="Arial"/>
                <a:sym typeface="Arial"/>
              </a:rPr>
              <a:t>lignment</a:t>
            </a:r>
          </a:p>
        </p:txBody>
      </p:sp>
      <p:sp>
        <p:nvSpPr>
          <p:cNvPr id="8" name="TextBox 7"/>
          <p:cNvSpPr txBox="1"/>
          <p:nvPr/>
        </p:nvSpPr>
        <p:spPr>
          <a:xfrm>
            <a:off x="3263939" y="3688945"/>
            <a:ext cx="1191352"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EBMT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(example based)</a:t>
            </a:r>
          </a:p>
        </p:txBody>
      </p:sp>
      <p:sp>
        <p:nvSpPr>
          <p:cNvPr id="9" name="TextBox 8"/>
          <p:cNvSpPr txBox="1"/>
          <p:nvPr/>
        </p:nvSpPr>
        <p:spPr>
          <a:xfrm>
            <a:off x="4809164" y="3572053"/>
            <a:ext cx="829073"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SMT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(statistical)</a:t>
            </a:r>
          </a:p>
        </p:txBody>
      </p:sp>
      <p:cxnSp>
        <p:nvCxnSpPr>
          <p:cNvPr id="11" name="Straight Connector 10"/>
          <p:cNvCxnSpPr>
            <a:stCxn id="2" idx="2"/>
            <a:endCxn id="3" idx="0"/>
          </p:cNvCxnSpPr>
          <p:nvPr/>
        </p:nvCxnSpPr>
        <p:spPr>
          <a:xfrm flipH="1">
            <a:off x="2115479" y="1054016"/>
            <a:ext cx="985494" cy="931056"/>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 idx="2"/>
            <a:endCxn id="4" idx="0"/>
          </p:cNvCxnSpPr>
          <p:nvPr/>
        </p:nvCxnSpPr>
        <p:spPr>
          <a:xfrm>
            <a:off x="3100973" y="1054016"/>
            <a:ext cx="921427" cy="560146"/>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3" idx="2"/>
            <a:endCxn id="5" idx="0"/>
          </p:cNvCxnSpPr>
          <p:nvPr/>
        </p:nvCxnSpPr>
        <p:spPr>
          <a:xfrm flipH="1">
            <a:off x="1863987" y="2400570"/>
            <a:ext cx="251492" cy="757978"/>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 idx="2"/>
            <a:endCxn id="6" idx="0"/>
          </p:cNvCxnSpPr>
          <p:nvPr/>
        </p:nvCxnSpPr>
        <p:spPr>
          <a:xfrm flipH="1">
            <a:off x="3571190" y="1868078"/>
            <a:ext cx="451210" cy="690774"/>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 idx="2"/>
            <a:endCxn id="7" idx="0"/>
          </p:cNvCxnSpPr>
          <p:nvPr/>
        </p:nvCxnSpPr>
        <p:spPr>
          <a:xfrm>
            <a:off x="4022400" y="1868078"/>
            <a:ext cx="713292" cy="647682"/>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6" idx="2"/>
            <a:endCxn id="8" idx="0"/>
          </p:cNvCxnSpPr>
          <p:nvPr/>
        </p:nvCxnSpPr>
        <p:spPr>
          <a:xfrm>
            <a:off x="3571190" y="2974350"/>
            <a:ext cx="288425" cy="714595"/>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7" idx="2"/>
            <a:endCxn id="9" idx="0"/>
          </p:cNvCxnSpPr>
          <p:nvPr/>
        </p:nvCxnSpPr>
        <p:spPr>
          <a:xfrm>
            <a:off x="4735692" y="2931258"/>
            <a:ext cx="488009" cy="640795"/>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685343" y="2453742"/>
            <a:ext cx="2087057"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Distributed Representation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based: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2B22E6"/>
                </a:solidFill>
                <a:effectLst/>
                <a:uLnTx/>
                <a:uFillTx/>
                <a:latin typeface="Arial"/>
                <a:cs typeface="Arial"/>
                <a:sym typeface="Arial"/>
              </a:rPr>
              <a:t>Essence- </a:t>
            </a:r>
            <a:r>
              <a:rPr kumimoji="0" lang="en-US" sz="1050" b="1" i="0" u="none" strike="noStrike" kern="0" cap="none" spc="0" normalizeH="0" baseline="0" noProof="0" dirty="0">
                <a:ln>
                  <a:noFill/>
                </a:ln>
                <a:solidFill>
                  <a:srgbClr val="FF0000"/>
                </a:solidFill>
                <a:effectLst/>
                <a:uLnTx/>
                <a:uFillTx/>
                <a:latin typeface="Arial"/>
                <a:cs typeface="Arial"/>
                <a:sym typeface="Arial"/>
              </a:rPr>
              <a:t>A</a:t>
            </a:r>
            <a:r>
              <a:rPr kumimoji="0" lang="en-US" sz="1050" b="0" i="0" u="none" strike="noStrike" kern="0" cap="none" spc="0" normalizeH="0" baseline="0" noProof="0" dirty="0">
                <a:ln>
                  <a:noFill/>
                </a:ln>
                <a:solidFill>
                  <a:srgbClr val="2B22E6"/>
                </a:solidFill>
                <a:effectLst/>
                <a:uLnTx/>
                <a:uFillTx/>
                <a:latin typeface="Arial"/>
                <a:cs typeface="Arial"/>
                <a:sym typeface="Arial"/>
              </a:rPr>
              <a:t>ttention?</a:t>
            </a:r>
          </a:p>
        </p:txBody>
      </p:sp>
      <p:sp>
        <p:nvSpPr>
          <p:cNvPr id="29" name="TextBox 28"/>
          <p:cNvSpPr txBox="1"/>
          <p:nvPr/>
        </p:nvSpPr>
        <p:spPr>
          <a:xfrm>
            <a:off x="6343650" y="4057650"/>
            <a:ext cx="651140"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NMT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FF0000"/>
                </a:solidFill>
                <a:effectLst/>
                <a:uLnTx/>
                <a:uFillTx/>
                <a:latin typeface="Arial"/>
                <a:cs typeface="Arial"/>
                <a:sym typeface="Arial"/>
              </a:rPr>
              <a:t>(neural)</a:t>
            </a:r>
          </a:p>
        </p:txBody>
      </p:sp>
      <p:cxnSp>
        <p:nvCxnSpPr>
          <p:cNvPr id="30" name="Straight Connector 29"/>
          <p:cNvCxnSpPr>
            <a:stCxn id="28" idx="2"/>
            <a:endCxn id="29" idx="0"/>
          </p:cNvCxnSpPr>
          <p:nvPr/>
        </p:nvCxnSpPr>
        <p:spPr>
          <a:xfrm flipH="1">
            <a:off x="6669220" y="3030823"/>
            <a:ext cx="59652" cy="1026827"/>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 idx="2"/>
          </p:cNvCxnSpPr>
          <p:nvPr/>
        </p:nvCxnSpPr>
        <p:spPr>
          <a:xfrm>
            <a:off x="4022400" y="1868078"/>
            <a:ext cx="2675459" cy="554399"/>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585309" y="833793"/>
            <a:ext cx="1787669" cy="738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sng" strike="noStrike" kern="0" cap="none" spc="0" normalizeH="0" baseline="0" noProof="0" dirty="0">
                <a:ln>
                  <a:noFill/>
                </a:ln>
                <a:solidFill>
                  <a:srgbClr val="FF0000"/>
                </a:solidFill>
                <a:effectLst/>
                <a:uLnTx/>
                <a:uFillTx/>
                <a:latin typeface="Arial"/>
                <a:cs typeface="Arial"/>
                <a:sym typeface="Arial"/>
              </a:rPr>
              <a:t>RBMT</a:t>
            </a:r>
            <a:r>
              <a:rPr kumimoji="0" lang="en-IN" sz="1050" b="0" i="0" u="none" strike="noStrike" kern="0" cap="none" spc="0" normalizeH="0" baseline="0" noProof="0" dirty="0">
                <a:ln>
                  <a:noFill/>
                </a:ln>
                <a:solidFill>
                  <a:srgbClr val="FF0000"/>
                </a:solidFill>
                <a:effectLst/>
                <a:uLnTx/>
                <a:uFillTx/>
                <a:latin typeface="Arial"/>
                <a:cs typeface="Arial"/>
                <a:sym typeface="Arial"/>
              </a:rPr>
              <a:t>- rule based 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sng" strike="noStrike" kern="0" cap="none" spc="0" normalizeH="0" baseline="0" noProof="0" dirty="0">
                <a:ln>
                  <a:noFill/>
                </a:ln>
                <a:solidFill>
                  <a:srgbClr val="FF0000"/>
                </a:solidFill>
                <a:effectLst/>
                <a:uLnTx/>
                <a:uFillTx/>
                <a:latin typeface="Arial"/>
                <a:cs typeface="Arial"/>
                <a:sym typeface="Arial"/>
              </a:rPr>
              <a:t>EBMT</a:t>
            </a:r>
            <a:r>
              <a:rPr kumimoji="0" lang="en-IN" sz="1050" b="0" i="0" u="none" strike="noStrike" kern="0" cap="none" spc="0" normalizeH="0" baseline="0" noProof="0" dirty="0">
                <a:ln>
                  <a:noFill/>
                </a:ln>
                <a:solidFill>
                  <a:srgbClr val="FF0000"/>
                </a:solidFill>
                <a:effectLst/>
                <a:uLnTx/>
                <a:uFillTx/>
                <a:latin typeface="Arial"/>
                <a:cs typeface="Arial"/>
                <a:sym typeface="Arial"/>
              </a:rPr>
              <a:t>- example based 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sng" strike="noStrike" kern="0" cap="none" spc="0" normalizeH="0" baseline="0" noProof="0" dirty="0">
                <a:ln>
                  <a:noFill/>
                </a:ln>
                <a:solidFill>
                  <a:srgbClr val="FF0000"/>
                </a:solidFill>
                <a:effectLst/>
                <a:uLnTx/>
                <a:uFillTx/>
                <a:latin typeface="Arial"/>
                <a:cs typeface="Arial"/>
                <a:sym typeface="Arial"/>
              </a:rPr>
              <a:t>SMT</a:t>
            </a:r>
            <a:r>
              <a:rPr kumimoji="0" lang="en-IN" sz="1050" b="0" i="0" u="none" strike="noStrike" kern="0" cap="none" spc="0" normalizeH="0" baseline="0" noProof="0" dirty="0">
                <a:ln>
                  <a:noFill/>
                </a:ln>
                <a:solidFill>
                  <a:srgbClr val="FF0000"/>
                </a:solidFill>
                <a:effectLst/>
                <a:uLnTx/>
                <a:uFillTx/>
                <a:latin typeface="Arial"/>
                <a:cs typeface="Arial"/>
                <a:sym typeface="Arial"/>
              </a:rPr>
              <a:t>- Statistical MT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0" u="sng" strike="noStrike" kern="0" cap="none" spc="0" normalizeH="0" baseline="0" noProof="0" dirty="0">
                <a:ln>
                  <a:noFill/>
                </a:ln>
                <a:solidFill>
                  <a:srgbClr val="FF0000"/>
                </a:solidFill>
                <a:effectLst/>
                <a:uLnTx/>
                <a:uFillTx/>
                <a:latin typeface="Arial"/>
                <a:cs typeface="Arial"/>
                <a:sym typeface="Arial"/>
              </a:rPr>
              <a:t>NMT</a:t>
            </a:r>
            <a:r>
              <a:rPr kumimoji="0" lang="en-IN" sz="1050" b="0" i="0" u="none" strike="noStrike" kern="0" cap="none" spc="0" normalizeH="0" baseline="0" noProof="0" dirty="0">
                <a:ln>
                  <a:noFill/>
                </a:ln>
                <a:solidFill>
                  <a:srgbClr val="FF0000"/>
                </a:solidFill>
                <a:effectLst/>
                <a:uLnTx/>
                <a:uFillTx/>
                <a:latin typeface="Arial"/>
                <a:cs typeface="Arial"/>
                <a:sym typeface="Arial"/>
              </a:rPr>
              <a:t>- Neural MT</a:t>
            </a:r>
          </a:p>
        </p:txBody>
      </p:sp>
      <p:sp>
        <p:nvSpPr>
          <p:cNvPr id="10" name="TextBox 9"/>
          <p:cNvSpPr txBox="1"/>
          <p:nvPr/>
        </p:nvSpPr>
        <p:spPr>
          <a:xfrm>
            <a:off x="1257300" y="-40350"/>
            <a:ext cx="6743700"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000" b="0" i="0" u="none" strike="noStrike" kern="0" cap="none" spc="0" normalizeH="0" baseline="0" noProof="0" dirty="0">
                <a:ln>
                  <a:noFill/>
                </a:ln>
                <a:solidFill>
                  <a:srgbClr val="000000"/>
                </a:solidFill>
                <a:effectLst/>
                <a:uLnTx/>
                <a:uFillTx/>
                <a:latin typeface="Arial"/>
                <a:cs typeface="Arial"/>
                <a:sym typeface="Arial"/>
              </a:rPr>
              <a:t>Machine Translation: </a:t>
            </a:r>
            <a:r>
              <a:rPr kumimoji="0" lang="en-IN" sz="2400" b="1" i="0" u="none" strike="noStrike" kern="0" cap="none" spc="0" normalizeH="0" baseline="0" noProof="0" dirty="0">
                <a:ln>
                  <a:noFill/>
                </a:ln>
                <a:solidFill>
                  <a:srgbClr val="0207CE"/>
                </a:solidFill>
                <a:effectLst/>
                <a:uLnTx/>
                <a:uFillTx/>
                <a:latin typeface="Arial"/>
                <a:cs typeface="Arial"/>
                <a:sym typeface="Arial"/>
              </a:rPr>
              <a:t>Translating</a:t>
            </a:r>
            <a:r>
              <a:rPr kumimoji="0" lang="en-IN" sz="2400" b="0" i="0" u="none" strike="noStrike" kern="0" cap="none" spc="0" normalizeH="0" baseline="0" noProof="0" dirty="0">
                <a:ln>
                  <a:noFill/>
                </a:ln>
                <a:solidFill>
                  <a:srgbClr val="000000"/>
                </a:solidFill>
                <a:effectLst/>
                <a:uLnTx/>
                <a:uFillTx/>
                <a:latin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0" i="0" u="none" strike="noStrike" kern="0" cap="none" spc="0" normalizeH="0" baseline="0" noProof="0" dirty="0">
                <a:ln>
                  <a:noFill/>
                </a:ln>
                <a:solidFill>
                  <a:srgbClr val="000000"/>
                </a:solidFill>
                <a:effectLst/>
                <a:uLnTx/>
                <a:uFillTx/>
                <a:latin typeface="Arial"/>
                <a:cs typeface="Arial"/>
                <a:sym typeface="Arial"/>
              </a:rPr>
              <a:t>from one language to another by </a:t>
            </a:r>
            <a:r>
              <a:rPr kumimoji="0" lang="en-IN" sz="2400" b="1" i="0" u="none" strike="noStrike" kern="0" cap="none" spc="0" normalizeH="0" baseline="0" noProof="0" dirty="0">
                <a:ln>
                  <a:noFill/>
                </a:ln>
                <a:solidFill>
                  <a:srgbClr val="0207CE"/>
                </a:solidFill>
                <a:effectLst/>
                <a:uLnTx/>
                <a:uFillTx/>
                <a:latin typeface="Arial"/>
                <a:cs typeface="Arial"/>
                <a:sym typeface="Arial"/>
              </a:rPr>
              <a:t>computer</a:t>
            </a: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3353" y="875741"/>
            <a:ext cx="1223460" cy="1558471"/>
          </a:xfrm>
          <a:prstGeom prst="rect">
            <a:avLst/>
          </a:prstGeom>
        </p:spPr>
      </p:pic>
      <p:sp>
        <p:nvSpPr>
          <p:cNvPr id="32" name="TextBox 31"/>
          <p:cNvSpPr txBox="1"/>
          <p:nvPr/>
        </p:nvSpPr>
        <p:spPr>
          <a:xfrm>
            <a:off x="2234494" y="4362491"/>
            <a:ext cx="678391"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9900"/>
                </a:solidFill>
                <a:effectLst/>
                <a:uLnTx/>
                <a:uFillTx/>
                <a:latin typeface="Arial"/>
                <a:cs typeface="Arial"/>
                <a:sym typeface="Arial"/>
              </a:rPr>
              <a:t>transfer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9900"/>
                </a:solidFill>
                <a:effectLst/>
                <a:uLnTx/>
                <a:uFillTx/>
                <a:latin typeface="Arial"/>
                <a:cs typeface="Arial"/>
                <a:sym typeface="Arial"/>
              </a:rPr>
              <a:t>based</a:t>
            </a:r>
          </a:p>
        </p:txBody>
      </p:sp>
      <p:sp>
        <p:nvSpPr>
          <p:cNvPr id="33" name="TextBox 32"/>
          <p:cNvSpPr txBox="1"/>
          <p:nvPr/>
        </p:nvSpPr>
        <p:spPr>
          <a:xfrm>
            <a:off x="1201787" y="4332892"/>
            <a:ext cx="816249" cy="4154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9900"/>
                </a:solidFill>
                <a:effectLst/>
                <a:uLnTx/>
                <a:uFillTx/>
                <a:latin typeface="Arial"/>
                <a:cs typeface="Arial"/>
                <a:sym typeface="Arial"/>
              </a:rPr>
              <a:t>Interlingua</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9900"/>
                </a:solidFill>
                <a:effectLst/>
                <a:uLnTx/>
                <a:uFillTx/>
                <a:latin typeface="Arial"/>
                <a:cs typeface="Arial"/>
                <a:sym typeface="Arial"/>
              </a:rPr>
              <a:t>based</a:t>
            </a:r>
          </a:p>
        </p:txBody>
      </p:sp>
      <p:cxnSp>
        <p:nvCxnSpPr>
          <p:cNvPr id="34" name="Straight Connector 33"/>
          <p:cNvCxnSpPr>
            <a:stCxn id="5" idx="2"/>
            <a:endCxn id="33" idx="0"/>
          </p:cNvCxnSpPr>
          <p:nvPr/>
        </p:nvCxnSpPr>
        <p:spPr>
          <a:xfrm flipH="1">
            <a:off x="1609912" y="3412464"/>
            <a:ext cx="254075" cy="920428"/>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5" idx="2"/>
            <a:endCxn id="32" idx="0"/>
          </p:cNvCxnSpPr>
          <p:nvPr/>
        </p:nvCxnSpPr>
        <p:spPr>
          <a:xfrm>
            <a:off x="1863987" y="3412464"/>
            <a:ext cx="709703" cy="950027"/>
          </a:xfrm>
          <a:prstGeom prst="line">
            <a:avLst/>
          </a:prstGeom>
          <a:ln>
            <a:solidFill>
              <a:srgbClr val="0099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833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Analogy: the crux of the matter (need to emphasise)</a:t>
            </a:r>
          </a:p>
        </p:txBody>
      </p:sp>
      <p:sp>
        <p:nvSpPr>
          <p:cNvPr id="3" name="Content Placeholder 2"/>
          <p:cNvSpPr>
            <a:spLocks noGrp="1"/>
          </p:cNvSpPr>
          <p:nvPr>
            <p:ph idx="1"/>
          </p:nvPr>
        </p:nvSpPr>
        <p:spPr/>
        <p:txBody>
          <a:bodyPr/>
          <a:lstStyle/>
          <a:p>
            <a:r>
              <a:rPr lang="en-US" dirty="0"/>
              <a:t>Needs measure of similarity</a:t>
            </a:r>
          </a:p>
          <a:p>
            <a:pPr lvl="1"/>
            <a:r>
              <a:rPr lang="en-US" dirty="0"/>
              <a:t>similar texts should indeed be </a:t>
            </a:r>
            <a:r>
              <a:rPr lang="en-US" i="1" dirty="0"/>
              <a:t>measured</a:t>
            </a:r>
            <a:r>
              <a:rPr lang="en-US" dirty="0"/>
              <a:t> as similar and dissimilar ones as dissimilar </a:t>
            </a:r>
          </a:p>
          <a:p>
            <a:endParaRPr lang="en-US" dirty="0"/>
          </a:p>
          <a:p>
            <a:r>
              <a:rPr lang="en-US" dirty="0"/>
              <a:t>Means and Resources for measuring similarity.</a:t>
            </a:r>
            <a:endParaRPr lang="en-IN" dirty="0"/>
          </a:p>
        </p:txBody>
      </p:sp>
    </p:spTree>
    <p:extLst>
      <p:ext uri="{BB962C8B-B14F-4D97-AF65-F5344CB8AC3E}">
        <p14:creationId xmlns:p14="http://schemas.microsoft.com/office/powerpoint/2010/main" val="1997162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of measuring text similarity</a:t>
            </a:r>
          </a:p>
        </p:txBody>
      </p:sp>
      <p:sp>
        <p:nvSpPr>
          <p:cNvPr id="3" name="Content Placeholder 2"/>
          <p:cNvSpPr>
            <a:spLocks noGrp="1"/>
          </p:cNvSpPr>
          <p:nvPr>
            <p:ph idx="1"/>
          </p:nvPr>
        </p:nvSpPr>
        <p:spPr/>
        <p:txBody>
          <a:bodyPr/>
          <a:lstStyle/>
          <a:p>
            <a:r>
              <a:rPr lang="en-US" dirty="0"/>
              <a:t>Bag of words (</a:t>
            </a:r>
            <a:r>
              <a:rPr lang="en-US" dirty="0" err="1"/>
              <a:t>BoW</a:t>
            </a:r>
            <a:r>
              <a:rPr lang="en-US" dirty="0"/>
              <a:t>) based</a:t>
            </a:r>
          </a:p>
          <a:p>
            <a:r>
              <a:rPr lang="en-US" dirty="0"/>
              <a:t>Permutation based</a:t>
            </a:r>
          </a:p>
          <a:p>
            <a:r>
              <a:rPr lang="en-US" dirty="0"/>
              <a:t>N-gram based</a:t>
            </a:r>
          </a:p>
          <a:p>
            <a:r>
              <a:rPr lang="en-US" dirty="0"/>
              <a:t>Vector based</a:t>
            </a:r>
          </a:p>
          <a:p>
            <a:r>
              <a:rPr lang="en-US" dirty="0"/>
              <a:t>Tree based</a:t>
            </a:r>
          </a:p>
          <a:p>
            <a:r>
              <a:rPr lang="en-US" dirty="0"/>
              <a:t>Semantic graph based</a:t>
            </a:r>
          </a:p>
          <a:p>
            <a:r>
              <a:rPr lang="en-US" dirty="0"/>
              <a:t>Feature based</a:t>
            </a:r>
          </a:p>
        </p:txBody>
      </p:sp>
    </p:spTree>
    <p:extLst>
      <p:ext uri="{BB962C8B-B14F-4D97-AF65-F5344CB8AC3E}">
        <p14:creationId xmlns:p14="http://schemas.microsoft.com/office/powerpoint/2010/main" val="2540997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253096" y="1130924"/>
            <a:ext cx="3543300" cy="18288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1" name="Rectangle 10"/>
          <p:cNvSpPr/>
          <p:nvPr/>
        </p:nvSpPr>
        <p:spPr>
          <a:xfrm>
            <a:off x="1428750" y="1200150"/>
            <a:ext cx="2457450" cy="148590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31748" name="Title 1"/>
          <p:cNvSpPr>
            <a:spLocks noGrp="1"/>
          </p:cNvSpPr>
          <p:nvPr>
            <p:ph type="title"/>
          </p:nvPr>
        </p:nvSpPr>
        <p:spPr>
          <a:xfrm>
            <a:off x="2049661" y="223406"/>
            <a:ext cx="5844778" cy="757238"/>
          </a:xfrm>
        </p:spPr>
        <p:txBody>
          <a:bodyPr/>
          <a:lstStyle/>
          <a:p>
            <a:r>
              <a:rPr lang="en-US" dirty="0">
                <a:solidFill>
                  <a:schemeClr val="tx2"/>
                </a:solidFill>
              </a:rPr>
              <a:t>N-gram based matching: BLEU score</a:t>
            </a:r>
          </a:p>
        </p:txBody>
      </p:sp>
      <p:sp>
        <p:nvSpPr>
          <p:cNvPr id="31749" name="Content Placeholder 2"/>
          <p:cNvSpPr>
            <a:spLocks noGrp="1"/>
          </p:cNvSpPr>
          <p:nvPr>
            <p:ph idx="1"/>
          </p:nvPr>
        </p:nvSpPr>
        <p:spPr>
          <a:xfrm>
            <a:off x="4870847" y="1143001"/>
            <a:ext cx="2800350" cy="3394472"/>
          </a:xfrm>
        </p:spPr>
        <p:txBody>
          <a:bodyPr>
            <a:normAutofit/>
          </a:bodyPr>
          <a:lstStyle/>
          <a:p>
            <a:pPr>
              <a:buFont typeface="Arial" pitchFamily="34" charset="0"/>
              <a:buNone/>
            </a:pPr>
            <a:r>
              <a:rPr lang="en-US" dirty="0">
                <a:solidFill>
                  <a:schemeClr val="tx1"/>
                </a:solidFill>
                <a:latin typeface="Calibri" panose="020F0502020204030204" pitchFamily="34" charset="0"/>
              </a:rPr>
              <a:t>Precision -&gt; Modified n-gram precision</a:t>
            </a:r>
          </a:p>
        </p:txBody>
      </p:sp>
      <p:pic>
        <p:nvPicPr>
          <p:cNvPr id="1026" name="Picture 2"/>
          <p:cNvPicPr>
            <a:picLocks noChangeAspect="1" noChangeArrowheads="1"/>
          </p:cNvPicPr>
          <p:nvPr/>
        </p:nvPicPr>
        <p:blipFill>
          <a:blip r:embed="rId3"/>
          <a:srcRect/>
          <a:stretch>
            <a:fillRect/>
          </a:stretch>
        </p:blipFill>
        <p:spPr bwMode="auto">
          <a:xfrm>
            <a:off x="3371850" y="3486150"/>
            <a:ext cx="2071688" cy="557213"/>
          </a:xfrm>
          <a:prstGeom prst="rect">
            <a:avLst/>
          </a:prstGeom>
          <a:noFill/>
          <a:ln w="9525">
            <a:noFill/>
            <a:miter lim="800000"/>
            <a:headEnd/>
            <a:tailEnd/>
          </a:ln>
        </p:spPr>
      </p:pic>
      <p:pic>
        <p:nvPicPr>
          <p:cNvPr id="31751" name="Picture 4"/>
          <p:cNvPicPr>
            <a:picLocks noChangeAspect="1" noChangeArrowheads="1"/>
          </p:cNvPicPr>
          <p:nvPr/>
        </p:nvPicPr>
        <p:blipFill>
          <a:blip r:embed="rId4"/>
          <a:srcRect/>
          <a:stretch>
            <a:fillRect/>
          </a:stretch>
        </p:blipFill>
        <p:spPr bwMode="auto">
          <a:xfrm>
            <a:off x="1657350" y="1943100"/>
            <a:ext cx="1857375" cy="542925"/>
          </a:xfrm>
          <a:prstGeom prst="rect">
            <a:avLst/>
          </a:prstGeom>
          <a:noFill/>
          <a:ln w="9525">
            <a:noFill/>
            <a:miter lim="800000"/>
            <a:headEnd/>
            <a:tailEnd/>
          </a:ln>
        </p:spPr>
      </p:pic>
      <p:pic>
        <p:nvPicPr>
          <p:cNvPr id="31752" name="Picture 3"/>
          <p:cNvPicPr>
            <a:picLocks noChangeAspect="1" noChangeArrowheads="1"/>
          </p:cNvPicPr>
          <p:nvPr/>
        </p:nvPicPr>
        <p:blipFill>
          <a:blip r:embed="rId5"/>
          <a:srcRect/>
          <a:stretch>
            <a:fillRect/>
          </a:stretch>
        </p:blipFill>
        <p:spPr bwMode="auto">
          <a:xfrm>
            <a:off x="4345370" y="2002363"/>
            <a:ext cx="3358753" cy="821531"/>
          </a:xfrm>
          <a:prstGeom prst="rect">
            <a:avLst/>
          </a:prstGeom>
          <a:noFill/>
          <a:ln w="9525">
            <a:noFill/>
            <a:miter lim="800000"/>
            <a:headEnd/>
            <a:tailEnd/>
          </a:ln>
        </p:spPr>
      </p:pic>
      <p:sp>
        <p:nvSpPr>
          <p:cNvPr id="31753" name="Rectangle 7"/>
          <p:cNvSpPr>
            <a:spLocks noChangeArrowheads="1"/>
          </p:cNvSpPr>
          <p:nvPr/>
        </p:nvSpPr>
        <p:spPr bwMode="auto">
          <a:xfrm>
            <a:off x="1485900" y="1257300"/>
            <a:ext cx="2428550" cy="369332"/>
          </a:xfrm>
          <a:prstGeom prst="rect">
            <a:avLst/>
          </a:prstGeom>
          <a:noFill/>
          <a:ln w="9525">
            <a:noFill/>
            <a:miter lim="800000"/>
            <a:headEnd/>
            <a:tailEnd/>
          </a:ln>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0" u="none" strike="noStrike" kern="1200" cap="none" spc="0" normalizeH="0" baseline="0" noProof="0" dirty="0">
                <a:ln>
                  <a:noFill/>
                </a:ln>
                <a:solidFill>
                  <a:srgbClr val="000000"/>
                </a:solidFill>
                <a:effectLst/>
                <a:uLnTx/>
                <a:uFillTx/>
                <a:latin typeface="Calibri" pitchFamily="34" charset="0"/>
                <a:ea typeface="+mn-ea"/>
                <a:cs typeface="Arial" charset="0"/>
                <a:sym typeface="Arial"/>
              </a:rPr>
              <a:t>Recall -&gt; Brevity Penalty</a:t>
            </a:r>
          </a:p>
        </p:txBody>
      </p:sp>
      <p:sp>
        <p:nvSpPr>
          <p:cNvPr id="9" name="Right Arrow 8"/>
          <p:cNvSpPr/>
          <p:nvPr/>
        </p:nvSpPr>
        <p:spPr>
          <a:xfrm rot="3628213">
            <a:off x="3349824" y="3065264"/>
            <a:ext cx="44648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10" name="Right Arrow 9"/>
          <p:cNvSpPr/>
          <p:nvPr/>
        </p:nvSpPr>
        <p:spPr>
          <a:xfrm rot="7464672">
            <a:off x="5120878" y="3056335"/>
            <a:ext cx="445294"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srgbClr val="FFFFFF"/>
              </a:solidFill>
              <a:effectLst/>
              <a:uLnTx/>
              <a:uFillTx/>
              <a:latin typeface="Arial"/>
              <a:ea typeface="+mn-ea"/>
              <a:cs typeface="Arial"/>
              <a:sym typeface="Arial"/>
            </a:endParaRPr>
          </a:p>
        </p:txBody>
      </p:sp>
      <p:sp>
        <p:nvSpPr>
          <p:cNvPr id="5" name="TextBox 4"/>
          <p:cNvSpPr txBox="1"/>
          <p:nvPr/>
        </p:nvSpPr>
        <p:spPr>
          <a:xfrm>
            <a:off x="1801129" y="4100790"/>
            <a:ext cx="5859296" cy="715581"/>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C: candidate sentence(s); C’: reference sentence(s); clip: to clip the count </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to max number of occurrences of an n-gram in the corpus; </a:t>
            </a:r>
            <a:r>
              <a:rPr kumimoji="0" lang="en-US" sz="1350" b="0" i="0" u="none" strike="noStrike" kern="1200" cap="none" spc="0" normalizeH="0" baseline="0" noProof="0" dirty="0" err="1">
                <a:ln>
                  <a:noFill/>
                </a:ln>
                <a:solidFill>
                  <a:srgbClr val="000000"/>
                </a:solidFill>
                <a:effectLst/>
                <a:uLnTx/>
                <a:uFillTx/>
                <a:latin typeface="Arial" charset="0"/>
                <a:ea typeface="+mn-ea"/>
                <a:cs typeface="Arial" charset="0"/>
                <a:sym typeface="Arial"/>
              </a:rPr>
              <a:t>wn</a:t>
            </a: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 weightage </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rPr>
              <a:t>to a particular n-gram precision</a:t>
            </a:r>
          </a:p>
        </p:txBody>
      </p:sp>
    </p:spTree>
    <p:extLst>
      <p:ext uri="{BB962C8B-B14F-4D97-AF65-F5344CB8AC3E}">
        <p14:creationId xmlns:p14="http://schemas.microsoft.com/office/powerpoint/2010/main" val="380063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9611" y="57007"/>
            <a:ext cx="4522589" cy="696515"/>
          </a:xfrm>
        </p:spPr>
        <p:txBody>
          <a:bodyPr/>
          <a:lstStyle/>
          <a:p>
            <a:r>
              <a:rPr lang="en-US" dirty="0"/>
              <a:t>Feature based </a:t>
            </a:r>
            <a:r>
              <a:rPr lang="en-US" sz="2400" dirty="0"/>
              <a:t>(very rich)</a:t>
            </a:r>
            <a:r>
              <a:rPr lang="en-US" dirty="0"/>
              <a:t> </a:t>
            </a:r>
          </a:p>
        </p:txBody>
      </p:sp>
      <p:sp>
        <p:nvSpPr>
          <p:cNvPr id="11" name="Rectangle 5"/>
          <p:cNvSpPr>
            <a:spLocks noChangeArrowheads="1"/>
          </p:cNvSpPr>
          <p:nvPr/>
        </p:nvSpPr>
        <p:spPr bwMode="auto">
          <a:xfrm>
            <a:off x="1143001" y="-138499"/>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graphicFrame>
        <p:nvGraphicFramePr>
          <p:cNvPr id="12" name="Object 11"/>
          <p:cNvGraphicFramePr>
            <a:graphicFrameLocks noChangeAspect="1"/>
          </p:cNvGraphicFramePr>
          <p:nvPr/>
        </p:nvGraphicFramePr>
        <p:xfrm>
          <a:off x="5424488" y="462557"/>
          <a:ext cx="2000250" cy="956642"/>
        </p:xfrm>
        <a:graphic>
          <a:graphicData uri="http://schemas.openxmlformats.org/presentationml/2006/ole">
            <mc:AlternateContent xmlns:mc="http://schemas.openxmlformats.org/markup-compatibility/2006">
              <mc:Choice xmlns:v="urn:schemas-microsoft-com:vml" Requires="v">
                <p:oleObj name="Equation" r:id="rId3" imgW="1752600" imgH="838200" progId="Equation.3">
                  <p:embed/>
                </p:oleObj>
              </mc:Choice>
              <mc:Fallback>
                <p:oleObj name="Equation" r:id="rId3" imgW="1752600" imgH="838200" progId="Equation.3">
                  <p:embed/>
                  <p:pic>
                    <p:nvPicPr>
                      <p:cNvPr id="12"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4488" y="462557"/>
                        <a:ext cx="2000250" cy="956642"/>
                      </a:xfrm>
                      <a:prstGeom prst="rect">
                        <a:avLst/>
                      </a:prstGeom>
                      <a:noFill/>
                    </p:spPr>
                  </p:pic>
                </p:oleObj>
              </mc:Fallback>
            </mc:AlternateContent>
          </a:graphicData>
        </a:graphic>
      </p:graphicFrame>
      <p:pic>
        <p:nvPicPr>
          <p:cNvPr id="13" name="Picture 12"/>
          <p:cNvPicPr>
            <a:picLocks noChangeAspect="1"/>
          </p:cNvPicPr>
          <p:nvPr/>
        </p:nvPicPr>
        <p:blipFill>
          <a:blip r:embed="rId5"/>
          <a:stretch>
            <a:fillRect/>
          </a:stretch>
        </p:blipFill>
        <p:spPr>
          <a:xfrm>
            <a:off x="1143001" y="914630"/>
            <a:ext cx="2857500" cy="841744"/>
          </a:xfrm>
          <a:prstGeom prst="rect">
            <a:avLst/>
          </a:prstGeom>
        </p:spPr>
      </p:pic>
      <p:pic>
        <p:nvPicPr>
          <p:cNvPr id="14" name="Picture 13"/>
          <p:cNvPicPr>
            <a:picLocks noChangeAspect="1"/>
          </p:cNvPicPr>
          <p:nvPr/>
        </p:nvPicPr>
        <p:blipFill>
          <a:blip r:embed="rId6"/>
          <a:stretch>
            <a:fillRect/>
          </a:stretch>
        </p:blipFill>
        <p:spPr>
          <a:xfrm>
            <a:off x="1075549" y="1592366"/>
            <a:ext cx="2924952" cy="2667980"/>
          </a:xfrm>
          <a:prstGeom prst="rect">
            <a:avLst/>
          </a:prstGeom>
        </p:spPr>
      </p:pic>
      <p:pic>
        <p:nvPicPr>
          <p:cNvPr id="16" name="Picture 15"/>
          <p:cNvPicPr>
            <a:picLocks noChangeAspect="1"/>
          </p:cNvPicPr>
          <p:nvPr/>
        </p:nvPicPr>
        <p:blipFill>
          <a:blip r:embed="rId7"/>
          <a:stretch>
            <a:fillRect/>
          </a:stretch>
        </p:blipFill>
        <p:spPr>
          <a:xfrm>
            <a:off x="4343401" y="1485900"/>
            <a:ext cx="2892989" cy="1329606"/>
          </a:xfrm>
          <a:prstGeom prst="rect">
            <a:avLst/>
          </a:prstGeom>
        </p:spPr>
      </p:pic>
      <p:pic>
        <p:nvPicPr>
          <p:cNvPr id="17" name="Picture 16"/>
          <p:cNvPicPr>
            <a:picLocks noChangeAspect="1"/>
          </p:cNvPicPr>
          <p:nvPr/>
        </p:nvPicPr>
        <p:blipFill>
          <a:blip r:embed="rId8"/>
          <a:stretch>
            <a:fillRect/>
          </a:stretch>
        </p:blipFill>
        <p:spPr>
          <a:xfrm>
            <a:off x="4402025" y="2746629"/>
            <a:ext cx="2834365" cy="1657013"/>
          </a:xfrm>
          <a:prstGeom prst="rect">
            <a:avLst/>
          </a:prstGeom>
        </p:spPr>
      </p:pic>
    </p:spTree>
    <p:extLst>
      <p:ext uri="{BB962C8B-B14F-4D97-AF65-F5344CB8AC3E}">
        <p14:creationId xmlns:p14="http://schemas.microsoft.com/office/powerpoint/2010/main" val="301277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EBMT’s ‘decoding’: RECOMBINATION </a:t>
            </a:r>
          </a:p>
        </p:txBody>
      </p:sp>
      <p:sp>
        <p:nvSpPr>
          <p:cNvPr id="3" name="Content Placeholder 2"/>
          <p:cNvSpPr>
            <a:spLocks noGrp="1"/>
          </p:cNvSpPr>
          <p:nvPr>
            <p:ph idx="1"/>
          </p:nvPr>
        </p:nvSpPr>
        <p:spPr/>
        <p:txBody>
          <a:bodyPr/>
          <a:lstStyle/>
          <a:p>
            <a:r>
              <a:rPr lang="en-IN" dirty="0"/>
              <a:t>Null  Adaptation</a:t>
            </a:r>
          </a:p>
          <a:p>
            <a:r>
              <a:rPr lang="en-IN" dirty="0"/>
              <a:t>Re-instantiation</a:t>
            </a:r>
          </a:p>
          <a:p>
            <a:r>
              <a:rPr lang="en-IN" dirty="0"/>
              <a:t>Abstraction and re-specialization</a:t>
            </a:r>
          </a:p>
          <a:p>
            <a:r>
              <a:rPr lang="en-IN" dirty="0"/>
              <a:t>Case based substitution</a:t>
            </a:r>
          </a:p>
          <a:p>
            <a:r>
              <a:rPr lang="en-IN" dirty="0"/>
              <a:t>Semantic graph or graph-part substitution</a:t>
            </a:r>
          </a:p>
        </p:txBody>
      </p:sp>
    </p:spTree>
    <p:extLst>
      <p:ext uri="{BB962C8B-B14F-4D97-AF65-F5344CB8AC3E}">
        <p14:creationId xmlns:p14="http://schemas.microsoft.com/office/powerpoint/2010/main" val="16861039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99793" y="-114300"/>
            <a:ext cx="5844778" cy="1096565"/>
          </a:xfrm>
        </p:spPr>
        <p:txBody>
          <a:bodyPr/>
          <a:lstStyle/>
          <a:p>
            <a:r>
              <a:rPr lang="en-IN" dirty="0"/>
              <a:t>Example of re-instantiation</a:t>
            </a:r>
          </a:p>
        </p:txBody>
      </p:sp>
      <p:sp>
        <p:nvSpPr>
          <p:cNvPr id="3" name="Content Placeholder 2"/>
          <p:cNvSpPr>
            <a:spLocks noGrp="1"/>
          </p:cNvSpPr>
          <p:nvPr>
            <p:ph idx="1"/>
          </p:nvPr>
        </p:nvSpPr>
        <p:spPr>
          <a:xfrm>
            <a:off x="1999793" y="1028700"/>
            <a:ext cx="5829300" cy="3086100"/>
          </a:xfrm>
        </p:spPr>
        <p:txBody>
          <a:bodyPr/>
          <a:lstStyle/>
          <a:p>
            <a:r>
              <a:rPr lang="en-US" dirty="0"/>
              <a:t>Input: </a:t>
            </a:r>
            <a:r>
              <a:rPr lang="en-US" i="1" dirty="0"/>
              <a:t>Tomorrow, today will be yesterday</a:t>
            </a:r>
            <a:endParaRPr lang="en-IN" i="1" dirty="0"/>
          </a:p>
          <a:p>
            <a:r>
              <a:rPr lang="en-US" dirty="0"/>
              <a:t>Example matched: </a:t>
            </a:r>
            <a:r>
              <a:rPr lang="en-US" i="1" dirty="0"/>
              <a:t>Yesterday, today was tomorrow</a:t>
            </a:r>
            <a:endParaRPr lang="en-IN" i="1" dirty="0"/>
          </a:p>
          <a:p>
            <a:r>
              <a:rPr lang="hi-IN" dirty="0"/>
              <a:t>कल</a:t>
            </a:r>
            <a:r>
              <a:rPr lang="en-US" dirty="0"/>
              <a:t>, </a:t>
            </a:r>
            <a:r>
              <a:rPr lang="hi-IN" dirty="0"/>
              <a:t>आज कल था</a:t>
            </a:r>
            <a:endParaRPr lang="en-IN" dirty="0"/>
          </a:p>
          <a:p>
            <a:r>
              <a:rPr lang="en-US" dirty="0" err="1"/>
              <a:t>kal</a:t>
            </a:r>
            <a:r>
              <a:rPr lang="en-US" dirty="0"/>
              <a:t>, </a:t>
            </a:r>
            <a:r>
              <a:rPr lang="en-US" dirty="0" err="1"/>
              <a:t>aaj</a:t>
            </a:r>
            <a:r>
              <a:rPr lang="en-US" dirty="0"/>
              <a:t> </a:t>
            </a:r>
            <a:r>
              <a:rPr lang="en-US" dirty="0" err="1"/>
              <a:t>kal</a:t>
            </a:r>
            <a:r>
              <a:rPr lang="en-US" dirty="0"/>
              <a:t> </a:t>
            </a:r>
            <a:r>
              <a:rPr lang="en-US" dirty="0" err="1"/>
              <a:t>thaa</a:t>
            </a:r>
            <a:endParaRPr lang="en-IN" dirty="0"/>
          </a:p>
          <a:p>
            <a:r>
              <a:rPr lang="en-US" dirty="0"/>
              <a:t>Yesterday, today tomorrow was</a:t>
            </a:r>
            <a:endParaRPr lang="en-IN" dirty="0"/>
          </a:p>
          <a:p>
            <a:pPr marL="0" indent="0">
              <a:buNone/>
            </a:pPr>
            <a:r>
              <a:rPr lang="en-IN" dirty="0"/>
              <a:t>(</a:t>
            </a:r>
            <a:r>
              <a:rPr lang="en-US" i="1" dirty="0" err="1"/>
              <a:t>kal</a:t>
            </a:r>
            <a:r>
              <a:rPr lang="en-US" dirty="0"/>
              <a:t>  is ambiguous in Hindi standing for </a:t>
            </a:r>
            <a:r>
              <a:rPr lang="en-US" i="1" dirty="0"/>
              <a:t>both</a:t>
            </a:r>
            <a:r>
              <a:rPr lang="en-US" dirty="0"/>
              <a:t> ‘yesterday’ and ‘tomorrow’)</a:t>
            </a:r>
            <a:endParaRPr lang="en-IN" dirty="0"/>
          </a:p>
          <a:p>
            <a:endParaRPr lang="en-IN" dirty="0"/>
          </a:p>
        </p:txBody>
      </p:sp>
    </p:spTree>
    <p:extLst>
      <p:ext uri="{BB962C8B-B14F-4D97-AF65-F5344CB8AC3E}">
        <p14:creationId xmlns:p14="http://schemas.microsoft.com/office/powerpoint/2010/main" val="429631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4893" y="345580"/>
            <a:ext cx="5844778" cy="696515"/>
          </a:xfrm>
        </p:spPr>
        <p:txBody>
          <a:bodyPr/>
          <a:lstStyle/>
          <a:p>
            <a:r>
              <a:rPr lang="en-IN" dirty="0"/>
              <a:t>Re-instantiation: adjustments (boundary friction problem)</a:t>
            </a:r>
          </a:p>
        </p:txBody>
      </p:sp>
      <p:sp>
        <p:nvSpPr>
          <p:cNvPr id="3" name="Content Placeholder 2"/>
          <p:cNvSpPr>
            <a:spLocks noGrp="1"/>
          </p:cNvSpPr>
          <p:nvPr>
            <p:ph idx="1"/>
          </p:nvPr>
        </p:nvSpPr>
        <p:spPr>
          <a:xfrm>
            <a:off x="1885950" y="1226939"/>
            <a:ext cx="5829300" cy="3086100"/>
          </a:xfrm>
        </p:spPr>
        <p:txBody>
          <a:bodyPr/>
          <a:lstStyle/>
          <a:p>
            <a:r>
              <a:rPr lang="en-US" i="1" dirty="0"/>
              <a:t>Yesterday, today,</a:t>
            </a:r>
            <a:r>
              <a:rPr lang="en-US" dirty="0"/>
              <a:t> and  </a:t>
            </a:r>
            <a:r>
              <a:rPr lang="en-US" i="1" dirty="0"/>
              <a:t>tomorrow </a:t>
            </a:r>
            <a:r>
              <a:rPr lang="en-US" dirty="0"/>
              <a:t> are all hyponyms of  day. </a:t>
            </a:r>
          </a:p>
          <a:p>
            <a:r>
              <a:rPr lang="en-US" dirty="0"/>
              <a:t>Main predicates in the example sentence and the input sentences </a:t>
            </a:r>
            <a:r>
              <a:rPr lang="en-US" i="1" dirty="0"/>
              <a:t>was</a:t>
            </a:r>
            <a:r>
              <a:rPr lang="en-US" dirty="0"/>
              <a:t> and </a:t>
            </a:r>
            <a:r>
              <a:rPr lang="en-US" i="1" dirty="0"/>
              <a:t>will be</a:t>
            </a:r>
            <a:r>
              <a:rPr lang="en-US" dirty="0"/>
              <a:t>. </a:t>
            </a:r>
          </a:p>
          <a:p>
            <a:r>
              <a:rPr lang="en-US" dirty="0"/>
              <a:t>So, </a:t>
            </a:r>
            <a:r>
              <a:rPr lang="en-US" i="1" dirty="0"/>
              <a:t>adjusting</a:t>
            </a:r>
            <a:r>
              <a:rPr lang="en-US" dirty="0"/>
              <a:t> for the difference in predicates and matching the arguments, the translation is obtained as:</a:t>
            </a:r>
            <a:endParaRPr lang="en-IN" dirty="0"/>
          </a:p>
          <a:p>
            <a:endParaRPr lang="en-IN" dirty="0"/>
          </a:p>
        </p:txBody>
      </p:sp>
    </p:spTree>
    <p:extLst>
      <p:ext uri="{BB962C8B-B14F-4D97-AF65-F5344CB8AC3E}">
        <p14:creationId xmlns:p14="http://schemas.microsoft.com/office/powerpoint/2010/main" val="4133046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Re-instantiation leading to translation</a:t>
            </a:r>
          </a:p>
        </p:txBody>
      </p:sp>
      <p:sp>
        <p:nvSpPr>
          <p:cNvPr id="3" name="Content Placeholder 2"/>
          <p:cNvSpPr>
            <a:spLocks noGrp="1"/>
          </p:cNvSpPr>
          <p:nvPr>
            <p:ph idx="1"/>
          </p:nvPr>
        </p:nvSpPr>
        <p:spPr/>
        <p:txBody>
          <a:bodyPr/>
          <a:lstStyle/>
          <a:p>
            <a:r>
              <a:rPr lang="hi-IN" dirty="0"/>
              <a:t>कल</a:t>
            </a:r>
            <a:r>
              <a:rPr lang="en-US" dirty="0"/>
              <a:t>, </a:t>
            </a:r>
            <a:r>
              <a:rPr lang="hi-IN" dirty="0"/>
              <a:t>आज कल होगा</a:t>
            </a:r>
            <a:endParaRPr lang="en-IN" dirty="0"/>
          </a:p>
          <a:p>
            <a:r>
              <a:rPr lang="en-US" dirty="0" err="1"/>
              <a:t>kal</a:t>
            </a:r>
            <a:r>
              <a:rPr lang="en-US" dirty="0"/>
              <a:t>, </a:t>
            </a:r>
            <a:r>
              <a:rPr lang="en-US" dirty="0" err="1"/>
              <a:t>aaj</a:t>
            </a:r>
            <a:r>
              <a:rPr lang="en-US" dirty="0"/>
              <a:t> </a:t>
            </a:r>
            <a:r>
              <a:rPr lang="en-US" dirty="0" err="1"/>
              <a:t>kal</a:t>
            </a:r>
            <a:r>
              <a:rPr lang="en-US" dirty="0"/>
              <a:t> </a:t>
            </a:r>
            <a:r>
              <a:rPr lang="en-US" dirty="0" err="1"/>
              <a:t>hogaa</a:t>
            </a:r>
            <a:endParaRPr lang="en-IN" dirty="0"/>
          </a:p>
          <a:p>
            <a:r>
              <a:rPr lang="en-US" dirty="0"/>
              <a:t>HG: Tomorrow, today yesterday </a:t>
            </a:r>
            <a:r>
              <a:rPr lang="en-US" dirty="0" err="1"/>
              <a:t>will_be</a:t>
            </a:r>
            <a:endParaRPr lang="en-IN" dirty="0"/>
          </a:p>
          <a:p>
            <a:endParaRPr lang="en-IN" dirty="0"/>
          </a:p>
        </p:txBody>
      </p:sp>
    </p:spTree>
    <p:extLst>
      <p:ext uri="{BB962C8B-B14F-4D97-AF65-F5344CB8AC3E}">
        <p14:creationId xmlns:p14="http://schemas.microsoft.com/office/powerpoint/2010/main" val="341088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028700"/>
            <a:ext cx="5829300" cy="1102519"/>
          </a:xfrm>
        </p:spPr>
        <p:txBody>
          <a:bodyPr/>
          <a:lstStyle/>
          <a:p>
            <a:r>
              <a:rPr lang="en-IN" dirty="0"/>
              <a:t>Neural Machine Translation</a:t>
            </a:r>
          </a:p>
        </p:txBody>
      </p:sp>
    </p:spTree>
    <p:extLst>
      <p:ext uri="{BB962C8B-B14F-4D97-AF65-F5344CB8AC3E}">
        <p14:creationId xmlns:p14="http://schemas.microsoft.com/office/powerpoint/2010/main" val="2931008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304842" y="345601"/>
            <a:ext cx="6390450" cy="467550"/>
          </a:xfrm>
          <a:prstGeom prst="rect">
            <a:avLst/>
          </a:prstGeom>
        </p:spPr>
        <p:txBody>
          <a:bodyPr spcFirstLastPara="1" vert="horz" wrap="square" lIns="68569" tIns="68569" rIns="68569" bIns="68569" numCol="1" anchor="t" anchorCtr="0" compatLnSpc="1">
            <a:prstTxWarp prst="textNoShape">
              <a:avLst/>
            </a:prstTxWarp>
            <a:noAutofit/>
          </a:bodyPr>
          <a:lstStyle/>
          <a:p>
            <a:pPr>
              <a:spcAft>
                <a:spcPts val="0"/>
              </a:spcAft>
            </a:pPr>
            <a:r>
              <a:rPr lang="en" dirty="0">
                <a:solidFill>
                  <a:srgbClr val="0207CE"/>
                </a:solidFill>
              </a:rPr>
              <a:t>Encoder-Decoder model</a:t>
            </a:r>
            <a:endParaRPr dirty="0">
              <a:solidFill>
                <a:srgbClr val="0207CE"/>
              </a:solidFill>
            </a:endParaRPr>
          </a:p>
        </p:txBody>
      </p:sp>
      <p:pic>
        <p:nvPicPr>
          <p:cNvPr id="73" name="Google Shape;73;p15"/>
          <p:cNvPicPr preferRelativeResize="0"/>
          <p:nvPr/>
        </p:nvPicPr>
        <p:blipFill>
          <a:blip r:embed="rId3">
            <a:alphaModFix/>
          </a:blip>
          <a:stretch>
            <a:fillRect/>
          </a:stretch>
        </p:blipFill>
        <p:spPr>
          <a:xfrm>
            <a:off x="2024524" y="1388175"/>
            <a:ext cx="5094965" cy="2827706"/>
          </a:xfrm>
          <a:prstGeom prst="rect">
            <a:avLst/>
          </a:prstGeom>
          <a:noFill/>
          <a:ln>
            <a:noFill/>
          </a:ln>
        </p:spPr>
      </p:pic>
      <p:sp>
        <p:nvSpPr>
          <p:cNvPr id="74" name="Google Shape;74;p15"/>
          <p:cNvSpPr txBox="1"/>
          <p:nvPr/>
        </p:nvSpPr>
        <p:spPr>
          <a:xfrm>
            <a:off x="1376775" y="4248788"/>
            <a:ext cx="3862350" cy="25177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675" b="0" i="0" u="none" strike="noStrike" kern="1200" cap="none" spc="0" normalizeH="0" baseline="0" noProof="0">
                <a:ln>
                  <a:noFill/>
                </a:ln>
                <a:solidFill>
                  <a:srgbClr val="000000"/>
                </a:solidFill>
                <a:effectLst/>
                <a:uLnTx/>
                <a:uFillTx/>
                <a:latin typeface="Arial" charset="0"/>
                <a:ea typeface="+mn-ea"/>
                <a:cs typeface="Arial" charset="0"/>
                <a:sym typeface="Arial"/>
              </a:rPr>
              <a:t>Image source-</a:t>
            </a:r>
            <a:r>
              <a:rPr kumimoji="0" lang="en" sz="675" b="0" i="0" u="sng" strike="noStrike" kern="1200" cap="none" spc="0" normalizeH="0" baseline="0" noProof="0">
                <a:ln>
                  <a:noFill/>
                </a:ln>
                <a:solidFill>
                  <a:srgbClr val="009999"/>
                </a:solidFill>
                <a:effectLst/>
                <a:uLnTx/>
                <a:uFillTx/>
                <a:latin typeface="Arial" charset="0"/>
                <a:ea typeface="+mn-ea"/>
                <a:cs typeface="Arial" charset="0"/>
                <a:sym typeface="Arial"/>
                <a:hlinkClick r:id="rId4"/>
              </a:rPr>
              <a:t> </a:t>
            </a:r>
            <a:r>
              <a:rPr kumimoji="0" lang="en" sz="675" b="0" i="0" u="sng" strike="noStrike" kern="1200" cap="none" spc="0" normalizeH="0" baseline="0" noProof="0">
                <a:ln>
                  <a:noFill/>
                </a:ln>
                <a:solidFill>
                  <a:srgbClr val="009999"/>
                </a:solidFill>
                <a:effectLst/>
                <a:uLnTx/>
                <a:uFillTx/>
                <a:latin typeface="Arial" charset="0"/>
                <a:ea typeface="+mn-ea"/>
                <a:cs typeface="Arial" charset="0"/>
                <a:sym typeface="Arial"/>
                <a:hlinkClick r:id="rId5"/>
              </a:rPr>
              <a:t>http://www.iitp.ac.in/~shad.pcs15/data/nmt-rudra.pdf</a:t>
            </a:r>
            <a:endParaRPr kumimoji="0" sz="675"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cxnSp>
        <p:nvCxnSpPr>
          <p:cNvPr id="75" name="Google Shape;75;p15"/>
          <p:cNvCxnSpPr/>
          <p:nvPr/>
        </p:nvCxnSpPr>
        <p:spPr>
          <a:xfrm rot="10800000" flipH="1">
            <a:off x="4618950" y="3157838"/>
            <a:ext cx="586125" cy="204525"/>
          </a:xfrm>
          <a:prstGeom prst="bentConnector3">
            <a:avLst>
              <a:gd name="adj1" fmla="val 76747"/>
            </a:avLst>
          </a:prstGeom>
          <a:noFill/>
          <a:ln w="9525" cap="flat" cmpd="sng">
            <a:solidFill>
              <a:srgbClr val="999999"/>
            </a:solidFill>
            <a:prstDash val="solid"/>
            <a:round/>
            <a:headEnd type="none" w="med" len="med"/>
            <a:tailEnd type="stealth" w="med" len="med"/>
          </a:ln>
        </p:spPr>
      </p:cxnSp>
      <p:cxnSp>
        <p:nvCxnSpPr>
          <p:cNvPr id="76" name="Google Shape;76;p15"/>
          <p:cNvCxnSpPr/>
          <p:nvPr/>
        </p:nvCxnSpPr>
        <p:spPr>
          <a:xfrm rot="10800000" flipH="1">
            <a:off x="5075588" y="3151088"/>
            <a:ext cx="715500" cy="211275"/>
          </a:xfrm>
          <a:prstGeom prst="bentConnector3">
            <a:avLst>
              <a:gd name="adj1" fmla="val 81921"/>
            </a:avLst>
          </a:prstGeom>
          <a:noFill/>
          <a:ln w="9525" cap="flat" cmpd="sng">
            <a:solidFill>
              <a:srgbClr val="999999"/>
            </a:solidFill>
            <a:prstDash val="solid"/>
            <a:round/>
            <a:headEnd type="none" w="med" len="med"/>
            <a:tailEnd type="stealth" w="med" len="med"/>
          </a:ln>
        </p:spPr>
      </p:cxnSp>
      <p:cxnSp>
        <p:nvCxnSpPr>
          <p:cNvPr id="77" name="Google Shape;77;p15"/>
          <p:cNvCxnSpPr/>
          <p:nvPr/>
        </p:nvCxnSpPr>
        <p:spPr>
          <a:xfrm rot="10800000" flipH="1">
            <a:off x="5668556" y="3123919"/>
            <a:ext cx="599850" cy="245250"/>
          </a:xfrm>
          <a:prstGeom prst="bentConnector3">
            <a:avLst>
              <a:gd name="adj1" fmla="val 79536"/>
            </a:avLst>
          </a:prstGeom>
          <a:noFill/>
          <a:ln w="9525" cap="flat" cmpd="sng">
            <a:solidFill>
              <a:srgbClr val="999999"/>
            </a:solidFill>
            <a:prstDash val="solid"/>
            <a:round/>
            <a:headEnd type="none" w="med" len="med"/>
            <a:tailEnd type="stealth" w="med" len="med"/>
          </a:ln>
        </p:spPr>
      </p:cxnSp>
      <p:cxnSp>
        <p:nvCxnSpPr>
          <p:cNvPr id="78" name="Google Shape;78;p15"/>
          <p:cNvCxnSpPr/>
          <p:nvPr/>
        </p:nvCxnSpPr>
        <p:spPr>
          <a:xfrm rot="10800000" flipH="1">
            <a:off x="6152456" y="3130613"/>
            <a:ext cx="579150" cy="231750"/>
          </a:xfrm>
          <a:prstGeom prst="bentConnector3">
            <a:avLst>
              <a:gd name="adj1" fmla="val 84732"/>
            </a:avLst>
          </a:prstGeom>
          <a:noFill/>
          <a:ln w="9525" cap="flat" cmpd="sng">
            <a:solidFill>
              <a:srgbClr val="999999"/>
            </a:solidFill>
            <a:prstDash val="solid"/>
            <a:round/>
            <a:headEnd type="none" w="med" len="med"/>
            <a:tailEnd type="stealth" w="med" len="med"/>
          </a:ln>
        </p:spPr>
      </p:cxnSp>
      <p:sp>
        <p:nvSpPr>
          <p:cNvPr id="79" name="Google Shape;79;p15"/>
          <p:cNvSpPr/>
          <p:nvPr/>
        </p:nvSpPr>
        <p:spPr>
          <a:xfrm>
            <a:off x="4545319" y="3306056"/>
            <a:ext cx="114975" cy="101025"/>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endParaRPr kumimoji="0"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56016230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1371600" y="171450"/>
            <a:ext cx="6390450" cy="530550"/>
          </a:xfrm>
          <a:prstGeom prst="rect">
            <a:avLst/>
          </a:prstGeom>
        </p:spPr>
        <p:txBody>
          <a:bodyPr spcFirstLastPara="1" vert="horz" wrap="square" lIns="68569" tIns="68569" rIns="68569" bIns="68569" numCol="1" anchor="t" anchorCtr="0" compatLnSpc="1">
            <a:prstTxWarp prst="textNoShape">
              <a:avLst/>
            </a:prstTxWarp>
            <a:noAutofit/>
          </a:bodyPr>
          <a:lstStyle/>
          <a:p>
            <a:r>
              <a:rPr lang="en-GB" sz="2400" dirty="0">
                <a:solidFill>
                  <a:srgbClr val="0207CE"/>
                </a:solidFill>
              </a:rPr>
              <a:t>Today’s Ruling Paradigm: NMT which is data intensive</a:t>
            </a:r>
            <a:endParaRPr sz="2400" dirty="0">
              <a:solidFill>
                <a:srgbClr val="0207CE"/>
              </a:solidFill>
            </a:endParaRPr>
          </a:p>
        </p:txBody>
      </p:sp>
      <p:pic>
        <p:nvPicPr>
          <p:cNvPr id="110" name="Google Shape;110;p18"/>
          <p:cNvPicPr preferRelativeResize="0"/>
          <p:nvPr/>
        </p:nvPicPr>
        <p:blipFill>
          <a:blip r:embed="rId3">
            <a:alphaModFix/>
          </a:blip>
          <a:stretch>
            <a:fillRect/>
          </a:stretch>
        </p:blipFill>
        <p:spPr>
          <a:xfrm>
            <a:off x="2475218" y="1020135"/>
            <a:ext cx="4183213" cy="3387603"/>
          </a:xfrm>
          <a:prstGeom prst="rect">
            <a:avLst/>
          </a:prstGeom>
          <a:noFill/>
          <a:ln>
            <a:noFill/>
          </a:ln>
        </p:spPr>
      </p:pic>
      <p:sp>
        <p:nvSpPr>
          <p:cNvPr id="111" name="Google Shape;111;p18"/>
          <p:cNvSpPr txBox="1"/>
          <p:nvPr/>
        </p:nvSpPr>
        <p:spPr>
          <a:xfrm>
            <a:off x="1371600" y="4407738"/>
            <a:ext cx="6315750" cy="971550"/>
          </a:xfrm>
          <a:prstGeom prst="rect">
            <a:avLst/>
          </a:prstGeom>
          <a:noFill/>
          <a:ln>
            <a:noFill/>
          </a:ln>
        </p:spPr>
        <p:txBody>
          <a:bodyPr spcFirstLastPara="1" wrap="square" lIns="68569" tIns="68569" rIns="68569" bIns="68569"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050" b="0" i="0" u="none" strike="noStrike" kern="0" cap="none" spc="0" normalizeH="0" baseline="0" noProof="0" dirty="0">
                <a:ln>
                  <a:noFill/>
                </a:ln>
                <a:solidFill>
                  <a:srgbClr val="000000"/>
                </a:solidFill>
                <a:effectLst/>
                <a:uLnTx/>
                <a:uFillTx/>
                <a:latin typeface="Open Sans"/>
                <a:ea typeface="Open Sans"/>
                <a:cs typeface="Open Sans"/>
                <a:sym typeface="Open Sans"/>
              </a:rPr>
              <a:t>Philipp Koehn and Rebecca Knowles. 2017. </a:t>
            </a:r>
            <a:r>
              <a:rPr kumimoji="0" lang="en-GB" sz="1050" b="0" i="1" u="none" strike="noStrike" kern="0" cap="none" spc="0" normalizeH="0" baseline="0" noProof="0" dirty="0">
                <a:ln>
                  <a:noFill/>
                </a:ln>
                <a:solidFill>
                  <a:srgbClr val="0000FF"/>
                </a:solidFill>
                <a:effectLst/>
                <a:uLnTx/>
                <a:uFillTx/>
                <a:latin typeface="Open Sans"/>
                <a:ea typeface="Open Sans"/>
                <a:cs typeface="Open Sans"/>
                <a:sym typeface="Open Sans"/>
              </a:rPr>
              <a:t>Six Challenges for Neural Machine Translation.</a:t>
            </a:r>
            <a:r>
              <a:rPr kumimoji="0" lang="en-GB" sz="1050" b="0" i="0" u="none" strike="noStrike" kern="0" cap="none" spc="0" normalizeH="0" baseline="0" noProof="0" dirty="0">
                <a:ln>
                  <a:noFill/>
                </a:ln>
                <a:solidFill>
                  <a:srgbClr val="000000"/>
                </a:solidFill>
                <a:effectLst/>
                <a:uLnTx/>
                <a:uFillTx/>
                <a:latin typeface="Open Sans"/>
                <a:ea typeface="Open Sans"/>
                <a:cs typeface="Open Sans"/>
                <a:sym typeface="Open Sans"/>
              </a:rPr>
              <a:t> In Proceedings of the First Workshop on Neural Machine Translation, pages 28–39.</a:t>
            </a:r>
            <a:endParaRPr kumimoji="0" sz="1050" b="0" i="0" u="none" strike="noStrike" kern="0" cap="none" spc="0" normalizeH="0" baseline="0" noProof="0" dirty="0">
              <a:ln>
                <a:noFill/>
              </a:ln>
              <a:solidFill>
                <a:srgbClr val="000000"/>
              </a:solidFill>
              <a:effectLst/>
              <a:uLnTx/>
              <a:uFillTx/>
              <a:latin typeface="Open Sans"/>
              <a:ea typeface="Open Sans"/>
              <a:cs typeface="Open Sans"/>
              <a:sym typeface="Open Sans"/>
            </a:endParaRPr>
          </a:p>
        </p:txBody>
      </p:sp>
    </p:spTree>
    <p:extLst>
      <p:ext uri="{BB962C8B-B14F-4D97-AF65-F5344CB8AC3E}">
        <p14:creationId xmlns:p14="http://schemas.microsoft.com/office/powerpoint/2010/main" val="6790773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62"/>
          <p:cNvSpPr txBox="1">
            <a:spLocks noGrp="1"/>
          </p:cNvSpPr>
          <p:nvPr>
            <p:ph type="title"/>
          </p:nvPr>
        </p:nvSpPr>
        <p:spPr>
          <a:xfrm>
            <a:off x="1319625" y="153021"/>
            <a:ext cx="6390450" cy="429525"/>
          </a:xfrm>
          <a:prstGeom prst="rect">
            <a:avLst/>
          </a:prstGeom>
        </p:spPr>
        <p:txBody>
          <a:bodyPr spcFirstLastPara="1" vert="horz" wrap="square" lIns="68569" tIns="68569" rIns="68569" bIns="68569" numCol="1" anchor="t" anchorCtr="0" compatLnSpc="1">
            <a:prstTxWarp prst="textNoShape">
              <a:avLst/>
            </a:prstTxWarp>
            <a:noAutofit/>
          </a:bodyPr>
          <a:lstStyle/>
          <a:p>
            <a:pPr>
              <a:spcAft>
                <a:spcPts val="0"/>
              </a:spcAft>
            </a:pPr>
            <a:r>
              <a:rPr lang="en" dirty="0">
                <a:solidFill>
                  <a:srgbClr val="0207CE"/>
                </a:solidFill>
              </a:rPr>
              <a:t>Some representative accuracy figure for Indian Language NMT</a:t>
            </a:r>
            <a:endParaRPr dirty="0">
              <a:solidFill>
                <a:srgbClr val="0207CE"/>
              </a:solidFill>
            </a:endParaRPr>
          </a:p>
        </p:txBody>
      </p:sp>
      <p:graphicFrame>
        <p:nvGraphicFramePr>
          <p:cNvPr id="327" name="Google Shape;327;p62"/>
          <p:cNvGraphicFramePr/>
          <p:nvPr/>
        </p:nvGraphicFramePr>
        <p:xfrm>
          <a:off x="1943100" y="1600201"/>
          <a:ext cx="4572000" cy="2857501"/>
        </p:xfrm>
        <a:graphic>
          <a:graphicData uri="http://schemas.openxmlformats.org/drawingml/2006/table">
            <a:tbl>
              <a:tblPr>
                <a:noFill/>
              </a:tblPr>
              <a:tblGrid>
                <a:gridCol w="1946654">
                  <a:extLst>
                    <a:ext uri="{9D8B030D-6E8A-4147-A177-3AD203B41FA5}">
                      <a16:colId xmlns:a16="http://schemas.microsoft.com/office/drawing/2014/main" val="20000"/>
                    </a:ext>
                  </a:extLst>
                </a:gridCol>
                <a:gridCol w="2625346">
                  <a:extLst>
                    <a:ext uri="{9D8B030D-6E8A-4147-A177-3AD203B41FA5}">
                      <a16:colId xmlns:a16="http://schemas.microsoft.com/office/drawing/2014/main" val="20001"/>
                    </a:ext>
                  </a:extLst>
                </a:gridCol>
              </a:tblGrid>
              <a:tr h="432952">
                <a:tc>
                  <a:txBody>
                    <a:bodyPr/>
                    <a:lstStyle/>
                    <a:p>
                      <a:pPr marL="0" lvl="0" indent="0" algn="l" rtl="0">
                        <a:spcBef>
                          <a:spcPts val="0"/>
                        </a:spcBef>
                        <a:spcAft>
                          <a:spcPts val="0"/>
                        </a:spcAft>
                        <a:buNone/>
                      </a:pPr>
                      <a:r>
                        <a:rPr lang="en" sz="1000" b="1" dirty="0"/>
                        <a:t>Language pair</a:t>
                      </a:r>
                      <a:endParaRPr sz="1000" b="1" dirty="0"/>
                    </a:p>
                  </a:txBody>
                  <a:tcPr marL="68569" marR="68569" marT="68569" marB="68569"/>
                </a:tc>
                <a:tc>
                  <a:txBody>
                    <a:bodyPr/>
                    <a:lstStyle/>
                    <a:p>
                      <a:pPr marL="0" lvl="0" indent="0" algn="l" rtl="0">
                        <a:spcBef>
                          <a:spcPts val="0"/>
                        </a:spcBef>
                        <a:spcAft>
                          <a:spcPts val="0"/>
                        </a:spcAft>
                        <a:buNone/>
                      </a:pPr>
                      <a:r>
                        <a:rPr lang="en" sz="1000" b="1"/>
                        <a:t>BLEU score</a:t>
                      </a:r>
                      <a:endParaRPr sz="1000" b="1"/>
                    </a:p>
                  </a:txBody>
                  <a:tcPr marL="68569" marR="68569" marT="68569" marB="68569"/>
                </a:tc>
                <a:extLst>
                  <a:ext uri="{0D108BD9-81ED-4DB2-BD59-A6C34878D82A}">
                    <a16:rowId xmlns:a16="http://schemas.microsoft.com/office/drawing/2014/main" val="10000"/>
                  </a:ext>
                </a:extLst>
              </a:tr>
              <a:tr h="432952">
                <a:tc>
                  <a:txBody>
                    <a:bodyPr/>
                    <a:lstStyle/>
                    <a:p>
                      <a:pPr marL="0" lvl="0" indent="0" algn="l" rtl="0">
                        <a:spcBef>
                          <a:spcPts val="0"/>
                        </a:spcBef>
                        <a:spcAft>
                          <a:spcPts val="0"/>
                        </a:spcAft>
                        <a:buNone/>
                      </a:pPr>
                      <a:r>
                        <a:rPr lang="en" sz="1000"/>
                        <a:t>Hi - Mr</a:t>
                      </a:r>
                      <a:endParaRPr sz="1000"/>
                    </a:p>
                  </a:txBody>
                  <a:tcPr marL="68569" marR="68569" marT="68569" marB="68569"/>
                </a:tc>
                <a:tc>
                  <a:txBody>
                    <a:bodyPr/>
                    <a:lstStyle/>
                    <a:p>
                      <a:pPr marL="0" lvl="0" indent="0" algn="l" rtl="0">
                        <a:spcBef>
                          <a:spcPts val="0"/>
                        </a:spcBef>
                        <a:spcAft>
                          <a:spcPts val="0"/>
                        </a:spcAft>
                        <a:buNone/>
                      </a:pPr>
                      <a:r>
                        <a:rPr lang="en" sz="1000"/>
                        <a:t>31.25</a:t>
                      </a:r>
                      <a:endParaRPr sz="1000"/>
                    </a:p>
                  </a:txBody>
                  <a:tcPr marL="68569" marR="68569" marT="68569" marB="68569"/>
                </a:tc>
                <a:extLst>
                  <a:ext uri="{0D108BD9-81ED-4DB2-BD59-A6C34878D82A}">
                    <a16:rowId xmlns:a16="http://schemas.microsoft.com/office/drawing/2014/main" val="10001"/>
                  </a:ext>
                </a:extLst>
              </a:tr>
              <a:tr h="432952">
                <a:tc>
                  <a:txBody>
                    <a:bodyPr/>
                    <a:lstStyle/>
                    <a:p>
                      <a:pPr marL="0" lvl="0" indent="0" algn="l" rtl="0">
                        <a:spcBef>
                          <a:spcPts val="0"/>
                        </a:spcBef>
                        <a:spcAft>
                          <a:spcPts val="0"/>
                        </a:spcAft>
                        <a:buNone/>
                      </a:pPr>
                      <a:r>
                        <a:rPr lang="en" sz="1000"/>
                        <a:t>Hi - Pa</a:t>
                      </a:r>
                      <a:endParaRPr sz="1000"/>
                    </a:p>
                  </a:txBody>
                  <a:tcPr marL="68569" marR="68569" marT="68569" marB="68569"/>
                </a:tc>
                <a:tc>
                  <a:txBody>
                    <a:bodyPr/>
                    <a:lstStyle/>
                    <a:p>
                      <a:pPr marL="0" lvl="0" indent="0" algn="l" rtl="0">
                        <a:spcBef>
                          <a:spcPts val="0"/>
                        </a:spcBef>
                        <a:spcAft>
                          <a:spcPts val="0"/>
                        </a:spcAft>
                        <a:buNone/>
                      </a:pPr>
                      <a:r>
                        <a:rPr lang="en" sz="1000"/>
                        <a:t>63.38</a:t>
                      </a:r>
                      <a:endParaRPr sz="1000"/>
                    </a:p>
                  </a:txBody>
                  <a:tcPr marL="68569" marR="68569" marT="68569" marB="68569"/>
                </a:tc>
                <a:extLst>
                  <a:ext uri="{0D108BD9-81ED-4DB2-BD59-A6C34878D82A}">
                    <a16:rowId xmlns:a16="http://schemas.microsoft.com/office/drawing/2014/main" val="10002"/>
                  </a:ext>
                </a:extLst>
              </a:tr>
              <a:tr h="432952">
                <a:tc>
                  <a:txBody>
                    <a:bodyPr/>
                    <a:lstStyle/>
                    <a:p>
                      <a:pPr marL="0" lvl="0" indent="0" algn="l" rtl="0">
                        <a:spcBef>
                          <a:spcPts val="0"/>
                        </a:spcBef>
                        <a:spcAft>
                          <a:spcPts val="0"/>
                        </a:spcAft>
                        <a:buNone/>
                      </a:pPr>
                      <a:r>
                        <a:rPr lang="en" sz="1000"/>
                        <a:t>Pa - Hi</a:t>
                      </a:r>
                      <a:endParaRPr sz="1000"/>
                    </a:p>
                  </a:txBody>
                  <a:tcPr marL="68569" marR="68569" marT="68569" marB="68569"/>
                </a:tc>
                <a:tc>
                  <a:txBody>
                    <a:bodyPr/>
                    <a:lstStyle/>
                    <a:p>
                      <a:pPr marL="0" lvl="0" indent="0" algn="l" rtl="0">
                        <a:spcBef>
                          <a:spcPts val="0"/>
                        </a:spcBef>
                        <a:spcAft>
                          <a:spcPts val="0"/>
                        </a:spcAft>
                        <a:buNone/>
                      </a:pPr>
                      <a:r>
                        <a:rPr lang="en" sz="1000"/>
                        <a:t>68.31</a:t>
                      </a:r>
                      <a:endParaRPr sz="1000"/>
                    </a:p>
                  </a:txBody>
                  <a:tcPr marL="68569" marR="68569" marT="68569" marB="68569"/>
                </a:tc>
                <a:extLst>
                  <a:ext uri="{0D108BD9-81ED-4DB2-BD59-A6C34878D82A}">
                    <a16:rowId xmlns:a16="http://schemas.microsoft.com/office/drawing/2014/main" val="10003"/>
                  </a:ext>
                </a:extLst>
              </a:tr>
              <a:tr h="432952">
                <a:tc>
                  <a:txBody>
                    <a:bodyPr/>
                    <a:lstStyle/>
                    <a:p>
                      <a:pPr marL="0" lvl="0" indent="0" algn="l" rtl="0">
                        <a:spcBef>
                          <a:spcPts val="0"/>
                        </a:spcBef>
                        <a:spcAft>
                          <a:spcPts val="0"/>
                        </a:spcAft>
                        <a:buNone/>
                      </a:pPr>
                      <a:r>
                        <a:rPr lang="en" sz="1000"/>
                        <a:t>Hi - Gu</a:t>
                      </a:r>
                      <a:endParaRPr sz="1000"/>
                    </a:p>
                  </a:txBody>
                  <a:tcPr marL="68569" marR="68569" marT="68569" marB="68569"/>
                </a:tc>
                <a:tc>
                  <a:txBody>
                    <a:bodyPr/>
                    <a:lstStyle/>
                    <a:p>
                      <a:pPr marL="0" lvl="0" indent="0" algn="l" rtl="0">
                        <a:spcBef>
                          <a:spcPts val="0"/>
                        </a:spcBef>
                        <a:spcAft>
                          <a:spcPts val="0"/>
                        </a:spcAft>
                        <a:buNone/>
                      </a:pPr>
                      <a:r>
                        <a:rPr lang="en" sz="1000"/>
                        <a:t>49.98</a:t>
                      </a:r>
                      <a:endParaRPr sz="1000"/>
                    </a:p>
                  </a:txBody>
                  <a:tcPr marL="68569" marR="68569" marT="68569" marB="68569"/>
                </a:tc>
                <a:extLst>
                  <a:ext uri="{0D108BD9-81ED-4DB2-BD59-A6C34878D82A}">
                    <a16:rowId xmlns:a16="http://schemas.microsoft.com/office/drawing/2014/main" val="10004"/>
                  </a:ext>
                </a:extLst>
              </a:tr>
              <a:tr h="692741">
                <a:tc>
                  <a:txBody>
                    <a:bodyPr/>
                    <a:lstStyle/>
                    <a:p>
                      <a:pPr marL="0" lvl="0" indent="0" algn="l" rtl="0">
                        <a:spcBef>
                          <a:spcPts val="0"/>
                        </a:spcBef>
                        <a:spcAft>
                          <a:spcPts val="0"/>
                        </a:spcAft>
                        <a:buNone/>
                      </a:pPr>
                      <a:r>
                        <a:rPr lang="en" sz="1000"/>
                        <a:t>Gu - Hi</a:t>
                      </a:r>
                      <a:endParaRPr sz="1000"/>
                    </a:p>
                  </a:txBody>
                  <a:tcPr marL="68569" marR="68569" marT="68569" marB="68569"/>
                </a:tc>
                <a:tc>
                  <a:txBody>
                    <a:bodyPr/>
                    <a:lstStyle/>
                    <a:p>
                      <a:pPr marL="0" lvl="0" indent="0" algn="l" rtl="0">
                        <a:spcBef>
                          <a:spcPts val="0"/>
                        </a:spcBef>
                        <a:spcAft>
                          <a:spcPts val="0"/>
                        </a:spcAft>
                        <a:buClr>
                          <a:schemeClr val="dk1"/>
                        </a:buClr>
                        <a:buSzPts val="1100"/>
                        <a:buFont typeface="Arial"/>
                        <a:buNone/>
                      </a:pPr>
                      <a:r>
                        <a:rPr lang="en" sz="1000" b="1" dirty="0">
                          <a:solidFill>
                            <a:schemeClr val="dk1"/>
                          </a:solidFill>
                        </a:rPr>
                        <a:t>53.22</a:t>
                      </a:r>
                      <a:r>
                        <a:rPr lang="en" sz="1000" dirty="0">
                          <a:solidFill>
                            <a:schemeClr val="dk1"/>
                          </a:solidFill>
                        </a:rPr>
                        <a:t> (</a:t>
                      </a:r>
                      <a:r>
                        <a:rPr lang="en" sz="1000" b="1" dirty="0">
                          <a:solidFill>
                            <a:schemeClr val="dk1"/>
                          </a:solidFill>
                        </a:rPr>
                        <a:t> ↑ </a:t>
                      </a:r>
                      <a:r>
                        <a:rPr lang="en" sz="1000" dirty="0">
                          <a:solidFill>
                            <a:schemeClr val="dk1"/>
                          </a:solidFill>
                        </a:rPr>
                        <a:t>from 53.09 from SMT</a:t>
                      </a:r>
                      <a:r>
                        <a:rPr lang="en" sz="1000" b="1" dirty="0">
                          <a:solidFill>
                            <a:schemeClr val="dk1"/>
                          </a:solidFill>
                        </a:rPr>
                        <a:t>)</a:t>
                      </a:r>
                      <a:endParaRPr sz="1000" dirty="0"/>
                    </a:p>
                  </a:txBody>
                  <a:tcPr marL="68569" marR="68569" marT="68569" marB="68569"/>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9054091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Comparing Knowledge based and data driven MT- with an example</a:t>
            </a:r>
          </a:p>
        </p:txBody>
      </p:sp>
    </p:spTree>
    <p:extLst>
      <p:ext uri="{BB962C8B-B14F-4D97-AF65-F5344CB8AC3E}">
        <p14:creationId xmlns:p14="http://schemas.microsoft.com/office/powerpoint/2010/main" val="20520516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Illustration of difference of RBMT, EBMT, SMT+NMT </a:t>
            </a:r>
          </a:p>
        </p:txBody>
      </p:sp>
      <p:sp>
        <p:nvSpPr>
          <p:cNvPr id="3" name="Content Placeholder 2"/>
          <p:cNvSpPr>
            <a:spLocks noGrp="1"/>
          </p:cNvSpPr>
          <p:nvPr>
            <p:ph idx="1"/>
          </p:nvPr>
        </p:nvSpPr>
        <p:spPr/>
        <p:txBody>
          <a:bodyPr/>
          <a:lstStyle/>
          <a:p>
            <a:pPr lvl="0"/>
            <a:r>
              <a:rPr lang="en-US" sz="3000" i="1" dirty="0"/>
              <a:t>Peter has a house</a:t>
            </a:r>
            <a:endParaRPr lang="en-US" sz="3000" dirty="0"/>
          </a:p>
          <a:p>
            <a:pPr lvl="0"/>
            <a:endParaRPr lang="en-US" sz="3000" i="1" dirty="0"/>
          </a:p>
          <a:p>
            <a:pPr lvl="0"/>
            <a:r>
              <a:rPr lang="en-US" sz="3000" i="1" dirty="0"/>
              <a:t>Peter has a brother</a:t>
            </a:r>
            <a:endParaRPr lang="en-US" sz="3000" dirty="0"/>
          </a:p>
          <a:p>
            <a:pPr lvl="0"/>
            <a:endParaRPr lang="en-US" sz="3000" i="1" dirty="0"/>
          </a:p>
          <a:p>
            <a:pPr lvl="0"/>
            <a:r>
              <a:rPr lang="en-US" sz="3000" i="1" dirty="0"/>
              <a:t>This hotel has a museum</a:t>
            </a:r>
            <a:endParaRPr lang="en-US" sz="3000" dirty="0"/>
          </a:p>
          <a:p>
            <a:endParaRPr lang="en-US" sz="3000" dirty="0"/>
          </a:p>
        </p:txBody>
      </p:sp>
    </p:spTree>
    <p:extLst>
      <p:ext uri="{BB962C8B-B14F-4D97-AF65-F5344CB8AC3E}">
        <p14:creationId xmlns:p14="http://schemas.microsoft.com/office/powerpoint/2010/main" val="15863214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tricky case of ‘have’ translation</a:t>
            </a:r>
          </a:p>
        </p:txBody>
      </p:sp>
      <p:sp>
        <p:nvSpPr>
          <p:cNvPr id="3" name="Text Placeholder 2"/>
          <p:cNvSpPr>
            <a:spLocks noGrp="1"/>
          </p:cNvSpPr>
          <p:nvPr>
            <p:ph type="body" idx="1"/>
          </p:nvPr>
        </p:nvSpPr>
        <p:spPr/>
        <p:txBody>
          <a:bodyPr/>
          <a:lstStyle/>
          <a:p>
            <a:r>
              <a:rPr lang="en-US" dirty="0"/>
              <a:t>English</a:t>
            </a:r>
          </a:p>
        </p:txBody>
      </p:sp>
      <p:sp>
        <p:nvSpPr>
          <p:cNvPr id="4" name="Content Placeholder 3"/>
          <p:cNvSpPr>
            <a:spLocks noGrp="1"/>
          </p:cNvSpPr>
          <p:nvPr>
            <p:ph sz="half" idx="2"/>
          </p:nvPr>
        </p:nvSpPr>
        <p:spPr/>
        <p:txBody>
          <a:bodyPr/>
          <a:lstStyle/>
          <a:p>
            <a:pPr lvl="0"/>
            <a:r>
              <a:rPr lang="en-US" i="1" dirty="0"/>
              <a:t>Peter has a house</a:t>
            </a:r>
            <a:endParaRPr lang="en-US" dirty="0"/>
          </a:p>
          <a:p>
            <a:pPr lvl="0"/>
            <a:endParaRPr lang="en-US" i="1" dirty="0"/>
          </a:p>
          <a:p>
            <a:pPr lvl="0"/>
            <a:r>
              <a:rPr lang="en-US" i="1" dirty="0"/>
              <a:t>Peter has a brother</a:t>
            </a:r>
            <a:endParaRPr lang="en-US" dirty="0"/>
          </a:p>
          <a:p>
            <a:pPr lvl="0"/>
            <a:endParaRPr lang="en-US" i="1" dirty="0"/>
          </a:p>
          <a:p>
            <a:pPr lvl="0"/>
            <a:r>
              <a:rPr lang="en-US" i="1" dirty="0"/>
              <a:t>This hotel has a museum</a:t>
            </a:r>
            <a:endParaRPr lang="en-US" dirty="0"/>
          </a:p>
          <a:p>
            <a:endParaRPr lang="en-US" dirty="0"/>
          </a:p>
        </p:txBody>
      </p:sp>
      <p:sp>
        <p:nvSpPr>
          <p:cNvPr id="5" name="Text Placeholder 4"/>
          <p:cNvSpPr>
            <a:spLocks noGrp="1"/>
          </p:cNvSpPr>
          <p:nvPr>
            <p:ph type="body" sz="quarter" idx="3"/>
          </p:nvPr>
        </p:nvSpPr>
        <p:spPr/>
        <p:txBody>
          <a:bodyPr/>
          <a:lstStyle/>
          <a:p>
            <a:r>
              <a:rPr lang="en-US" dirty="0"/>
              <a:t>Marathi</a:t>
            </a:r>
          </a:p>
        </p:txBody>
      </p:sp>
      <p:sp>
        <p:nvSpPr>
          <p:cNvPr id="6" name="Content Placeholder 5"/>
          <p:cNvSpPr>
            <a:spLocks noGrp="1"/>
          </p:cNvSpPr>
          <p:nvPr>
            <p:ph sz="quarter" idx="4"/>
          </p:nvPr>
        </p:nvSpPr>
        <p:spPr/>
        <p:txBody>
          <a:bodyPr/>
          <a:lstStyle/>
          <a:p>
            <a:pPr marL="257175" lvl="1" indent="-257175">
              <a:buClr>
                <a:schemeClr val="folHlink"/>
              </a:buClr>
              <a:buSzPct val="60000"/>
            </a:pPr>
            <a:r>
              <a:rPr lang="hi-IN" dirty="0"/>
              <a:t>पीटर</a:t>
            </a:r>
            <a:r>
              <a:rPr lang="hi-IN" u="sng" dirty="0"/>
              <a:t>कडे</a:t>
            </a:r>
            <a:r>
              <a:rPr lang="hi-IN" dirty="0"/>
              <a:t> एक घर </a:t>
            </a:r>
            <a:r>
              <a:rPr lang="hi-IN" u="sng" dirty="0"/>
              <a:t>आहे</a:t>
            </a:r>
            <a:r>
              <a:rPr lang="en-US" u="sng" dirty="0"/>
              <a:t>/ </a:t>
            </a:r>
            <a:r>
              <a:rPr lang="en-US" dirty="0" err="1"/>
              <a:t>piitar</a:t>
            </a:r>
            <a:r>
              <a:rPr lang="en-US" dirty="0"/>
              <a:t> </a:t>
            </a:r>
            <a:r>
              <a:rPr lang="en-US" dirty="0" err="1"/>
              <a:t>kade</a:t>
            </a:r>
            <a:r>
              <a:rPr lang="en-US" dirty="0"/>
              <a:t> </a:t>
            </a:r>
            <a:r>
              <a:rPr lang="en-US" dirty="0" err="1"/>
              <a:t>ek</a:t>
            </a:r>
            <a:r>
              <a:rPr lang="en-US" dirty="0"/>
              <a:t> </a:t>
            </a:r>
            <a:r>
              <a:rPr lang="en-US" dirty="0" err="1"/>
              <a:t>ghar</a:t>
            </a:r>
            <a:r>
              <a:rPr lang="en-US" dirty="0"/>
              <a:t> </a:t>
            </a:r>
            <a:r>
              <a:rPr lang="en-US" dirty="0" err="1"/>
              <a:t>aahe</a:t>
            </a:r>
            <a:endParaRPr lang="en-US" dirty="0"/>
          </a:p>
          <a:p>
            <a:pPr marL="0" lvl="1" indent="0">
              <a:buClr>
                <a:schemeClr val="folHlink"/>
              </a:buClr>
              <a:buSzPct val="60000"/>
              <a:buNone/>
            </a:pPr>
            <a:endParaRPr lang="en-US" dirty="0"/>
          </a:p>
          <a:p>
            <a:pPr marL="257175" lvl="1" indent="-257175">
              <a:buClr>
                <a:schemeClr val="folHlink"/>
              </a:buClr>
              <a:buSzPct val="60000"/>
            </a:pPr>
            <a:r>
              <a:rPr lang="hi-IN" dirty="0"/>
              <a:t>पीटर</a:t>
            </a:r>
            <a:r>
              <a:rPr lang="hi-IN" u="sng" dirty="0"/>
              <a:t>ला</a:t>
            </a:r>
            <a:r>
              <a:rPr lang="hi-IN" dirty="0"/>
              <a:t> एक भाऊ </a:t>
            </a:r>
            <a:r>
              <a:rPr lang="hi-IN" u="sng" dirty="0"/>
              <a:t>आहे</a:t>
            </a:r>
            <a:r>
              <a:rPr lang="en-US" u="sng" dirty="0"/>
              <a:t>/ </a:t>
            </a:r>
            <a:r>
              <a:rPr lang="en-US" dirty="0" err="1"/>
              <a:t>piitar</a:t>
            </a:r>
            <a:r>
              <a:rPr lang="en-US" dirty="0"/>
              <a:t> </a:t>
            </a:r>
            <a:r>
              <a:rPr lang="en-US" u="sng" dirty="0" err="1"/>
              <a:t>laa</a:t>
            </a:r>
            <a:r>
              <a:rPr lang="en-US" dirty="0"/>
              <a:t> </a:t>
            </a:r>
            <a:r>
              <a:rPr lang="en-US" dirty="0" err="1"/>
              <a:t>ek</a:t>
            </a:r>
            <a:r>
              <a:rPr lang="en-US" dirty="0"/>
              <a:t> </a:t>
            </a:r>
            <a:r>
              <a:rPr lang="en-US" dirty="0" err="1"/>
              <a:t>bhaauu</a:t>
            </a:r>
            <a:r>
              <a:rPr lang="en-US" dirty="0"/>
              <a:t> </a:t>
            </a:r>
            <a:r>
              <a:rPr lang="en-US" u="sng" dirty="0" err="1"/>
              <a:t>aahe</a:t>
            </a:r>
            <a:endParaRPr lang="en-US" dirty="0"/>
          </a:p>
          <a:p>
            <a:pPr marL="257175" lvl="1" indent="-257175">
              <a:buClr>
                <a:schemeClr val="folHlink"/>
              </a:buClr>
              <a:buSzPct val="60000"/>
            </a:pPr>
            <a:endParaRPr lang="en-US" dirty="0"/>
          </a:p>
          <a:p>
            <a:pPr marL="257175" lvl="1" indent="-257175">
              <a:buClr>
                <a:schemeClr val="folHlink"/>
              </a:buClr>
              <a:buSzPct val="60000"/>
            </a:pPr>
            <a:r>
              <a:rPr lang="hi-IN" dirty="0"/>
              <a:t>ह्या हॉटेल</a:t>
            </a:r>
            <a:r>
              <a:rPr lang="hi-IN" u="sng" dirty="0"/>
              <a:t>मध्ये</a:t>
            </a:r>
            <a:r>
              <a:rPr lang="hi-IN" dirty="0"/>
              <a:t> एक संग्रहालय </a:t>
            </a:r>
            <a:r>
              <a:rPr lang="hi-IN" u="sng" dirty="0"/>
              <a:t>आहे</a:t>
            </a:r>
            <a:r>
              <a:rPr lang="en-US" u="sng" dirty="0"/>
              <a:t>/ </a:t>
            </a:r>
            <a:r>
              <a:rPr lang="en-US" dirty="0" err="1"/>
              <a:t>hyaa</a:t>
            </a:r>
            <a:r>
              <a:rPr lang="en-US" dirty="0"/>
              <a:t> hotel </a:t>
            </a:r>
            <a:r>
              <a:rPr lang="en-US" u="sng" dirty="0" err="1"/>
              <a:t>madhye</a:t>
            </a:r>
            <a:r>
              <a:rPr lang="en-US" dirty="0"/>
              <a:t> </a:t>
            </a:r>
            <a:r>
              <a:rPr lang="en-US" dirty="0" err="1"/>
              <a:t>ek</a:t>
            </a:r>
            <a:r>
              <a:rPr lang="en-US" dirty="0"/>
              <a:t> </a:t>
            </a:r>
            <a:r>
              <a:rPr lang="en-US" dirty="0" err="1"/>
              <a:t>saMgrahaalay</a:t>
            </a:r>
            <a:r>
              <a:rPr lang="en-US" dirty="0"/>
              <a:t> </a:t>
            </a:r>
            <a:r>
              <a:rPr lang="en-US" u="sng" dirty="0" err="1"/>
              <a:t>aahe</a:t>
            </a:r>
            <a:endParaRPr lang="en-US" dirty="0"/>
          </a:p>
          <a:p>
            <a:endParaRPr lang="en-US" dirty="0"/>
          </a:p>
        </p:txBody>
      </p:sp>
    </p:spTree>
    <p:extLst>
      <p:ext uri="{BB962C8B-B14F-4D97-AF65-F5344CB8AC3E}">
        <p14:creationId xmlns:p14="http://schemas.microsoft.com/office/powerpoint/2010/main" val="3064681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25065"/>
          </a:xfrm>
        </p:spPr>
        <p:txBody>
          <a:bodyPr/>
          <a:lstStyle/>
          <a:p>
            <a:r>
              <a:rPr lang="en-US" dirty="0"/>
              <a:t>RBMT</a:t>
            </a:r>
          </a:p>
        </p:txBody>
      </p:sp>
      <p:sp>
        <p:nvSpPr>
          <p:cNvPr id="3" name="Content Placeholder 2"/>
          <p:cNvSpPr>
            <a:spLocks noGrp="1"/>
          </p:cNvSpPr>
          <p:nvPr>
            <p:ph idx="1"/>
          </p:nvPr>
        </p:nvSpPr>
        <p:spPr>
          <a:xfrm>
            <a:off x="2030016" y="857250"/>
            <a:ext cx="5829300" cy="3742135"/>
          </a:xfrm>
        </p:spPr>
        <p:txBody>
          <a:bodyPr/>
          <a:lstStyle/>
          <a:p>
            <a:pPr marL="0" indent="0">
              <a:buNone/>
            </a:pPr>
            <a:r>
              <a:rPr lang="en-US" sz="1200" i="1" dirty="0"/>
              <a:t>If </a:t>
            </a:r>
            <a:endParaRPr lang="en-US" sz="1200" dirty="0"/>
          </a:p>
          <a:p>
            <a:pPr marL="0" indent="0">
              <a:buNone/>
            </a:pPr>
            <a:r>
              <a:rPr lang="en-US" sz="1200" dirty="0"/>
              <a:t>	</a:t>
            </a:r>
            <a:r>
              <a:rPr lang="en-US" sz="1200" dirty="0">
                <a:solidFill>
                  <a:srgbClr val="FF0000"/>
                </a:solidFill>
              </a:rPr>
              <a:t>syntactic subject</a:t>
            </a:r>
            <a:r>
              <a:rPr lang="en-US" sz="1200" dirty="0"/>
              <a:t> is animate AND </a:t>
            </a:r>
            <a:r>
              <a:rPr lang="en-US" sz="1200" dirty="0">
                <a:solidFill>
                  <a:srgbClr val="FF0000"/>
                </a:solidFill>
              </a:rPr>
              <a:t>syntactic object</a:t>
            </a:r>
            <a:r>
              <a:rPr lang="en-US" sz="1200" dirty="0"/>
              <a:t> is </a:t>
            </a:r>
            <a:r>
              <a:rPr lang="en-US" sz="1200" b="1" dirty="0">
                <a:solidFill>
                  <a:srgbClr val="FF0000"/>
                </a:solidFill>
              </a:rPr>
              <a:t>owned</a:t>
            </a:r>
            <a:r>
              <a:rPr lang="en-US" sz="1200" dirty="0"/>
              <a:t> by subject </a:t>
            </a:r>
          </a:p>
          <a:p>
            <a:pPr marL="0" indent="0">
              <a:buNone/>
            </a:pPr>
            <a:r>
              <a:rPr lang="en-US" sz="1200" i="1" dirty="0"/>
              <a:t>Then </a:t>
            </a:r>
            <a:endParaRPr lang="en-US" sz="1200" dirty="0"/>
          </a:p>
          <a:p>
            <a:pPr marL="0" indent="0">
              <a:buNone/>
            </a:pPr>
            <a:r>
              <a:rPr lang="en-US" sz="1200" dirty="0"/>
              <a:t>	“have” should translate to “</a:t>
            </a:r>
            <a:r>
              <a:rPr lang="en-US" sz="1200" dirty="0" err="1"/>
              <a:t>kade</a:t>
            </a:r>
            <a:r>
              <a:rPr lang="en-US" sz="1200" dirty="0"/>
              <a:t> … </a:t>
            </a:r>
            <a:r>
              <a:rPr lang="en-US" sz="1200" dirty="0" err="1"/>
              <a:t>aahe</a:t>
            </a:r>
            <a:r>
              <a:rPr lang="en-US" sz="1200" dirty="0"/>
              <a:t>” </a:t>
            </a:r>
          </a:p>
          <a:p>
            <a:endParaRPr lang="en-US" sz="1200" dirty="0"/>
          </a:p>
          <a:p>
            <a:pPr marL="0" indent="0">
              <a:buNone/>
            </a:pPr>
            <a:endParaRPr lang="en-US" sz="1200" i="1" dirty="0"/>
          </a:p>
          <a:p>
            <a:pPr marL="0" indent="0">
              <a:buNone/>
            </a:pPr>
            <a:r>
              <a:rPr lang="en-US" sz="1200" i="1" dirty="0"/>
              <a:t>If </a:t>
            </a:r>
            <a:endParaRPr lang="en-US" sz="1200" dirty="0"/>
          </a:p>
          <a:p>
            <a:pPr marL="0" indent="0">
              <a:buNone/>
            </a:pPr>
            <a:r>
              <a:rPr lang="en-US" sz="1200" dirty="0"/>
              <a:t>	</a:t>
            </a:r>
            <a:r>
              <a:rPr lang="en-US" sz="1200" dirty="0">
                <a:solidFill>
                  <a:srgbClr val="FF0000"/>
                </a:solidFill>
              </a:rPr>
              <a:t>syntactic subject</a:t>
            </a:r>
            <a:r>
              <a:rPr lang="en-US" sz="1200" dirty="0"/>
              <a:t> is animate AND </a:t>
            </a:r>
            <a:r>
              <a:rPr lang="en-US" sz="1200" dirty="0">
                <a:solidFill>
                  <a:srgbClr val="FF0000"/>
                </a:solidFill>
              </a:rPr>
              <a:t>syntactic object</a:t>
            </a:r>
            <a:r>
              <a:rPr lang="en-US" sz="1200" dirty="0"/>
              <a:t> denotes </a:t>
            </a:r>
            <a:r>
              <a:rPr lang="en-US" sz="1200" b="1" dirty="0">
                <a:solidFill>
                  <a:srgbClr val="FF0000"/>
                </a:solidFill>
              </a:rPr>
              <a:t>kinship</a:t>
            </a:r>
            <a:r>
              <a:rPr lang="en-US" sz="1200" dirty="0"/>
              <a:t> with 	subject</a:t>
            </a:r>
          </a:p>
          <a:p>
            <a:pPr marL="0" indent="0">
              <a:buNone/>
            </a:pPr>
            <a:r>
              <a:rPr lang="en-US" sz="1200" i="1" dirty="0"/>
              <a:t>Then </a:t>
            </a:r>
            <a:endParaRPr lang="en-US" sz="1200" dirty="0"/>
          </a:p>
          <a:p>
            <a:pPr marL="0" indent="0">
              <a:buNone/>
            </a:pPr>
            <a:r>
              <a:rPr lang="en-US" sz="1200" dirty="0"/>
              <a:t>	“have” should translate to “</a:t>
            </a:r>
            <a:r>
              <a:rPr lang="en-US" sz="1200" dirty="0" err="1"/>
              <a:t>laa</a:t>
            </a:r>
            <a:r>
              <a:rPr lang="en-US" sz="1200" dirty="0"/>
              <a:t> … </a:t>
            </a:r>
            <a:r>
              <a:rPr lang="en-US" sz="1200" dirty="0" err="1"/>
              <a:t>aahe</a:t>
            </a:r>
            <a:r>
              <a:rPr lang="en-US" sz="1200" dirty="0"/>
              <a:t>”</a:t>
            </a:r>
          </a:p>
          <a:p>
            <a:pPr marL="0" indent="0">
              <a:buNone/>
            </a:pPr>
            <a:r>
              <a:rPr lang="en-US" sz="1200" dirty="0"/>
              <a:t> </a:t>
            </a:r>
          </a:p>
          <a:p>
            <a:pPr marL="0" indent="0">
              <a:buNone/>
            </a:pPr>
            <a:endParaRPr lang="en-US" sz="1200" i="1" dirty="0"/>
          </a:p>
          <a:p>
            <a:pPr marL="0" indent="0">
              <a:buNone/>
            </a:pPr>
            <a:r>
              <a:rPr lang="en-US" sz="1200" i="1" dirty="0"/>
              <a:t>If </a:t>
            </a:r>
            <a:endParaRPr lang="en-US" sz="1200" dirty="0"/>
          </a:p>
          <a:p>
            <a:pPr marL="0" indent="0">
              <a:buNone/>
            </a:pPr>
            <a:r>
              <a:rPr lang="en-US" sz="1200" dirty="0"/>
              <a:t>	</a:t>
            </a:r>
            <a:r>
              <a:rPr lang="en-US" sz="1200" dirty="0">
                <a:solidFill>
                  <a:srgbClr val="FF0000"/>
                </a:solidFill>
              </a:rPr>
              <a:t>syntactic subject</a:t>
            </a:r>
            <a:r>
              <a:rPr lang="en-US" sz="1200" dirty="0"/>
              <a:t> is </a:t>
            </a:r>
            <a:r>
              <a:rPr lang="en-US" sz="1200" b="1" dirty="0">
                <a:solidFill>
                  <a:srgbClr val="FF0000"/>
                </a:solidFill>
              </a:rPr>
              <a:t>inanimate</a:t>
            </a:r>
          </a:p>
          <a:p>
            <a:pPr marL="0" indent="0">
              <a:buNone/>
            </a:pPr>
            <a:r>
              <a:rPr lang="en-US" sz="1200" i="1" dirty="0"/>
              <a:t>Then </a:t>
            </a:r>
            <a:endParaRPr lang="en-US" sz="1200" dirty="0"/>
          </a:p>
          <a:p>
            <a:pPr marL="0" indent="0">
              <a:buNone/>
            </a:pPr>
            <a:r>
              <a:rPr lang="en-US" sz="1200" dirty="0"/>
              <a:t>	“have” should translate to “</a:t>
            </a:r>
            <a:r>
              <a:rPr lang="en-US" sz="1200" dirty="0" err="1"/>
              <a:t>madhye</a:t>
            </a:r>
            <a:r>
              <a:rPr lang="en-US" sz="1200" dirty="0"/>
              <a:t> …  </a:t>
            </a:r>
            <a:r>
              <a:rPr lang="en-US" sz="1200" dirty="0" err="1"/>
              <a:t>aahe</a:t>
            </a:r>
            <a:r>
              <a:rPr lang="en-US" sz="1200" dirty="0"/>
              <a:t>”</a:t>
            </a:r>
          </a:p>
        </p:txBody>
      </p:sp>
    </p:spTree>
    <p:extLst>
      <p:ext uri="{BB962C8B-B14F-4D97-AF65-F5344CB8AC3E}">
        <p14:creationId xmlns:p14="http://schemas.microsoft.com/office/powerpoint/2010/main" val="889839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25065"/>
          </a:xfrm>
        </p:spPr>
        <p:txBody>
          <a:bodyPr/>
          <a:lstStyle/>
          <a:p>
            <a:r>
              <a:rPr lang="en-US" dirty="0"/>
              <a:t>EBMT</a:t>
            </a:r>
          </a:p>
        </p:txBody>
      </p:sp>
      <p:sp>
        <p:nvSpPr>
          <p:cNvPr id="3" name="Content Placeholder 2"/>
          <p:cNvSpPr>
            <a:spLocks noGrp="1"/>
          </p:cNvSpPr>
          <p:nvPr>
            <p:ph idx="1"/>
          </p:nvPr>
        </p:nvSpPr>
        <p:spPr>
          <a:xfrm>
            <a:off x="2030016" y="857250"/>
            <a:ext cx="5829300" cy="3742135"/>
          </a:xfrm>
        </p:spPr>
        <p:txBody>
          <a:bodyPr/>
          <a:lstStyle/>
          <a:p>
            <a:pPr marL="0" indent="0">
              <a:buNone/>
            </a:pPr>
            <a:r>
              <a:rPr lang="en-US" sz="2700" i="1" dirty="0"/>
              <a:t>X </a:t>
            </a:r>
            <a:r>
              <a:rPr lang="en-US" sz="2700" i="1" dirty="0">
                <a:solidFill>
                  <a:srgbClr val="0207CE"/>
                </a:solidFill>
              </a:rPr>
              <a:t>have</a:t>
            </a:r>
            <a:r>
              <a:rPr lang="en-US" sz="2700" i="1" dirty="0"/>
              <a:t> Y </a:t>
            </a:r>
            <a:r>
              <a:rPr lang="en-US" sz="2700" i="1" dirty="0">
                <a:sym typeface="Wingdings" panose="05000000000000000000" pitchFamily="2" charset="2"/>
              </a:rPr>
              <a:t></a:t>
            </a:r>
            <a:r>
              <a:rPr lang="en-US" sz="2700" i="1" dirty="0"/>
              <a:t> </a:t>
            </a:r>
            <a:endParaRPr lang="en-US" sz="2700" dirty="0"/>
          </a:p>
          <a:p>
            <a:pPr marL="0" indent="0">
              <a:buNone/>
            </a:pPr>
            <a:r>
              <a:rPr lang="en-US" sz="2700" i="1" dirty="0"/>
              <a:t>	</a:t>
            </a:r>
          </a:p>
          <a:p>
            <a:pPr marL="0" indent="0">
              <a:buNone/>
            </a:pPr>
            <a:r>
              <a:rPr lang="en-US" sz="2700" i="1" dirty="0"/>
              <a:t>	</a:t>
            </a:r>
            <a:r>
              <a:rPr lang="en-US" sz="2700" i="1" dirty="0" err="1"/>
              <a:t>X_</a:t>
            </a:r>
            <a:r>
              <a:rPr lang="en-US" sz="2700" i="1" dirty="0" err="1">
                <a:solidFill>
                  <a:srgbClr val="0207CE"/>
                </a:solidFill>
              </a:rPr>
              <a:t>kade</a:t>
            </a:r>
            <a:r>
              <a:rPr lang="en-US" sz="2700" i="1" dirty="0"/>
              <a:t> Y </a:t>
            </a:r>
            <a:r>
              <a:rPr lang="en-US" sz="2700" i="1" dirty="0" err="1"/>
              <a:t>aahe</a:t>
            </a:r>
            <a:r>
              <a:rPr lang="en-US" sz="2700" i="1" dirty="0"/>
              <a:t> /</a:t>
            </a:r>
            <a:endParaRPr lang="en-US" sz="2700" dirty="0"/>
          </a:p>
          <a:p>
            <a:pPr marL="0" indent="0">
              <a:buNone/>
            </a:pPr>
            <a:r>
              <a:rPr lang="en-US" sz="2700" i="1" dirty="0"/>
              <a:t>	</a:t>
            </a:r>
          </a:p>
          <a:p>
            <a:pPr marL="0" indent="0">
              <a:buNone/>
            </a:pPr>
            <a:r>
              <a:rPr lang="en-US" sz="2700" i="1" dirty="0"/>
              <a:t>	</a:t>
            </a:r>
            <a:r>
              <a:rPr lang="en-US" sz="2700" i="1" dirty="0" err="1"/>
              <a:t>X_</a:t>
            </a:r>
            <a:r>
              <a:rPr lang="en-US" sz="2700" i="1" dirty="0" err="1">
                <a:solidFill>
                  <a:srgbClr val="0207CE"/>
                </a:solidFill>
              </a:rPr>
              <a:t>laa</a:t>
            </a:r>
            <a:r>
              <a:rPr lang="en-US" sz="2700" i="1" dirty="0"/>
              <a:t> Y </a:t>
            </a:r>
            <a:r>
              <a:rPr lang="en-US" sz="2700" i="1" dirty="0" err="1"/>
              <a:t>aahe</a:t>
            </a:r>
            <a:r>
              <a:rPr lang="en-US" sz="2700" i="1" dirty="0"/>
              <a:t> /</a:t>
            </a:r>
            <a:endParaRPr lang="en-US" sz="2700" dirty="0"/>
          </a:p>
          <a:p>
            <a:pPr marL="0" indent="0">
              <a:buNone/>
            </a:pPr>
            <a:r>
              <a:rPr lang="en-US" sz="2700" i="1" dirty="0"/>
              <a:t>	</a:t>
            </a:r>
          </a:p>
          <a:p>
            <a:pPr marL="0" indent="0">
              <a:buNone/>
            </a:pPr>
            <a:r>
              <a:rPr lang="en-US" sz="2700" i="1" dirty="0"/>
              <a:t>	</a:t>
            </a:r>
            <a:r>
              <a:rPr lang="en-US" sz="2700" i="1" dirty="0" err="1"/>
              <a:t>X_</a:t>
            </a:r>
            <a:r>
              <a:rPr lang="en-US" sz="2700" i="1" dirty="0" err="1">
                <a:solidFill>
                  <a:srgbClr val="0207CE"/>
                </a:solidFill>
              </a:rPr>
              <a:t>madhye</a:t>
            </a:r>
            <a:r>
              <a:rPr lang="en-US" sz="2700" i="1" dirty="0"/>
              <a:t> Y </a:t>
            </a:r>
            <a:r>
              <a:rPr lang="en-US" sz="2700" i="1" dirty="0" err="1"/>
              <a:t>aahe</a:t>
            </a:r>
            <a:r>
              <a:rPr lang="en-US" sz="2700" i="1" dirty="0"/>
              <a:t> </a:t>
            </a:r>
            <a:endParaRPr lang="en-US" sz="2700" dirty="0"/>
          </a:p>
          <a:p>
            <a:pPr marL="0" indent="0">
              <a:buNone/>
            </a:pPr>
            <a:endParaRPr lang="en-US" sz="2700" dirty="0"/>
          </a:p>
        </p:txBody>
      </p:sp>
    </p:spTree>
    <p:extLst>
      <p:ext uri="{BB962C8B-B14F-4D97-AF65-F5344CB8AC3E}">
        <p14:creationId xmlns:p14="http://schemas.microsoft.com/office/powerpoint/2010/main" val="614846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25065"/>
          </a:xfrm>
        </p:spPr>
        <p:txBody>
          <a:bodyPr/>
          <a:lstStyle/>
          <a:p>
            <a:r>
              <a:rPr lang="en-US" dirty="0"/>
              <a:t>SMT</a:t>
            </a:r>
          </a:p>
        </p:txBody>
      </p:sp>
      <p:sp>
        <p:nvSpPr>
          <p:cNvPr id="3" name="Content Placeholder 2"/>
          <p:cNvSpPr>
            <a:spLocks noGrp="1"/>
          </p:cNvSpPr>
          <p:nvPr>
            <p:ph idx="1"/>
          </p:nvPr>
        </p:nvSpPr>
        <p:spPr>
          <a:xfrm>
            <a:off x="2021681" y="659424"/>
            <a:ext cx="5829300" cy="3742135"/>
          </a:xfrm>
        </p:spPr>
        <p:txBody>
          <a:bodyPr/>
          <a:lstStyle/>
          <a:p>
            <a:r>
              <a:rPr lang="en-US" i="1" dirty="0"/>
              <a:t>has a house </a:t>
            </a:r>
            <a:r>
              <a:rPr lang="en-US" i="1" dirty="0">
                <a:sym typeface="Wingdings" panose="05000000000000000000" pitchFamily="2" charset="2"/>
              </a:rPr>
              <a:t></a:t>
            </a:r>
            <a:r>
              <a:rPr lang="en-US" i="1" dirty="0"/>
              <a:t> </a:t>
            </a:r>
            <a:r>
              <a:rPr lang="en-US" i="1" dirty="0" err="1">
                <a:solidFill>
                  <a:srgbClr val="C00000"/>
                </a:solidFill>
              </a:rPr>
              <a:t>kade</a:t>
            </a:r>
            <a:r>
              <a:rPr lang="en-US" i="1" dirty="0"/>
              <a:t> </a:t>
            </a:r>
            <a:r>
              <a:rPr lang="en-US" i="1" dirty="0" err="1">
                <a:solidFill>
                  <a:srgbClr val="92D050"/>
                </a:solidFill>
              </a:rPr>
              <a:t>ek</a:t>
            </a:r>
            <a:r>
              <a:rPr lang="en-US" i="1" dirty="0"/>
              <a:t> </a:t>
            </a:r>
            <a:r>
              <a:rPr lang="en-US" i="1" dirty="0" err="1">
                <a:solidFill>
                  <a:srgbClr val="7030A0"/>
                </a:solidFill>
              </a:rPr>
              <a:t>ghar</a:t>
            </a:r>
            <a:r>
              <a:rPr lang="en-US" i="1" dirty="0"/>
              <a:t> </a:t>
            </a:r>
            <a:r>
              <a:rPr lang="en-US" i="1" dirty="0" err="1">
                <a:solidFill>
                  <a:srgbClr val="CC9900"/>
                </a:solidFill>
              </a:rPr>
              <a:t>aahe</a:t>
            </a:r>
            <a:endParaRPr lang="en-US" i="1" dirty="0">
              <a:solidFill>
                <a:srgbClr val="CC9900"/>
              </a:solidFill>
            </a:endParaRPr>
          </a:p>
          <a:p>
            <a:pPr marL="0" indent="0">
              <a:buNone/>
            </a:pPr>
            <a:r>
              <a:rPr lang="en-US" i="1" dirty="0"/>
              <a:t>			</a:t>
            </a:r>
            <a:r>
              <a:rPr lang="en-US" i="1" dirty="0">
                <a:solidFill>
                  <a:srgbClr val="C00000"/>
                </a:solidFill>
              </a:rPr>
              <a:t>&lt;cm&gt; </a:t>
            </a:r>
            <a:r>
              <a:rPr lang="en-US" i="1" dirty="0">
                <a:solidFill>
                  <a:srgbClr val="92D050"/>
                </a:solidFill>
              </a:rPr>
              <a:t>one</a:t>
            </a:r>
            <a:r>
              <a:rPr lang="en-US" i="1" dirty="0"/>
              <a:t> </a:t>
            </a:r>
            <a:r>
              <a:rPr lang="en-US" i="1" dirty="0">
                <a:solidFill>
                  <a:srgbClr val="7030A0"/>
                </a:solidFill>
              </a:rPr>
              <a:t>house </a:t>
            </a:r>
            <a:r>
              <a:rPr lang="en-US" i="1" dirty="0">
                <a:solidFill>
                  <a:srgbClr val="CC9900"/>
                </a:solidFill>
              </a:rPr>
              <a:t>has</a:t>
            </a:r>
          </a:p>
          <a:p>
            <a:r>
              <a:rPr lang="en-US" i="1" dirty="0"/>
              <a:t>has a car </a:t>
            </a:r>
            <a:r>
              <a:rPr lang="en-US" i="1" dirty="0">
                <a:sym typeface="Wingdings" panose="05000000000000000000" pitchFamily="2" charset="2"/>
              </a:rPr>
              <a:t></a:t>
            </a:r>
            <a:r>
              <a:rPr lang="en-US" i="1" dirty="0"/>
              <a:t> </a:t>
            </a:r>
            <a:r>
              <a:rPr lang="en-US" i="1" dirty="0" err="1">
                <a:solidFill>
                  <a:srgbClr val="C00000"/>
                </a:solidFill>
              </a:rPr>
              <a:t>kade</a:t>
            </a:r>
            <a:r>
              <a:rPr lang="en-US" i="1" dirty="0"/>
              <a:t> </a:t>
            </a:r>
            <a:r>
              <a:rPr lang="en-US" i="1" dirty="0" err="1">
                <a:solidFill>
                  <a:srgbClr val="92D050"/>
                </a:solidFill>
              </a:rPr>
              <a:t>ek</a:t>
            </a:r>
            <a:r>
              <a:rPr lang="en-US" i="1" dirty="0"/>
              <a:t> </a:t>
            </a:r>
            <a:r>
              <a:rPr lang="en-US" i="1" dirty="0" err="1">
                <a:solidFill>
                  <a:srgbClr val="7030A0"/>
                </a:solidFill>
              </a:rPr>
              <a:t>gaadii</a:t>
            </a:r>
            <a:r>
              <a:rPr lang="en-US" i="1" dirty="0"/>
              <a:t> </a:t>
            </a:r>
            <a:r>
              <a:rPr lang="en-US" i="1" dirty="0" err="1">
                <a:solidFill>
                  <a:srgbClr val="CC9900"/>
                </a:solidFill>
              </a:rPr>
              <a:t>aahe</a:t>
            </a:r>
            <a:endParaRPr lang="en-US" i="1" dirty="0">
              <a:solidFill>
                <a:srgbClr val="CC9900"/>
              </a:solidFill>
            </a:endParaRPr>
          </a:p>
          <a:p>
            <a:pPr marL="0" indent="0">
              <a:buNone/>
            </a:pPr>
            <a:r>
              <a:rPr lang="en-US" i="1" dirty="0"/>
              <a:t>		</a:t>
            </a:r>
            <a:r>
              <a:rPr lang="en-US" i="1" dirty="0">
                <a:solidFill>
                  <a:srgbClr val="C00000"/>
                </a:solidFill>
              </a:rPr>
              <a:t>&lt;cm&gt; </a:t>
            </a:r>
            <a:r>
              <a:rPr lang="en-US" i="1" dirty="0">
                <a:solidFill>
                  <a:srgbClr val="92D050"/>
                </a:solidFill>
              </a:rPr>
              <a:t>one</a:t>
            </a:r>
            <a:r>
              <a:rPr lang="en-US" i="1" dirty="0"/>
              <a:t> </a:t>
            </a:r>
            <a:r>
              <a:rPr lang="en-US" i="1" dirty="0">
                <a:solidFill>
                  <a:srgbClr val="7030A0"/>
                </a:solidFill>
              </a:rPr>
              <a:t>car</a:t>
            </a:r>
            <a:r>
              <a:rPr lang="en-US" i="1" dirty="0"/>
              <a:t> </a:t>
            </a:r>
            <a:r>
              <a:rPr lang="en-US" i="1" dirty="0">
                <a:solidFill>
                  <a:srgbClr val="CC9900"/>
                </a:solidFill>
              </a:rPr>
              <a:t>has</a:t>
            </a:r>
          </a:p>
          <a:p>
            <a:r>
              <a:rPr lang="en-US" i="1" dirty="0"/>
              <a:t>has a brother </a:t>
            </a:r>
            <a:r>
              <a:rPr lang="en-US" i="1" dirty="0">
                <a:sym typeface="Wingdings" panose="05000000000000000000" pitchFamily="2" charset="2"/>
              </a:rPr>
              <a:t></a:t>
            </a:r>
            <a:r>
              <a:rPr lang="en-US" i="1" dirty="0"/>
              <a:t> </a:t>
            </a:r>
            <a:r>
              <a:rPr lang="en-US" i="1" dirty="0" err="1">
                <a:solidFill>
                  <a:srgbClr val="C00000"/>
                </a:solidFill>
              </a:rPr>
              <a:t>laa</a:t>
            </a:r>
            <a:r>
              <a:rPr lang="en-US" i="1" dirty="0">
                <a:solidFill>
                  <a:srgbClr val="C00000"/>
                </a:solidFill>
              </a:rPr>
              <a:t> </a:t>
            </a:r>
            <a:r>
              <a:rPr lang="en-US" i="1" dirty="0" err="1">
                <a:solidFill>
                  <a:srgbClr val="92D050"/>
                </a:solidFill>
              </a:rPr>
              <a:t>ek</a:t>
            </a:r>
            <a:r>
              <a:rPr lang="en-US" i="1" dirty="0">
                <a:solidFill>
                  <a:srgbClr val="92D050"/>
                </a:solidFill>
              </a:rPr>
              <a:t> </a:t>
            </a:r>
            <a:r>
              <a:rPr lang="en-US" i="1" dirty="0" err="1">
                <a:solidFill>
                  <a:srgbClr val="7030A0"/>
                </a:solidFill>
              </a:rPr>
              <a:t>bhaau</a:t>
            </a:r>
            <a:r>
              <a:rPr lang="en-US" i="1" dirty="0"/>
              <a:t> </a:t>
            </a:r>
            <a:r>
              <a:rPr lang="en-US" i="1" dirty="0" err="1">
                <a:solidFill>
                  <a:srgbClr val="CC9900"/>
                </a:solidFill>
              </a:rPr>
              <a:t>aahe</a:t>
            </a:r>
            <a:endParaRPr lang="en-US" i="1" dirty="0">
              <a:solidFill>
                <a:srgbClr val="CC9900"/>
              </a:solidFill>
            </a:endParaRPr>
          </a:p>
          <a:p>
            <a:pPr marL="0" indent="0">
              <a:buNone/>
            </a:pPr>
            <a:r>
              <a:rPr lang="en-US" i="1" dirty="0"/>
              <a:t>			</a:t>
            </a:r>
            <a:r>
              <a:rPr lang="en-US" i="1" dirty="0">
                <a:solidFill>
                  <a:srgbClr val="C00000"/>
                </a:solidFill>
              </a:rPr>
              <a:t>&lt;cm&gt; </a:t>
            </a:r>
            <a:r>
              <a:rPr lang="en-US" i="1" dirty="0">
                <a:solidFill>
                  <a:srgbClr val="92D050"/>
                </a:solidFill>
              </a:rPr>
              <a:t>one</a:t>
            </a:r>
            <a:r>
              <a:rPr lang="en-US" i="1" dirty="0"/>
              <a:t> </a:t>
            </a:r>
            <a:r>
              <a:rPr lang="en-US" i="1" dirty="0">
                <a:solidFill>
                  <a:srgbClr val="7030A0"/>
                </a:solidFill>
              </a:rPr>
              <a:t>brother</a:t>
            </a:r>
            <a:r>
              <a:rPr lang="en-US" i="1" dirty="0"/>
              <a:t> </a:t>
            </a:r>
            <a:r>
              <a:rPr lang="en-US" i="1" dirty="0">
                <a:solidFill>
                  <a:srgbClr val="CC9900"/>
                </a:solidFill>
              </a:rPr>
              <a:t>has</a:t>
            </a:r>
            <a:endParaRPr lang="en-US" i="1" dirty="0"/>
          </a:p>
          <a:p>
            <a:r>
              <a:rPr lang="en-US" i="1" dirty="0"/>
              <a:t>has a sister </a:t>
            </a:r>
            <a:r>
              <a:rPr lang="en-US" i="1" dirty="0">
                <a:sym typeface="Wingdings" panose="05000000000000000000" pitchFamily="2" charset="2"/>
              </a:rPr>
              <a:t></a:t>
            </a:r>
            <a:r>
              <a:rPr lang="en-US" i="1" dirty="0"/>
              <a:t> </a:t>
            </a:r>
            <a:r>
              <a:rPr lang="en-US" i="1" dirty="0" err="1">
                <a:solidFill>
                  <a:srgbClr val="C00000"/>
                </a:solidFill>
              </a:rPr>
              <a:t>laa</a:t>
            </a:r>
            <a:r>
              <a:rPr lang="en-US" i="1" dirty="0"/>
              <a:t> </a:t>
            </a:r>
            <a:r>
              <a:rPr lang="en-US" i="1" dirty="0" err="1">
                <a:solidFill>
                  <a:srgbClr val="92D050"/>
                </a:solidFill>
              </a:rPr>
              <a:t>ek</a:t>
            </a:r>
            <a:r>
              <a:rPr lang="en-US" i="1" dirty="0">
                <a:solidFill>
                  <a:srgbClr val="92D050"/>
                </a:solidFill>
              </a:rPr>
              <a:t> </a:t>
            </a:r>
            <a:r>
              <a:rPr lang="en-US" i="1" dirty="0" err="1">
                <a:solidFill>
                  <a:srgbClr val="7030A0"/>
                </a:solidFill>
              </a:rPr>
              <a:t>bahiin</a:t>
            </a:r>
            <a:r>
              <a:rPr lang="en-US" i="1" dirty="0"/>
              <a:t> </a:t>
            </a:r>
            <a:r>
              <a:rPr lang="en-US" i="1" dirty="0" err="1">
                <a:solidFill>
                  <a:srgbClr val="CC9900"/>
                </a:solidFill>
              </a:rPr>
              <a:t>aahe</a:t>
            </a:r>
            <a:endParaRPr lang="en-US" i="1" dirty="0">
              <a:solidFill>
                <a:srgbClr val="CC9900"/>
              </a:solidFill>
            </a:endParaRPr>
          </a:p>
          <a:p>
            <a:pPr marL="0" indent="0">
              <a:buNone/>
            </a:pPr>
            <a:r>
              <a:rPr lang="en-US" i="1" dirty="0"/>
              <a:t>			</a:t>
            </a:r>
            <a:r>
              <a:rPr lang="en-US" i="1" dirty="0">
                <a:solidFill>
                  <a:srgbClr val="C00000"/>
                </a:solidFill>
              </a:rPr>
              <a:t> &lt;cm&gt; </a:t>
            </a:r>
            <a:r>
              <a:rPr lang="en-US" i="1" dirty="0">
                <a:solidFill>
                  <a:srgbClr val="92D050"/>
                </a:solidFill>
              </a:rPr>
              <a:t>one</a:t>
            </a:r>
            <a:r>
              <a:rPr lang="en-US" i="1" dirty="0"/>
              <a:t> </a:t>
            </a:r>
            <a:r>
              <a:rPr lang="en-US" i="1" dirty="0">
                <a:solidFill>
                  <a:srgbClr val="7030A0"/>
                </a:solidFill>
              </a:rPr>
              <a:t>sister </a:t>
            </a:r>
            <a:r>
              <a:rPr lang="en-US" i="1" dirty="0">
                <a:solidFill>
                  <a:srgbClr val="CC9900"/>
                </a:solidFill>
              </a:rPr>
              <a:t>has</a:t>
            </a:r>
            <a:endParaRPr lang="en-US" i="1" dirty="0"/>
          </a:p>
          <a:p>
            <a:r>
              <a:rPr lang="en-US" i="1" dirty="0"/>
              <a:t>hotel has </a:t>
            </a:r>
            <a:r>
              <a:rPr lang="en-US" i="1" dirty="0">
                <a:sym typeface="Wingdings" panose="05000000000000000000" pitchFamily="2" charset="2"/>
              </a:rPr>
              <a:t></a:t>
            </a:r>
            <a:r>
              <a:rPr lang="en-US" i="1" dirty="0"/>
              <a:t> </a:t>
            </a:r>
            <a:r>
              <a:rPr lang="en-US" i="1" dirty="0">
                <a:solidFill>
                  <a:srgbClr val="7030A0"/>
                </a:solidFill>
              </a:rPr>
              <a:t>hotel </a:t>
            </a:r>
            <a:r>
              <a:rPr lang="en-US" i="1" dirty="0" err="1">
                <a:solidFill>
                  <a:srgbClr val="C00000"/>
                </a:solidFill>
              </a:rPr>
              <a:t>madhye</a:t>
            </a:r>
            <a:r>
              <a:rPr lang="en-US" i="1" dirty="0">
                <a:solidFill>
                  <a:srgbClr val="C00000"/>
                </a:solidFill>
              </a:rPr>
              <a:t> </a:t>
            </a:r>
            <a:r>
              <a:rPr lang="en-US" i="1" dirty="0" err="1">
                <a:solidFill>
                  <a:srgbClr val="CC9900"/>
                </a:solidFill>
              </a:rPr>
              <a:t>aahe</a:t>
            </a:r>
            <a:endParaRPr lang="en-US" i="1" dirty="0">
              <a:solidFill>
                <a:srgbClr val="CC9900"/>
              </a:solidFill>
            </a:endParaRPr>
          </a:p>
          <a:p>
            <a:pPr marL="0" indent="0">
              <a:buNone/>
            </a:pPr>
            <a:r>
              <a:rPr lang="en-US" i="1" dirty="0">
                <a:solidFill>
                  <a:srgbClr val="C00000"/>
                </a:solidFill>
              </a:rPr>
              <a:t>		 </a:t>
            </a:r>
            <a:r>
              <a:rPr lang="en-US" i="1" dirty="0">
                <a:solidFill>
                  <a:srgbClr val="7030A0"/>
                </a:solidFill>
              </a:rPr>
              <a:t>hotel </a:t>
            </a:r>
            <a:r>
              <a:rPr lang="en-US" i="1" dirty="0">
                <a:solidFill>
                  <a:srgbClr val="C00000"/>
                </a:solidFill>
              </a:rPr>
              <a:t>&lt;cm&gt; </a:t>
            </a:r>
            <a:r>
              <a:rPr lang="en-US" i="1" dirty="0">
                <a:solidFill>
                  <a:srgbClr val="CC9900"/>
                </a:solidFill>
              </a:rPr>
              <a:t>has</a:t>
            </a:r>
            <a:endParaRPr lang="en-US" i="1" dirty="0">
              <a:solidFill>
                <a:srgbClr val="C00000"/>
              </a:solidFill>
            </a:endParaRPr>
          </a:p>
          <a:p>
            <a:r>
              <a:rPr lang="en-US" i="1" dirty="0"/>
              <a:t>hospital has </a:t>
            </a:r>
            <a:r>
              <a:rPr lang="en-US" i="1" dirty="0">
                <a:sym typeface="Wingdings" panose="05000000000000000000" pitchFamily="2" charset="2"/>
              </a:rPr>
              <a:t></a:t>
            </a:r>
            <a:r>
              <a:rPr lang="en-US" i="1" dirty="0"/>
              <a:t> </a:t>
            </a:r>
            <a:r>
              <a:rPr lang="en-US" i="1" dirty="0" err="1">
                <a:solidFill>
                  <a:srgbClr val="7030A0"/>
                </a:solidFill>
              </a:rPr>
              <a:t>haspital</a:t>
            </a:r>
            <a:r>
              <a:rPr lang="en-US" i="1" dirty="0">
                <a:solidFill>
                  <a:srgbClr val="7030A0"/>
                </a:solidFill>
              </a:rPr>
              <a:t> </a:t>
            </a:r>
            <a:r>
              <a:rPr lang="en-US" i="1" dirty="0" err="1">
                <a:solidFill>
                  <a:srgbClr val="C00000"/>
                </a:solidFill>
              </a:rPr>
              <a:t>madhye</a:t>
            </a:r>
            <a:r>
              <a:rPr lang="en-US" i="1" dirty="0">
                <a:solidFill>
                  <a:srgbClr val="C00000"/>
                </a:solidFill>
              </a:rPr>
              <a:t> </a:t>
            </a:r>
            <a:r>
              <a:rPr lang="en-US" i="1" dirty="0" err="1">
                <a:solidFill>
                  <a:srgbClr val="CC9900"/>
                </a:solidFill>
              </a:rPr>
              <a:t>aahe</a:t>
            </a:r>
            <a:endParaRPr lang="en-US" i="1" dirty="0">
              <a:solidFill>
                <a:srgbClr val="CC9900"/>
              </a:solidFill>
            </a:endParaRPr>
          </a:p>
          <a:p>
            <a:pPr marL="0" indent="0">
              <a:buNone/>
            </a:pPr>
            <a:r>
              <a:rPr lang="en-US" i="1" dirty="0">
                <a:solidFill>
                  <a:srgbClr val="CC9900"/>
                </a:solidFill>
              </a:rPr>
              <a:t>			</a:t>
            </a:r>
            <a:r>
              <a:rPr lang="en-US" i="1" dirty="0">
                <a:solidFill>
                  <a:srgbClr val="7030A0"/>
                </a:solidFill>
              </a:rPr>
              <a:t>hospital </a:t>
            </a:r>
            <a:r>
              <a:rPr lang="en-US" i="1" dirty="0">
                <a:solidFill>
                  <a:srgbClr val="C00000"/>
                </a:solidFill>
              </a:rPr>
              <a:t>&lt;cm&gt; </a:t>
            </a:r>
            <a:r>
              <a:rPr lang="en-US" i="1" dirty="0">
                <a:solidFill>
                  <a:srgbClr val="CC9900"/>
                </a:solidFill>
              </a:rPr>
              <a:t>has</a:t>
            </a:r>
          </a:p>
        </p:txBody>
      </p:sp>
    </p:spTree>
    <p:extLst>
      <p:ext uri="{BB962C8B-B14F-4D97-AF65-F5344CB8AC3E}">
        <p14:creationId xmlns:p14="http://schemas.microsoft.com/office/powerpoint/2010/main" val="28335015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525065"/>
          </a:xfrm>
        </p:spPr>
        <p:txBody>
          <a:bodyPr/>
          <a:lstStyle/>
          <a:p>
            <a:r>
              <a:rPr lang="en-US" dirty="0"/>
              <a:t>SMT: new sentence</a:t>
            </a:r>
          </a:p>
        </p:txBody>
      </p:sp>
      <p:sp>
        <p:nvSpPr>
          <p:cNvPr id="3" name="Content Placeholder 2"/>
          <p:cNvSpPr>
            <a:spLocks noGrp="1"/>
          </p:cNvSpPr>
          <p:nvPr>
            <p:ph idx="1"/>
          </p:nvPr>
        </p:nvSpPr>
        <p:spPr>
          <a:xfrm>
            <a:off x="2030016" y="857250"/>
            <a:ext cx="5829300" cy="3742135"/>
          </a:xfrm>
        </p:spPr>
        <p:txBody>
          <a:bodyPr/>
          <a:lstStyle/>
          <a:p>
            <a:pPr marL="0" indent="0">
              <a:buNone/>
            </a:pPr>
            <a:r>
              <a:rPr lang="en-US" dirty="0"/>
              <a:t>“This hospital has 100 beds”</a:t>
            </a:r>
            <a:endParaRPr lang="en-US" i="1" dirty="0"/>
          </a:p>
          <a:p>
            <a:endParaRPr lang="en-US" i="1" dirty="0"/>
          </a:p>
          <a:p>
            <a:r>
              <a:rPr lang="en-US" i="1" dirty="0"/>
              <a:t>n</a:t>
            </a:r>
            <a:r>
              <a:rPr lang="en-US" dirty="0"/>
              <a:t>-grams (</a:t>
            </a:r>
            <a:r>
              <a:rPr lang="en-US" i="1" dirty="0"/>
              <a:t>n=1, 2, 3, 4, 5</a:t>
            </a:r>
            <a:r>
              <a:rPr lang="en-US" dirty="0"/>
              <a:t>) like the following will be formed:</a:t>
            </a:r>
          </a:p>
          <a:p>
            <a:pPr lvl="1"/>
            <a:endParaRPr lang="en-US" sz="1500" i="1" dirty="0"/>
          </a:p>
          <a:p>
            <a:pPr lvl="1"/>
            <a:r>
              <a:rPr lang="en-US" sz="1500" i="1" dirty="0"/>
              <a:t>“This”, “hospital”,… (unigrams)</a:t>
            </a:r>
            <a:endParaRPr lang="en-US" sz="1500" dirty="0"/>
          </a:p>
          <a:p>
            <a:pPr lvl="1"/>
            <a:endParaRPr lang="en-US" sz="1500" i="1" dirty="0"/>
          </a:p>
          <a:p>
            <a:pPr lvl="1"/>
            <a:r>
              <a:rPr lang="en-US" sz="1500" i="1" dirty="0"/>
              <a:t>“This hospital”, “hospital has”, “has 100”,… (bigrams)</a:t>
            </a:r>
            <a:endParaRPr lang="en-US" sz="1500" dirty="0"/>
          </a:p>
          <a:p>
            <a:pPr lvl="1"/>
            <a:endParaRPr lang="en-US" sz="1500" i="1" dirty="0"/>
          </a:p>
          <a:p>
            <a:pPr lvl="1"/>
            <a:r>
              <a:rPr lang="en-US" sz="1500" i="1" dirty="0"/>
              <a:t>“This hospital has”, “hospital has 100”, … (trigrams) </a:t>
            </a:r>
            <a:endParaRPr lang="en-US" sz="1500" dirty="0"/>
          </a:p>
          <a:p>
            <a:pPr lvl="1"/>
            <a:endParaRPr lang="en-US" sz="1500" i="1" dirty="0"/>
          </a:p>
          <a:p>
            <a:pPr marL="342900" lvl="1" indent="0">
              <a:buNone/>
            </a:pPr>
            <a:r>
              <a:rPr lang="en-US" sz="1500" i="1" dirty="0">
                <a:solidFill>
                  <a:srgbClr val="FF0000"/>
                </a:solidFill>
              </a:rPr>
              <a:t>DECODING !!!</a:t>
            </a:r>
          </a:p>
        </p:txBody>
      </p:sp>
    </p:spTree>
    <p:extLst>
      <p:ext uri="{BB962C8B-B14F-4D97-AF65-F5344CB8AC3E}">
        <p14:creationId xmlns:p14="http://schemas.microsoft.com/office/powerpoint/2010/main" val="1464961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5900" y="1943100"/>
            <a:ext cx="5886450" cy="1152900"/>
          </a:xfrm>
        </p:spPr>
        <p:txBody>
          <a:bodyPr/>
          <a:lstStyle/>
          <a:p>
            <a:r>
              <a:rPr lang="en-IN" dirty="0"/>
              <a:t>IL-NLP: Challenges</a:t>
            </a:r>
          </a:p>
        </p:txBody>
      </p:sp>
    </p:spTree>
    <p:extLst>
      <p:ext uri="{BB962C8B-B14F-4D97-AF65-F5344CB8AC3E}">
        <p14:creationId xmlns:p14="http://schemas.microsoft.com/office/powerpoint/2010/main" val="7418111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1" y="160735"/>
            <a:ext cx="6593681" cy="582215"/>
          </a:xfrm>
        </p:spPr>
        <p:txBody>
          <a:bodyPr/>
          <a:lstStyle/>
          <a:p>
            <a:r>
              <a:rPr lang="en-IN" b="1" dirty="0"/>
              <a:t>Challenges of IL Computing </a:t>
            </a:r>
            <a:r>
              <a:rPr lang="en-IN" b="1" dirty="0">
                <a:latin typeface="Arial" panose="020B0604020202020204" pitchFamily="34" charset="0"/>
                <a:cs typeface="Arial" panose="020B0604020202020204" pitchFamily="34" charset="0"/>
              </a:rPr>
              <a:t>(1/2)</a:t>
            </a:r>
          </a:p>
        </p:txBody>
      </p:sp>
      <p:sp>
        <p:nvSpPr>
          <p:cNvPr id="3" name="Content Placeholder 2"/>
          <p:cNvSpPr>
            <a:spLocks noGrp="1"/>
          </p:cNvSpPr>
          <p:nvPr>
            <p:ph idx="1"/>
          </p:nvPr>
        </p:nvSpPr>
        <p:spPr>
          <a:xfrm>
            <a:off x="1143000" y="742950"/>
            <a:ext cx="6572250" cy="4286250"/>
          </a:xfrm>
        </p:spPr>
        <p:txBody>
          <a:bodyPr/>
          <a:lstStyle/>
          <a:p>
            <a:r>
              <a:rPr lang="en-IN" b="1" dirty="0">
                <a:latin typeface="Arial" panose="020B0604020202020204" pitchFamily="34" charset="0"/>
                <a:cs typeface="Arial" panose="020B0604020202020204" pitchFamily="34" charset="0"/>
              </a:rPr>
              <a:t>Scale and Diversity: </a:t>
            </a:r>
            <a:r>
              <a:rPr lang="en-US" b="1" dirty="0">
                <a:latin typeface="Arial" panose="020B0604020202020204" pitchFamily="34" charset="0"/>
                <a:cs typeface="Arial" panose="020B0604020202020204" pitchFamily="34" charset="0"/>
              </a:rPr>
              <a:t>22</a:t>
            </a:r>
            <a:r>
              <a:rPr lang="en-US" dirty="0">
                <a:latin typeface="Arial" panose="020B0604020202020204" pitchFamily="34" charset="0"/>
                <a:cs typeface="Arial" panose="020B0604020202020204" pitchFamily="34" charset="0"/>
              </a:rPr>
              <a:t> major languages in India, written in 13 different scripts, with over 720 dialects</a:t>
            </a:r>
            <a:r>
              <a:rPr lang="en-IN" dirty="0">
                <a:latin typeface="Arial" panose="020B0604020202020204" pitchFamily="34" charset="0"/>
                <a:cs typeface="Arial" panose="020B0604020202020204" pitchFamily="34" charset="0"/>
              </a:rPr>
              <a:t> </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Code Mixing </a:t>
            </a:r>
            <a:r>
              <a:rPr lang="en-IN" dirty="0">
                <a:latin typeface="Arial" panose="020B0604020202020204" pitchFamily="34" charset="0"/>
                <a:cs typeface="Arial" panose="020B0604020202020204" pitchFamily="34" charset="0"/>
              </a:rPr>
              <a:t>(“</a:t>
            </a:r>
            <a:r>
              <a:rPr lang="en-IN" dirty="0" err="1">
                <a:latin typeface="Arial" panose="020B0604020202020204" pitchFamily="34" charset="0"/>
                <a:cs typeface="Arial" panose="020B0604020202020204" pitchFamily="34" charset="0"/>
              </a:rPr>
              <a:t>kyo</a:t>
            </a:r>
            <a:r>
              <a:rPr lang="en-IN" dirty="0">
                <a:latin typeface="Arial" panose="020B0604020202020204" pitchFamily="34" charset="0"/>
                <a:cs typeface="Arial" panose="020B0604020202020204" pitchFamily="34" charset="0"/>
              </a:rPr>
              <a:t> ye hesitation?”)</a:t>
            </a:r>
            <a:r>
              <a:rPr lang="en-IN" b="1" dirty="0">
                <a:latin typeface="Arial" panose="020B0604020202020204" pitchFamily="34" charset="0"/>
                <a:cs typeface="Arial" panose="020B0604020202020204" pitchFamily="34" charset="0"/>
              </a:rPr>
              <a:t>; </a:t>
            </a:r>
            <a:r>
              <a:rPr lang="en-IN" b="1" dirty="0" err="1">
                <a:latin typeface="Arial" panose="020B0604020202020204" pitchFamily="34" charset="0"/>
                <a:cs typeface="Arial" panose="020B0604020202020204" pitchFamily="34" charset="0"/>
              </a:rPr>
              <a:t>Gerundification</a:t>
            </a:r>
            <a:r>
              <a:rPr lang="en-IN" b="1" dirty="0">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a:t>
            </a:r>
            <a:r>
              <a:rPr lang="en-IN" dirty="0" err="1">
                <a:latin typeface="Arial" panose="020B0604020202020204" pitchFamily="34" charset="0"/>
                <a:cs typeface="Arial" panose="020B0604020202020204" pitchFamily="34" charset="0"/>
              </a:rPr>
              <a:t>gaadi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chalaaoing</a:t>
            </a:r>
            <a:r>
              <a:rPr lang="en-IN" dirty="0">
                <a:latin typeface="Arial" panose="020B0604020202020204" pitchFamily="34" charset="0"/>
                <a:cs typeface="Arial" panose="020B0604020202020204" pitchFamily="34" charset="0"/>
              </a:rPr>
              <a:t>”)</a:t>
            </a:r>
          </a:p>
          <a:p>
            <a:endParaRPr lang="en-IN" b="1"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Absence of basic NLP tools and resources: </a:t>
            </a:r>
            <a:r>
              <a:rPr lang="en-IN" dirty="0">
                <a:latin typeface="Arial" panose="020B0604020202020204" pitchFamily="34" charset="0"/>
                <a:cs typeface="Arial" panose="020B0604020202020204" pitchFamily="34" charset="0"/>
              </a:rPr>
              <a:t>ref </a:t>
            </a:r>
            <a:r>
              <a:rPr lang="en-IN" dirty="0" err="1">
                <a:latin typeface="Arial" panose="020B0604020202020204" pitchFamily="34" charset="0"/>
                <a:cs typeface="Arial" panose="020B0604020202020204" pitchFamily="34" charset="0"/>
              </a:rPr>
              <a:t>nlp</a:t>
            </a:r>
            <a:r>
              <a:rPr lang="en-IN" dirty="0">
                <a:latin typeface="Arial" panose="020B0604020202020204" pitchFamily="34" charset="0"/>
                <a:cs typeface="Arial" panose="020B0604020202020204" pitchFamily="34" charset="0"/>
              </a:rPr>
              <a:t> pipeline</a:t>
            </a:r>
            <a:endParaRPr lang="en-IN" b="1" dirty="0">
              <a:latin typeface="Arial" panose="020B0604020202020204" pitchFamily="34" charset="0"/>
              <a:cs typeface="Arial" panose="020B0604020202020204" pitchFamily="34" charset="0"/>
            </a:endParaRPr>
          </a:p>
          <a:p>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Absence of linguistic tradition for many languages</a:t>
            </a:r>
          </a:p>
          <a:p>
            <a:pPr marL="0" indent="0">
              <a:buNone/>
            </a:pPr>
            <a:endParaRPr lang="en-IN" sz="1500" dirty="0"/>
          </a:p>
          <a:p>
            <a:pPr marL="0" indent="0">
              <a:buNone/>
            </a:pPr>
            <a:r>
              <a:rPr lang="en-IN" sz="1500" dirty="0" err="1"/>
              <a:t>Pushpak</a:t>
            </a:r>
            <a:r>
              <a:rPr lang="en-IN" sz="1500" dirty="0"/>
              <a:t> Bhattacharyya, </a:t>
            </a:r>
            <a:r>
              <a:rPr lang="en-IN" sz="1500" dirty="0" err="1"/>
              <a:t>Hema</a:t>
            </a:r>
            <a:r>
              <a:rPr lang="en-IN" sz="1500" dirty="0"/>
              <a:t> Murthy, </a:t>
            </a:r>
            <a:r>
              <a:rPr lang="en-IN" sz="1500" dirty="0" err="1"/>
              <a:t>Surangika</a:t>
            </a:r>
            <a:r>
              <a:rPr lang="en-IN" sz="1500" dirty="0"/>
              <a:t> </a:t>
            </a:r>
            <a:r>
              <a:rPr lang="en-IN" sz="1500" dirty="0" err="1"/>
              <a:t>Ranathunga</a:t>
            </a:r>
            <a:r>
              <a:rPr lang="en-IN" sz="1500" dirty="0"/>
              <a:t> and </a:t>
            </a:r>
            <a:r>
              <a:rPr lang="en-IN" sz="1500" dirty="0" err="1"/>
              <a:t>Ranjiva</a:t>
            </a:r>
            <a:r>
              <a:rPr lang="en-IN" sz="1500" dirty="0"/>
              <a:t> </a:t>
            </a:r>
            <a:r>
              <a:rPr lang="en-IN" sz="1500" dirty="0" err="1"/>
              <a:t>Munasinghe</a:t>
            </a:r>
            <a:r>
              <a:rPr lang="en-IN" sz="1500" dirty="0"/>
              <a:t>, </a:t>
            </a:r>
            <a:r>
              <a:rPr lang="en-IN" sz="1500" i="1" dirty="0">
                <a:hlinkClick r:id="rId2"/>
              </a:rPr>
              <a:t>Indic Language Computing</a:t>
            </a:r>
            <a:r>
              <a:rPr lang="en-IN" sz="1500" dirty="0"/>
              <a:t>, </a:t>
            </a:r>
            <a:r>
              <a:rPr lang="en-IN" sz="1500" b="1" dirty="0"/>
              <a:t>CACM</a:t>
            </a:r>
            <a:r>
              <a:rPr lang="en-IN" sz="1500" dirty="0"/>
              <a:t>, V 62(11), November 2019.</a:t>
            </a:r>
          </a:p>
          <a:p>
            <a:endParaRPr lang="en-IN" b="1" dirty="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822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582"/>
            <a:ext cx="8229600" cy="857400"/>
          </a:xfrm>
        </p:spPr>
        <p:txBody>
          <a:bodyPr/>
          <a:lstStyle/>
          <a:p>
            <a:r>
              <a:rPr lang="en-IN" dirty="0"/>
              <a:t>Essential Elements of MT Paradigms</a:t>
            </a:r>
          </a:p>
        </p:txBody>
      </p:sp>
      <p:sp>
        <p:nvSpPr>
          <p:cNvPr id="3" name="Content Placeholder 2"/>
          <p:cNvSpPr>
            <a:spLocks noGrp="1"/>
          </p:cNvSpPr>
          <p:nvPr>
            <p:ph idx="1"/>
          </p:nvPr>
        </p:nvSpPr>
        <p:spPr>
          <a:xfrm>
            <a:off x="457200" y="933172"/>
            <a:ext cx="8229600" cy="3394500"/>
          </a:xfrm>
        </p:spPr>
        <p:txBody>
          <a:bodyPr/>
          <a:lstStyle/>
          <a:p>
            <a:r>
              <a:rPr lang="en-IN" sz="3000" b="1" dirty="0">
                <a:solidFill>
                  <a:srgbClr val="FF0000"/>
                </a:solidFill>
              </a:rPr>
              <a:t>A</a:t>
            </a:r>
            <a:r>
              <a:rPr lang="en-IN" sz="3000" dirty="0"/>
              <a:t>nalysis in RBMT</a:t>
            </a:r>
          </a:p>
          <a:p>
            <a:endParaRPr lang="en-IN" sz="3000" b="1" dirty="0">
              <a:solidFill>
                <a:srgbClr val="FF0000"/>
              </a:solidFill>
            </a:endParaRPr>
          </a:p>
          <a:p>
            <a:r>
              <a:rPr lang="en-IN" sz="3000" b="1" dirty="0">
                <a:solidFill>
                  <a:srgbClr val="FF0000"/>
                </a:solidFill>
              </a:rPr>
              <a:t>A</a:t>
            </a:r>
            <a:r>
              <a:rPr lang="en-IN" sz="3000" dirty="0"/>
              <a:t>lignment in SMT</a:t>
            </a:r>
          </a:p>
          <a:p>
            <a:endParaRPr lang="en-IN" sz="3000" b="1" dirty="0">
              <a:solidFill>
                <a:srgbClr val="FF0000"/>
              </a:solidFill>
            </a:endParaRPr>
          </a:p>
          <a:p>
            <a:r>
              <a:rPr lang="en-IN" sz="3000" b="1" dirty="0">
                <a:solidFill>
                  <a:srgbClr val="FF0000"/>
                </a:solidFill>
              </a:rPr>
              <a:t>A</a:t>
            </a:r>
            <a:r>
              <a:rPr lang="en-IN" sz="3000" dirty="0"/>
              <a:t>nalogy in EBMT</a:t>
            </a:r>
          </a:p>
          <a:p>
            <a:endParaRPr lang="en-IN" sz="3000" b="1" dirty="0">
              <a:solidFill>
                <a:srgbClr val="FF0000"/>
              </a:solidFill>
            </a:endParaRPr>
          </a:p>
          <a:p>
            <a:r>
              <a:rPr lang="en-IN" sz="3000" b="1" dirty="0">
                <a:solidFill>
                  <a:srgbClr val="FF0000"/>
                </a:solidFill>
              </a:rPr>
              <a:t>A</a:t>
            </a:r>
            <a:r>
              <a:rPr lang="en-IN" sz="3000" dirty="0"/>
              <a:t>ttention in NMT?</a:t>
            </a:r>
          </a:p>
          <a:p>
            <a:pPr lvl="1"/>
            <a:endParaRPr lang="en-IN" dirty="0"/>
          </a:p>
        </p:txBody>
      </p:sp>
    </p:spTree>
    <p:extLst>
      <p:ext uri="{BB962C8B-B14F-4D97-AF65-F5344CB8AC3E}">
        <p14:creationId xmlns:p14="http://schemas.microsoft.com/office/powerpoint/2010/main" val="2735649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39365"/>
          </a:xfrm>
        </p:spPr>
        <p:txBody>
          <a:bodyPr/>
          <a:lstStyle/>
          <a:p>
            <a:r>
              <a:rPr lang="en-IN" b="1" dirty="0">
                <a:latin typeface="Arial" panose="020B0604020202020204" pitchFamily="34" charset="0"/>
                <a:cs typeface="Arial" panose="020B0604020202020204" pitchFamily="34" charset="0"/>
              </a:rPr>
              <a:t>ILT Challenges (2/2)</a:t>
            </a:r>
          </a:p>
        </p:txBody>
      </p:sp>
      <p:sp>
        <p:nvSpPr>
          <p:cNvPr id="3" name="Content Placeholder 2"/>
          <p:cNvSpPr>
            <a:spLocks noGrp="1"/>
          </p:cNvSpPr>
          <p:nvPr>
            <p:ph idx="1"/>
          </p:nvPr>
        </p:nvSpPr>
        <p:spPr>
          <a:xfrm>
            <a:off x="1314450" y="914400"/>
            <a:ext cx="6536531" cy="3086100"/>
          </a:xfrm>
        </p:spPr>
        <p:txBody>
          <a:bodyPr/>
          <a:lstStyle/>
          <a:p>
            <a:r>
              <a:rPr lang="en-IN" sz="2400" b="1" dirty="0">
                <a:latin typeface="Arial" panose="020B0604020202020204" pitchFamily="34" charset="0"/>
                <a:cs typeface="Arial" panose="020B0604020202020204" pitchFamily="34" charset="0"/>
              </a:rPr>
              <a:t>Script complexity and non-standard  input mechanism</a:t>
            </a:r>
            <a:r>
              <a:rPr lang="en-IN" sz="2400" dirty="0">
                <a:latin typeface="Arial" panose="020B0604020202020204" pitchFamily="34" charset="0"/>
                <a:cs typeface="Arial" panose="020B0604020202020204" pitchFamily="34" charset="0"/>
              </a:rPr>
              <a:t>: </a:t>
            </a:r>
            <a:r>
              <a:rPr lang="en-IN" sz="2400" dirty="0" err="1">
                <a:latin typeface="Arial" panose="020B0604020202020204" pitchFamily="34" charset="0"/>
                <a:cs typeface="Arial" panose="020B0604020202020204" pitchFamily="34" charset="0"/>
              </a:rPr>
              <a:t>InScript</a:t>
            </a:r>
            <a:r>
              <a:rPr lang="en-IN" sz="2400" dirty="0">
                <a:latin typeface="Arial" panose="020B0604020202020204" pitchFamily="34" charset="0"/>
                <a:cs typeface="Arial" panose="020B0604020202020204" pitchFamily="34" charset="0"/>
              </a:rPr>
              <a:t> Non-optimal</a:t>
            </a:r>
          </a:p>
          <a:p>
            <a:r>
              <a:rPr lang="en-IN" sz="2400" b="1" dirty="0">
                <a:latin typeface="Arial" panose="020B0604020202020204" pitchFamily="34" charset="0"/>
                <a:cs typeface="Arial" panose="020B0604020202020204" pitchFamily="34" charset="0"/>
              </a:rPr>
              <a:t>Non-standard transliteration</a:t>
            </a:r>
            <a:r>
              <a:rPr lang="en-IN" sz="2400" dirty="0">
                <a:latin typeface="Arial" panose="020B0604020202020204" pitchFamily="34" charset="0"/>
                <a:cs typeface="Arial" panose="020B0604020202020204" pitchFamily="34" charset="0"/>
              </a:rPr>
              <a:t> (“mango”</a:t>
            </a:r>
            <a:r>
              <a:rPr lang="en-IN" sz="2400" dirty="0">
                <a:latin typeface="Arial" panose="020B0604020202020204" pitchFamily="34" charset="0"/>
                <a:cs typeface="Arial" panose="020B0604020202020204" pitchFamily="34" charset="0"/>
                <a:sym typeface="Wingdings" panose="05000000000000000000" pitchFamily="2" charset="2"/>
              </a:rPr>
              <a:t> ‘am”, “</a:t>
            </a:r>
            <a:r>
              <a:rPr lang="en-IN" sz="2400" dirty="0" err="1">
                <a:latin typeface="Arial" panose="020B0604020202020204" pitchFamily="34" charset="0"/>
                <a:cs typeface="Arial" panose="020B0604020202020204" pitchFamily="34" charset="0"/>
                <a:sym typeface="Wingdings" panose="05000000000000000000" pitchFamily="2" charset="2"/>
              </a:rPr>
              <a:t>aam</a:t>
            </a:r>
            <a:r>
              <a:rPr lang="en-IN" sz="2400" dirty="0">
                <a:latin typeface="Arial" panose="020B0604020202020204" pitchFamily="34" charset="0"/>
                <a:cs typeface="Arial" panose="020B0604020202020204" pitchFamily="34" charset="0"/>
                <a:sym typeface="Wingdings" panose="05000000000000000000" pitchFamily="2" charset="2"/>
              </a:rPr>
              <a:t>”, Am”)</a:t>
            </a:r>
          </a:p>
          <a:p>
            <a:r>
              <a:rPr lang="en-IN" sz="2400" b="1" dirty="0">
                <a:latin typeface="Arial" panose="020B0604020202020204" pitchFamily="34" charset="0"/>
                <a:cs typeface="Arial" panose="020B0604020202020204" pitchFamily="34" charset="0"/>
                <a:sym typeface="Wingdings" panose="05000000000000000000" pitchFamily="2" charset="2"/>
              </a:rPr>
              <a:t>Non-standard storage</a:t>
            </a:r>
            <a:r>
              <a:rPr lang="en-IN" sz="2400" dirty="0">
                <a:latin typeface="Arial" panose="020B0604020202020204" pitchFamily="34" charset="0"/>
                <a:cs typeface="Arial" panose="020B0604020202020204" pitchFamily="34" charset="0"/>
                <a:sym typeface="Wingdings" panose="05000000000000000000" pitchFamily="2" charset="2"/>
              </a:rPr>
              <a:t>: proprietary fonts</a:t>
            </a:r>
            <a:endParaRPr lang="en-IN" sz="2400" dirty="0">
              <a:latin typeface="Arial" panose="020B0604020202020204" pitchFamily="34" charset="0"/>
              <a:cs typeface="Arial" panose="020B0604020202020204" pitchFamily="34" charset="0"/>
            </a:endParaRPr>
          </a:p>
          <a:p>
            <a:r>
              <a:rPr lang="en-IN" sz="2400" b="1" dirty="0">
                <a:latin typeface="Arial" panose="020B0604020202020204" pitchFamily="34" charset="0"/>
                <a:cs typeface="Arial" panose="020B0604020202020204" pitchFamily="34" charset="0"/>
                <a:sym typeface="Wingdings" panose="05000000000000000000" pitchFamily="2" charset="2"/>
              </a:rPr>
              <a:t>Challenging language phenomena</a:t>
            </a:r>
            <a:r>
              <a:rPr lang="en-IN" sz="2400" dirty="0">
                <a:latin typeface="Arial" panose="020B0604020202020204" pitchFamily="34" charset="0"/>
                <a:cs typeface="Arial" panose="020B0604020202020204" pitchFamily="34" charset="0"/>
                <a:sym typeface="Wingdings" panose="05000000000000000000" pitchFamily="2" charset="2"/>
              </a:rPr>
              <a:t>: Compound verbs (“has </a:t>
            </a:r>
            <a:r>
              <a:rPr lang="en-IN" sz="2400" dirty="0" err="1">
                <a:latin typeface="Arial" panose="020B0604020202020204" pitchFamily="34" charset="0"/>
                <a:cs typeface="Arial" panose="020B0604020202020204" pitchFamily="34" charset="0"/>
                <a:sym typeface="Wingdings" panose="05000000000000000000" pitchFamily="2" charset="2"/>
              </a:rPr>
              <a:t>padaa</a:t>
            </a:r>
            <a:r>
              <a:rPr lang="en-IN" sz="2400" dirty="0">
                <a:latin typeface="Arial" panose="020B0604020202020204" pitchFamily="34" charset="0"/>
                <a:cs typeface="Arial" panose="020B0604020202020204" pitchFamily="34" charset="0"/>
                <a:sym typeface="Wingdings" panose="05000000000000000000" pitchFamily="2" charset="2"/>
              </a:rPr>
              <a:t>”), morph stacking (“</a:t>
            </a:r>
            <a:r>
              <a:rPr lang="en-IN" sz="2400" dirty="0" err="1">
                <a:latin typeface="Arial" panose="020B0604020202020204" pitchFamily="34" charset="0"/>
                <a:cs typeface="Arial" panose="020B0604020202020204" pitchFamily="34" charset="0"/>
                <a:sym typeface="Wingdings" panose="05000000000000000000" pitchFamily="2" charset="2"/>
              </a:rPr>
              <a:t>gharaasamorchyaanii</a:t>
            </a:r>
            <a:r>
              <a:rPr lang="en-IN" sz="2400" dirty="0">
                <a:latin typeface="Arial" panose="020B0604020202020204" pitchFamily="34" charset="0"/>
                <a:cs typeface="Arial" panose="020B0604020202020204" pitchFamily="34" charset="0"/>
                <a:sym typeface="Wingdings" panose="05000000000000000000" pitchFamily="2" charset="2"/>
              </a:rPr>
              <a:t>”)</a:t>
            </a:r>
          </a:p>
          <a:p>
            <a:r>
              <a:rPr lang="en-IN" sz="2400" b="1" dirty="0">
                <a:latin typeface="Arial" panose="020B0604020202020204" pitchFamily="34" charset="0"/>
                <a:cs typeface="Arial" panose="020B0604020202020204" pitchFamily="34" charset="0"/>
                <a:sym typeface="Wingdings" panose="05000000000000000000" pitchFamily="2" charset="2"/>
              </a:rPr>
              <a:t>Resource Scarcity</a:t>
            </a:r>
          </a:p>
        </p:txBody>
      </p:sp>
    </p:spTree>
    <p:extLst>
      <p:ext uri="{BB962C8B-B14F-4D97-AF65-F5344CB8AC3E}">
        <p14:creationId xmlns:p14="http://schemas.microsoft.com/office/powerpoint/2010/main" val="2520907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Mitigating the Resource problem</a:t>
            </a:r>
          </a:p>
        </p:txBody>
      </p:sp>
    </p:spTree>
    <p:extLst>
      <p:ext uri="{BB962C8B-B14F-4D97-AF65-F5344CB8AC3E}">
        <p14:creationId xmlns:p14="http://schemas.microsoft.com/office/powerpoint/2010/main" val="27364261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Three ways (1/2)</a:t>
            </a:r>
          </a:p>
        </p:txBody>
      </p:sp>
      <p:sp>
        <p:nvSpPr>
          <p:cNvPr id="3" name="Content Placeholder 2"/>
          <p:cNvSpPr>
            <a:spLocks noGrp="1"/>
          </p:cNvSpPr>
          <p:nvPr>
            <p:ph idx="1"/>
          </p:nvPr>
        </p:nvSpPr>
        <p:spPr>
          <a:xfrm>
            <a:off x="1485900" y="1054437"/>
            <a:ext cx="6172200" cy="3394472"/>
          </a:xfrm>
        </p:spPr>
        <p:txBody>
          <a:bodyPr/>
          <a:lstStyle/>
          <a:p>
            <a:pPr marL="0" indent="0">
              <a:buNone/>
            </a:pPr>
            <a:r>
              <a:rPr lang="en-IN" sz="2700" dirty="0"/>
              <a:t>(1) Artificially boost the resource</a:t>
            </a:r>
          </a:p>
          <a:p>
            <a:pPr lvl="1"/>
            <a:endParaRPr lang="en-IN" sz="2400" dirty="0"/>
          </a:p>
          <a:p>
            <a:pPr lvl="1"/>
            <a:r>
              <a:rPr lang="en-IN" sz="2400" dirty="0" err="1"/>
              <a:t>Subword</a:t>
            </a:r>
            <a:r>
              <a:rPr lang="en-IN" sz="2400" dirty="0"/>
              <a:t> based  NLP</a:t>
            </a:r>
          </a:p>
          <a:p>
            <a:pPr lvl="2"/>
            <a:r>
              <a:rPr lang="en-IN" sz="2100" dirty="0"/>
              <a:t>Characters, Syllables, Orthographic Syllables, Byte Pair Encoding</a:t>
            </a:r>
          </a:p>
          <a:p>
            <a:pPr lvl="3"/>
            <a:r>
              <a:rPr lang="en-IN" sz="2100" i="1" dirty="0"/>
              <a:t>Given, </a:t>
            </a:r>
            <a:r>
              <a:rPr lang="en-IN" sz="2100" i="1" dirty="0">
                <a:solidFill>
                  <a:srgbClr val="FF0000"/>
                </a:solidFill>
              </a:rPr>
              <a:t>“</a:t>
            </a:r>
            <a:r>
              <a:rPr lang="en-IN" sz="2100" i="1" dirty="0" err="1">
                <a:solidFill>
                  <a:srgbClr val="FF0000"/>
                </a:solidFill>
              </a:rPr>
              <a:t>khaa+uMgaa</a:t>
            </a:r>
            <a:r>
              <a:rPr lang="en-IN" sz="2100" i="1" dirty="0">
                <a:solidFill>
                  <a:srgbClr val="FF0000"/>
                </a:solidFill>
              </a:rPr>
              <a:t> </a:t>
            </a:r>
            <a:r>
              <a:rPr lang="en-IN" sz="2100" i="1" dirty="0">
                <a:solidFill>
                  <a:srgbClr val="FF0000"/>
                </a:solidFill>
                <a:sym typeface="Wingdings" panose="05000000000000000000" pitchFamily="2" charset="2"/>
              </a:rPr>
              <a:t> </a:t>
            </a:r>
            <a:r>
              <a:rPr lang="en-IN" sz="2100" i="1" dirty="0" err="1">
                <a:solidFill>
                  <a:srgbClr val="FF0000"/>
                </a:solidFill>
                <a:sym typeface="Wingdings" panose="05000000000000000000" pitchFamily="2" charset="2"/>
              </a:rPr>
              <a:t>will+eat</a:t>
            </a:r>
            <a:r>
              <a:rPr lang="en-IN" sz="2100" i="1" dirty="0">
                <a:solidFill>
                  <a:srgbClr val="FF0000"/>
                </a:solidFill>
                <a:sym typeface="Wingdings" panose="05000000000000000000" pitchFamily="2" charset="2"/>
              </a:rPr>
              <a:t>”</a:t>
            </a:r>
            <a:r>
              <a:rPr lang="en-IN" sz="2100" i="1" dirty="0">
                <a:sym typeface="Wingdings" panose="05000000000000000000" pitchFamily="2" charset="2"/>
              </a:rPr>
              <a:t> </a:t>
            </a:r>
            <a:r>
              <a:rPr lang="en-IN" sz="2100" dirty="0">
                <a:sym typeface="Wingdings" panose="05000000000000000000" pitchFamily="2" charset="2"/>
              </a:rPr>
              <a:t>AND </a:t>
            </a:r>
            <a:r>
              <a:rPr lang="en-IN" sz="2100" i="1" dirty="0">
                <a:solidFill>
                  <a:srgbClr val="FF0000"/>
                </a:solidFill>
                <a:sym typeface="Wingdings" panose="05000000000000000000" pitchFamily="2" charset="2"/>
              </a:rPr>
              <a:t>“</a:t>
            </a:r>
            <a:r>
              <a:rPr lang="en-IN" sz="2100" i="1" dirty="0" err="1">
                <a:solidFill>
                  <a:srgbClr val="FF0000"/>
                </a:solidFill>
                <a:sym typeface="Wingdings" panose="05000000000000000000" pitchFamily="2" charset="2"/>
              </a:rPr>
              <a:t>jaa+rahaa_hE</a:t>
            </a:r>
            <a:r>
              <a:rPr lang="en-IN" sz="2100" i="1" dirty="0">
                <a:solidFill>
                  <a:srgbClr val="FF0000"/>
                </a:solidFill>
                <a:sym typeface="Wingdings" panose="05000000000000000000" pitchFamily="2" charset="2"/>
              </a:rPr>
              <a:t>  </a:t>
            </a:r>
            <a:r>
              <a:rPr lang="en-IN" sz="2100" i="1" dirty="0" err="1">
                <a:solidFill>
                  <a:srgbClr val="FF0000"/>
                </a:solidFill>
                <a:sym typeface="Wingdings" panose="05000000000000000000" pitchFamily="2" charset="2"/>
              </a:rPr>
              <a:t>is+going</a:t>
            </a:r>
            <a:r>
              <a:rPr lang="en-IN" sz="2100" i="1" dirty="0">
                <a:solidFill>
                  <a:srgbClr val="FF0000"/>
                </a:solidFill>
                <a:sym typeface="Wingdings" panose="05000000000000000000" pitchFamily="2" charset="2"/>
              </a:rPr>
              <a:t>”</a:t>
            </a:r>
          </a:p>
          <a:p>
            <a:pPr lvl="3"/>
            <a:r>
              <a:rPr lang="en-IN" sz="2100" i="1" dirty="0">
                <a:sym typeface="Wingdings" panose="05000000000000000000" pitchFamily="2" charset="2"/>
              </a:rPr>
              <a:t>Produce </a:t>
            </a:r>
            <a:r>
              <a:rPr lang="en-IN" sz="2100" i="1" dirty="0">
                <a:solidFill>
                  <a:srgbClr val="FF0000"/>
                </a:solidFill>
                <a:sym typeface="Wingdings" panose="05000000000000000000" pitchFamily="2" charset="2"/>
              </a:rPr>
              <a:t>“</a:t>
            </a:r>
            <a:r>
              <a:rPr lang="en-IN" sz="2100" i="1" dirty="0" err="1">
                <a:solidFill>
                  <a:srgbClr val="FF0000"/>
                </a:solidFill>
                <a:sym typeface="Wingdings" panose="05000000000000000000" pitchFamily="2" charset="2"/>
              </a:rPr>
              <a:t>khaa+rahaa_hE</a:t>
            </a:r>
            <a:r>
              <a:rPr lang="en-IN" sz="2100" i="1" dirty="0">
                <a:solidFill>
                  <a:srgbClr val="FF0000"/>
                </a:solidFill>
                <a:sym typeface="Wingdings" panose="05000000000000000000" pitchFamily="2" charset="2"/>
              </a:rPr>
              <a:t> </a:t>
            </a:r>
            <a:r>
              <a:rPr lang="en-IN" sz="2100" i="1" dirty="0" err="1">
                <a:solidFill>
                  <a:srgbClr val="FF0000"/>
                </a:solidFill>
                <a:sym typeface="Wingdings" panose="05000000000000000000" pitchFamily="2" charset="2"/>
              </a:rPr>
              <a:t>is+eatin</a:t>
            </a:r>
            <a:endParaRPr lang="en-IN" dirty="0"/>
          </a:p>
        </p:txBody>
      </p:sp>
    </p:spTree>
    <p:extLst>
      <p:ext uri="{BB962C8B-B14F-4D97-AF65-F5344CB8AC3E}">
        <p14:creationId xmlns:p14="http://schemas.microsoft.com/office/powerpoint/2010/main" val="39692552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Three ways (2/2)</a:t>
            </a:r>
          </a:p>
        </p:txBody>
      </p:sp>
      <p:sp>
        <p:nvSpPr>
          <p:cNvPr id="3" name="Content Placeholder 2"/>
          <p:cNvSpPr>
            <a:spLocks noGrp="1"/>
          </p:cNvSpPr>
          <p:nvPr>
            <p:ph idx="1"/>
          </p:nvPr>
        </p:nvSpPr>
        <p:spPr>
          <a:xfrm>
            <a:off x="1485900" y="1054437"/>
            <a:ext cx="6172200" cy="3394472"/>
          </a:xfrm>
        </p:spPr>
        <p:txBody>
          <a:bodyPr/>
          <a:lstStyle/>
          <a:p>
            <a:pPr marL="0" indent="0">
              <a:buNone/>
            </a:pPr>
            <a:r>
              <a:rPr lang="en-IN" sz="2700" dirty="0"/>
              <a:t>(2) Take help from another language</a:t>
            </a:r>
          </a:p>
          <a:p>
            <a:pPr lvl="1"/>
            <a:r>
              <a:rPr lang="en-IN" sz="2700" dirty="0"/>
              <a:t>Cooperative NLP</a:t>
            </a:r>
          </a:p>
          <a:p>
            <a:endParaRPr lang="en-IN" dirty="0"/>
          </a:p>
          <a:p>
            <a:pPr marL="0" indent="0">
              <a:buNone/>
            </a:pPr>
            <a:r>
              <a:rPr lang="en-IN" sz="2400" dirty="0"/>
              <a:t>(3) </a:t>
            </a:r>
            <a:r>
              <a:rPr lang="en-IN" sz="2700" dirty="0"/>
              <a:t>Use “higher level language properties”</a:t>
            </a:r>
          </a:p>
          <a:p>
            <a:pPr marL="0" indent="0">
              <a:buNone/>
            </a:pPr>
            <a:r>
              <a:rPr lang="en-IN" sz="2400" dirty="0"/>
              <a:t>	e.g., Part of Speech, Sense ID etc.</a:t>
            </a:r>
          </a:p>
        </p:txBody>
      </p:sp>
    </p:spTree>
    <p:extLst>
      <p:ext uri="{BB962C8B-B14F-4D97-AF65-F5344CB8AC3E}">
        <p14:creationId xmlns:p14="http://schemas.microsoft.com/office/powerpoint/2010/main" val="41380369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But there is a pitfall- NLP’s “Law of Trade off”</a:t>
            </a:r>
          </a:p>
        </p:txBody>
      </p:sp>
      <p:sp>
        <p:nvSpPr>
          <p:cNvPr id="3" name="Content Placeholder 2"/>
          <p:cNvSpPr>
            <a:spLocks noGrp="1"/>
          </p:cNvSpPr>
          <p:nvPr>
            <p:ph idx="1"/>
          </p:nvPr>
        </p:nvSpPr>
        <p:spPr/>
        <p:txBody>
          <a:bodyPr/>
          <a:lstStyle/>
          <a:p>
            <a:r>
              <a:rPr lang="en-IN" sz="3000" dirty="0"/>
              <a:t>Trade Off:</a:t>
            </a:r>
          </a:p>
          <a:p>
            <a:pPr lvl="1"/>
            <a:r>
              <a:rPr lang="en-IN" sz="3000" i="1" dirty="0">
                <a:solidFill>
                  <a:srgbClr val="FF0000"/>
                </a:solidFill>
              </a:rPr>
              <a:t>Precision</a:t>
            </a:r>
            <a:r>
              <a:rPr lang="en-IN" sz="3000" i="1" dirty="0"/>
              <a:t> vs. </a:t>
            </a:r>
            <a:r>
              <a:rPr lang="en-IN" sz="3000" i="1" dirty="0">
                <a:solidFill>
                  <a:srgbClr val="FF0000"/>
                </a:solidFill>
              </a:rPr>
              <a:t>Recall</a:t>
            </a:r>
          </a:p>
          <a:p>
            <a:pPr lvl="1"/>
            <a:endParaRPr lang="en-IN" sz="3000" dirty="0">
              <a:solidFill>
                <a:srgbClr val="FF0000"/>
              </a:solidFill>
            </a:endParaRPr>
          </a:p>
          <a:p>
            <a:pPr lvl="1"/>
            <a:r>
              <a:rPr lang="en-IN" sz="3000" dirty="0">
                <a:solidFill>
                  <a:srgbClr val="FF0000"/>
                </a:solidFill>
              </a:rPr>
              <a:t>Sparsity</a:t>
            </a:r>
            <a:r>
              <a:rPr lang="en-IN" sz="3000" dirty="0"/>
              <a:t> </a:t>
            </a:r>
            <a:r>
              <a:rPr lang="en-IN" sz="3000" i="1" dirty="0"/>
              <a:t>vs.</a:t>
            </a:r>
            <a:r>
              <a:rPr lang="en-IN" sz="3000" dirty="0"/>
              <a:t> </a:t>
            </a:r>
            <a:r>
              <a:rPr lang="en-IN" sz="3000" dirty="0">
                <a:solidFill>
                  <a:srgbClr val="FF0000"/>
                </a:solidFill>
              </a:rPr>
              <a:t>Ambiguity</a:t>
            </a:r>
          </a:p>
          <a:p>
            <a:pPr lvl="1"/>
            <a:endParaRPr lang="en-IN" sz="3000" dirty="0">
              <a:solidFill>
                <a:srgbClr val="FF0000"/>
              </a:solidFill>
            </a:endParaRPr>
          </a:p>
          <a:p>
            <a:pPr lvl="1"/>
            <a:r>
              <a:rPr lang="en-IN" sz="3000" dirty="0" err="1">
                <a:solidFill>
                  <a:srgbClr val="FF0000"/>
                </a:solidFill>
              </a:rPr>
              <a:t>Information_Injection</a:t>
            </a:r>
            <a:r>
              <a:rPr lang="en-IN" sz="3000" dirty="0"/>
              <a:t> </a:t>
            </a:r>
            <a:r>
              <a:rPr lang="en-IN" sz="3000" i="1" dirty="0"/>
              <a:t>vs. </a:t>
            </a:r>
            <a:r>
              <a:rPr lang="en-IN" sz="3000" dirty="0" err="1">
                <a:solidFill>
                  <a:srgbClr val="FF0000"/>
                </a:solidFill>
              </a:rPr>
              <a:t>Topic_Drift</a:t>
            </a:r>
            <a:endParaRPr lang="en-IN" sz="3000" dirty="0">
              <a:solidFill>
                <a:srgbClr val="FF0000"/>
              </a:solidFill>
            </a:endParaRPr>
          </a:p>
          <a:p>
            <a:pPr lvl="1"/>
            <a:endParaRPr lang="en-IN" sz="3000" dirty="0"/>
          </a:p>
        </p:txBody>
      </p:sp>
    </p:spTree>
    <p:extLst>
      <p:ext uri="{BB962C8B-B14F-4D97-AF65-F5344CB8AC3E}">
        <p14:creationId xmlns:p14="http://schemas.microsoft.com/office/powerpoint/2010/main" val="3851125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Shape 982"/>
          <p:cNvSpPr txBox="1"/>
          <p:nvPr/>
        </p:nvSpPr>
        <p:spPr>
          <a:xfrm>
            <a:off x="1643326" y="168728"/>
            <a:ext cx="6572249" cy="4731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3000" b="0" i="0" u="none" strike="noStrike" kern="1200" cap="none" spc="0" normalizeH="0" baseline="0" noProof="0" dirty="0">
                <a:ln>
                  <a:noFill/>
                </a:ln>
                <a:solidFill>
                  <a:srgbClr val="3333FF"/>
                </a:solidFill>
                <a:effectLst/>
                <a:uLnTx/>
                <a:uFillTx/>
                <a:latin typeface="Arial" charset="0"/>
                <a:ea typeface="+mn-ea"/>
                <a:cs typeface="Arial" charset="0"/>
                <a:sym typeface="Arial"/>
              </a:rPr>
              <a:t>Word level translation (BLEU scores)</a:t>
            </a:r>
          </a:p>
        </p:txBody>
      </p:sp>
      <p:pic>
        <p:nvPicPr>
          <p:cNvPr id="983" name="Shape 983" descr="word-1-heatmap.png"/>
          <p:cNvPicPr preferRelativeResize="0"/>
          <p:nvPr/>
        </p:nvPicPr>
        <p:blipFill>
          <a:blip r:embed="rId3">
            <a:alphaModFix/>
          </a:blip>
          <a:stretch>
            <a:fillRect/>
          </a:stretch>
        </p:blipFill>
        <p:spPr>
          <a:xfrm>
            <a:off x="1729209" y="1655701"/>
            <a:ext cx="3145996" cy="2755726"/>
          </a:xfrm>
          <a:prstGeom prst="rect">
            <a:avLst/>
          </a:prstGeom>
          <a:noFill/>
          <a:ln>
            <a:noFill/>
          </a:ln>
        </p:spPr>
      </p:pic>
      <p:sp>
        <p:nvSpPr>
          <p:cNvPr id="984" name="Shape 984"/>
          <p:cNvSpPr txBox="1"/>
          <p:nvPr/>
        </p:nvSpPr>
        <p:spPr>
          <a:xfrm>
            <a:off x="4872300" y="1634588"/>
            <a:ext cx="3063600" cy="26460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Clear Partitioning based on language families</a:t>
            </a:r>
          </a:p>
        </p:txBody>
      </p:sp>
      <p:sp>
        <p:nvSpPr>
          <p:cNvPr id="985" name="Shape 985"/>
          <p:cNvSpPr txBox="1"/>
          <p:nvPr/>
        </p:nvSpPr>
        <p:spPr>
          <a:xfrm>
            <a:off x="4872300" y="2091788"/>
            <a:ext cx="3063600" cy="26460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Translation between Indo Aryan languages is easiest</a:t>
            </a:r>
          </a:p>
        </p:txBody>
      </p:sp>
      <p:sp>
        <p:nvSpPr>
          <p:cNvPr id="986" name="Shape 986"/>
          <p:cNvSpPr txBox="1"/>
          <p:nvPr/>
        </p:nvSpPr>
        <p:spPr>
          <a:xfrm>
            <a:off x="4929450" y="2491838"/>
            <a:ext cx="3063600" cy="26460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Translation into Dravidian languages is particularly difficult</a:t>
            </a:r>
          </a:p>
        </p:txBody>
      </p:sp>
      <p:cxnSp>
        <p:nvCxnSpPr>
          <p:cNvPr id="987" name="Shape 987"/>
          <p:cNvCxnSpPr/>
          <p:nvPr/>
        </p:nvCxnSpPr>
        <p:spPr>
          <a:xfrm rot="10800000" flipH="1">
            <a:off x="2041294" y="1530319"/>
            <a:ext cx="1559925" cy="4050"/>
          </a:xfrm>
          <a:prstGeom prst="straightConnector1">
            <a:avLst/>
          </a:prstGeom>
          <a:noFill/>
          <a:ln w="9525" cap="flat" cmpd="sng">
            <a:solidFill>
              <a:schemeClr val="dk2"/>
            </a:solidFill>
            <a:prstDash val="solid"/>
            <a:round/>
            <a:headEnd type="stealth" w="lg" len="lg"/>
            <a:tailEnd type="stealth" w="lg" len="lg"/>
          </a:ln>
        </p:spPr>
      </p:cxnSp>
      <p:cxnSp>
        <p:nvCxnSpPr>
          <p:cNvPr id="988" name="Shape 988"/>
          <p:cNvCxnSpPr/>
          <p:nvPr/>
        </p:nvCxnSpPr>
        <p:spPr>
          <a:xfrm>
            <a:off x="3698644" y="1534369"/>
            <a:ext cx="824850" cy="4050"/>
          </a:xfrm>
          <a:prstGeom prst="straightConnector1">
            <a:avLst/>
          </a:prstGeom>
          <a:noFill/>
          <a:ln w="9525" cap="flat" cmpd="sng">
            <a:solidFill>
              <a:schemeClr val="dk2"/>
            </a:solidFill>
            <a:prstDash val="solid"/>
            <a:round/>
            <a:headEnd type="stealth" w="lg" len="lg"/>
            <a:tailEnd type="stealth" w="lg" len="lg"/>
          </a:ln>
        </p:spPr>
      </p:cxnSp>
      <p:sp>
        <p:nvSpPr>
          <p:cNvPr id="989" name="Shape 989"/>
          <p:cNvSpPr txBox="1"/>
          <p:nvPr/>
        </p:nvSpPr>
        <p:spPr>
          <a:xfrm>
            <a:off x="2358056" y="1280700"/>
            <a:ext cx="1010475" cy="1599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Indo-Aryan</a:t>
            </a:r>
          </a:p>
        </p:txBody>
      </p:sp>
      <p:sp>
        <p:nvSpPr>
          <p:cNvPr id="990" name="Shape 990"/>
          <p:cNvSpPr txBox="1"/>
          <p:nvPr/>
        </p:nvSpPr>
        <p:spPr>
          <a:xfrm>
            <a:off x="3729656" y="1280700"/>
            <a:ext cx="1010475" cy="1599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Dravidian</a:t>
            </a:r>
          </a:p>
        </p:txBody>
      </p:sp>
      <p:cxnSp>
        <p:nvCxnSpPr>
          <p:cNvPr id="991" name="Shape 991"/>
          <p:cNvCxnSpPr/>
          <p:nvPr/>
        </p:nvCxnSpPr>
        <p:spPr>
          <a:xfrm flipH="1">
            <a:off x="1690294" y="1705819"/>
            <a:ext cx="8100" cy="1604925"/>
          </a:xfrm>
          <a:prstGeom prst="straightConnector1">
            <a:avLst/>
          </a:prstGeom>
          <a:noFill/>
          <a:ln w="9525" cap="flat" cmpd="sng">
            <a:solidFill>
              <a:schemeClr val="dk2"/>
            </a:solidFill>
            <a:prstDash val="solid"/>
            <a:round/>
            <a:headEnd type="stealth" w="lg" len="lg"/>
            <a:tailEnd type="stealth" w="lg" len="lg"/>
          </a:ln>
        </p:spPr>
      </p:cxnSp>
      <p:cxnSp>
        <p:nvCxnSpPr>
          <p:cNvPr id="992" name="Shape 992"/>
          <p:cNvCxnSpPr/>
          <p:nvPr/>
        </p:nvCxnSpPr>
        <p:spPr>
          <a:xfrm flipH="1">
            <a:off x="1690238" y="3397931"/>
            <a:ext cx="12150" cy="827325"/>
          </a:xfrm>
          <a:prstGeom prst="straightConnector1">
            <a:avLst/>
          </a:prstGeom>
          <a:noFill/>
          <a:ln w="9525" cap="flat" cmpd="sng">
            <a:solidFill>
              <a:schemeClr val="dk2"/>
            </a:solidFill>
            <a:prstDash val="solid"/>
            <a:round/>
            <a:headEnd type="stealth" w="lg" len="lg"/>
            <a:tailEnd type="stealth" w="lg" len="lg"/>
          </a:ln>
        </p:spPr>
      </p:cxnSp>
      <p:sp>
        <p:nvSpPr>
          <p:cNvPr id="993" name="Shape 993"/>
          <p:cNvSpPr txBox="1"/>
          <p:nvPr/>
        </p:nvSpPr>
        <p:spPr>
          <a:xfrm>
            <a:off x="1100756" y="2366550"/>
            <a:ext cx="1010475" cy="1599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Indo-Aryan</a:t>
            </a:r>
          </a:p>
        </p:txBody>
      </p:sp>
      <p:sp>
        <p:nvSpPr>
          <p:cNvPr id="994" name="Shape 994"/>
          <p:cNvSpPr txBox="1"/>
          <p:nvPr/>
        </p:nvSpPr>
        <p:spPr>
          <a:xfrm>
            <a:off x="1215056" y="3566700"/>
            <a:ext cx="1010475" cy="1599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Dravidian</a:t>
            </a:r>
          </a:p>
        </p:txBody>
      </p:sp>
    </p:spTree>
    <p:extLst>
      <p:ext uri="{BB962C8B-B14F-4D97-AF65-F5344CB8AC3E}">
        <p14:creationId xmlns:p14="http://schemas.microsoft.com/office/powerpoint/2010/main" val="6338549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Methods of sub-wording</a:t>
            </a:r>
          </a:p>
        </p:txBody>
      </p:sp>
      <p:sp>
        <p:nvSpPr>
          <p:cNvPr id="3" name="Subtitle 2"/>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633779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Subwords</a:t>
            </a:r>
            <a:r>
              <a:rPr lang="en-IN" dirty="0"/>
              <a:t> (for “</a:t>
            </a:r>
            <a:r>
              <a:rPr lang="en-IN" dirty="0" err="1"/>
              <a:t>jaauMgaa</a:t>
            </a:r>
            <a:r>
              <a:rPr lang="en-IN" dirty="0"/>
              <a:t>”)</a:t>
            </a:r>
          </a:p>
        </p:txBody>
      </p:sp>
      <p:sp>
        <p:nvSpPr>
          <p:cNvPr id="3" name="Content Placeholder 2"/>
          <p:cNvSpPr>
            <a:spLocks noGrp="1"/>
          </p:cNvSpPr>
          <p:nvPr>
            <p:ph idx="1"/>
          </p:nvPr>
        </p:nvSpPr>
        <p:spPr/>
        <p:txBody>
          <a:bodyPr/>
          <a:lstStyle/>
          <a:p>
            <a:r>
              <a:rPr lang="en-IN" sz="2700" dirty="0"/>
              <a:t>Characters: “</a:t>
            </a:r>
            <a:r>
              <a:rPr lang="en-IN" sz="2700" dirty="0" err="1"/>
              <a:t>j+aa+u+M+g+aa</a:t>
            </a:r>
            <a:r>
              <a:rPr lang="en-IN" sz="2700" dirty="0"/>
              <a:t>”</a:t>
            </a:r>
          </a:p>
          <a:p>
            <a:r>
              <a:rPr lang="en-IN" sz="2700" dirty="0"/>
              <a:t>Morphemes: “</a:t>
            </a:r>
            <a:r>
              <a:rPr lang="en-IN" sz="2700" dirty="0" err="1"/>
              <a:t>jaa</a:t>
            </a:r>
            <a:r>
              <a:rPr lang="en-IN" sz="2700" dirty="0"/>
              <a:t>”+”</a:t>
            </a:r>
            <a:r>
              <a:rPr lang="en-IN" sz="2700" dirty="0" err="1"/>
              <a:t>uMgaa</a:t>
            </a:r>
            <a:r>
              <a:rPr lang="en-IN" sz="2700" dirty="0"/>
              <a:t>”</a:t>
            </a:r>
          </a:p>
          <a:p>
            <a:r>
              <a:rPr lang="en-IN" sz="2700" dirty="0"/>
              <a:t>Syllables: “</a:t>
            </a:r>
            <a:r>
              <a:rPr lang="en-IN" sz="2700" dirty="0" err="1"/>
              <a:t>jaa</a:t>
            </a:r>
            <a:r>
              <a:rPr lang="en-IN" sz="2700" dirty="0"/>
              <a:t>”+”</a:t>
            </a:r>
            <a:r>
              <a:rPr lang="en-IN" sz="2700" dirty="0" err="1"/>
              <a:t>uM</a:t>
            </a:r>
            <a:r>
              <a:rPr lang="en-IN" sz="2700" dirty="0"/>
              <a:t>”+”</a:t>
            </a:r>
            <a:r>
              <a:rPr lang="en-IN" sz="2700" dirty="0" err="1"/>
              <a:t>gaa</a:t>
            </a:r>
            <a:r>
              <a:rPr lang="en-IN" sz="2700" dirty="0"/>
              <a:t>”</a:t>
            </a:r>
          </a:p>
          <a:p>
            <a:r>
              <a:rPr lang="en-IN" sz="2700" dirty="0"/>
              <a:t>Orthographic syllables: “</a:t>
            </a:r>
            <a:r>
              <a:rPr lang="en-IN" sz="2700" dirty="0" err="1"/>
              <a:t>jaau</a:t>
            </a:r>
            <a:r>
              <a:rPr lang="en-IN" sz="2700" dirty="0"/>
              <a:t>”+”</a:t>
            </a:r>
            <a:r>
              <a:rPr lang="en-IN" sz="2700" dirty="0" err="1"/>
              <a:t>Mgaa</a:t>
            </a:r>
            <a:r>
              <a:rPr lang="en-IN" sz="2700" dirty="0"/>
              <a:t>”</a:t>
            </a:r>
          </a:p>
          <a:p>
            <a:r>
              <a:rPr lang="en-IN" sz="2700" dirty="0"/>
              <a:t>BPE (depends on corpora, statistically frequent patterns): both “</a:t>
            </a:r>
            <a:r>
              <a:rPr lang="en-IN" sz="2700" dirty="0" err="1"/>
              <a:t>jaa</a:t>
            </a:r>
            <a:r>
              <a:rPr lang="en-IN" sz="2700" dirty="0"/>
              <a:t>” and “</a:t>
            </a:r>
            <a:r>
              <a:rPr lang="en-IN" sz="2700" dirty="0" err="1"/>
              <a:t>uMgaa</a:t>
            </a:r>
            <a:r>
              <a:rPr lang="en-IN" sz="2700" dirty="0"/>
              <a:t>” are likely</a:t>
            </a:r>
          </a:p>
          <a:p>
            <a:endParaRPr lang="en-IN" sz="2700" dirty="0"/>
          </a:p>
        </p:txBody>
      </p:sp>
    </p:spTree>
    <p:extLst>
      <p:ext uri="{BB962C8B-B14F-4D97-AF65-F5344CB8AC3E}">
        <p14:creationId xmlns:p14="http://schemas.microsoft.com/office/powerpoint/2010/main" val="1045379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Shape 1010"/>
          <p:cNvSpPr txBox="1"/>
          <p:nvPr/>
        </p:nvSpPr>
        <p:spPr>
          <a:xfrm>
            <a:off x="2290125" y="285750"/>
            <a:ext cx="4514850" cy="4731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3300" b="0" i="0" u="none" strike="noStrike" kern="1200" cap="none" spc="0" normalizeH="0" baseline="0" noProof="0" dirty="0">
                <a:ln>
                  <a:noFill/>
                </a:ln>
                <a:solidFill>
                  <a:srgbClr val="3333FF"/>
                </a:solidFill>
                <a:effectLst/>
                <a:uLnTx/>
                <a:uFillTx/>
                <a:latin typeface="Arial" charset="0"/>
                <a:ea typeface="+mn-ea"/>
                <a:cs typeface="Arial" charset="0"/>
                <a:sym typeface="Arial"/>
              </a:rPr>
              <a:t>Morph level translation </a:t>
            </a:r>
          </a:p>
        </p:txBody>
      </p:sp>
      <p:sp>
        <p:nvSpPr>
          <p:cNvPr id="1011" name="Shape 1011"/>
          <p:cNvSpPr txBox="1"/>
          <p:nvPr/>
        </p:nvSpPr>
        <p:spPr>
          <a:xfrm>
            <a:off x="2292956" y="4231050"/>
            <a:ext cx="1103625" cy="26955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BLEU scores</a:t>
            </a:r>
          </a:p>
        </p:txBody>
      </p:sp>
      <p:sp>
        <p:nvSpPr>
          <p:cNvPr id="1012" name="Shape 1012"/>
          <p:cNvSpPr txBox="1"/>
          <p:nvPr/>
        </p:nvSpPr>
        <p:spPr>
          <a:xfrm>
            <a:off x="4979006" y="4231050"/>
            <a:ext cx="2716425" cy="26955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 improvement over word level scores</a:t>
            </a:r>
          </a:p>
        </p:txBody>
      </p:sp>
      <p:pic>
        <p:nvPicPr>
          <p:cNvPr id="1014" name="Shape 1014"/>
          <p:cNvPicPr preferRelativeResize="0"/>
          <p:nvPr/>
        </p:nvPicPr>
        <p:blipFill>
          <a:blip r:embed="rId3">
            <a:alphaModFix/>
          </a:blip>
          <a:stretch>
            <a:fillRect/>
          </a:stretch>
        </p:blipFill>
        <p:spPr>
          <a:xfrm>
            <a:off x="4604699" y="1320806"/>
            <a:ext cx="3151679" cy="2762400"/>
          </a:xfrm>
          <a:prstGeom prst="rect">
            <a:avLst/>
          </a:prstGeom>
          <a:noFill/>
          <a:ln>
            <a:noFill/>
          </a:ln>
        </p:spPr>
      </p:pic>
      <p:pic>
        <p:nvPicPr>
          <p:cNvPr id="1015" name="Shape 1015"/>
          <p:cNvPicPr preferRelativeResize="0"/>
          <p:nvPr/>
        </p:nvPicPr>
        <p:blipFill>
          <a:blip r:embed="rId4">
            <a:alphaModFix/>
          </a:blip>
          <a:stretch>
            <a:fillRect/>
          </a:stretch>
        </p:blipFill>
        <p:spPr>
          <a:xfrm>
            <a:off x="1257301" y="1320807"/>
            <a:ext cx="3290249" cy="2883817"/>
          </a:xfrm>
          <a:prstGeom prst="rect">
            <a:avLst/>
          </a:prstGeom>
          <a:noFill/>
          <a:ln>
            <a:noFill/>
          </a:ln>
        </p:spPr>
      </p:pic>
    </p:spTree>
    <p:extLst>
      <p:ext uri="{BB962C8B-B14F-4D97-AF65-F5344CB8AC3E}">
        <p14:creationId xmlns:p14="http://schemas.microsoft.com/office/powerpoint/2010/main" val="24264788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Shape 1020"/>
          <p:cNvSpPr txBox="1"/>
          <p:nvPr/>
        </p:nvSpPr>
        <p:spPr>
          <a:xfrm>
            <a:off x="2844769" y="114300"/>
            <a:ext cx="3956081" cy="473175"/>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3300" b="0" i="0" u="none" strike="noStrike" kern="1200" cap="none" spc="0" normalizeH="0" baseline="0" noProof="0" dirty="0">
                <a:ln>
                  <a:noFill/>
                </a:ln>
                <a:solidFill>
                  <a:srgbClr val="3333FF"/>
                </a:solidFill>
                <a:effectLst/>
                <a:uLnTx/>
                <a:uFillTx/>
                <a:latin typeface="Arial" charset="0"/>
                <a:ea typeface="+mn-ea"/>
                <a:cs typeface="Arial" charset="0"/>
                <a:sym typeface="Arial"/>
              </a:rPr>
              <a:t>BPE level translation </a:t>
            </a:r>
          </a:p>
        </p:txBody>
      </p:sp>
      <p:pic>
        <p:nvPicPr>
          <p:cNvPr id="1021" name="Shape 1021" descr="bpe_1000-0-heatmap.png"/>
          <p:cNvPicPr preferRelativeResize="0"/>
          <p:nvPr/>
        </p:nvPicPr>
        <p:blipFill>
          <a:blip r:embed="rId3">
            <a:alphaModFix/>
          </a:blip>
          <a:stretch>
            <a:fillRect/>
          </a:stretch>
        </p:blipFill>
        <p:spPr>
          <a:xfrm>
            <a:off x="1200151" y="1377956"/>
            <a:ext cx="3347392" cy="2951157"/>
          </a:xfrm>
          <a:prstGeom prst="rect">
            <a:avLst/>
          </a:prstGeom>
          <a:noFill/>
          <a:ln>
            <a:noFill/>
          </a:ln>
        </p:spPr>
      </p:pic>
      <p:pic>
        <p:nvPicPr>
          <p:cNvPr id="1022" name="Shape 1022" descr="diff__bpe__word.png"/>
          <p:cNvPicPr preferRelativeResize="0"/>
          <p:nvPr/>
        </p:nvPicPr>
        <p:blipFill>
          <a:blip r:embed="rId4">
            <a:alphaModFix/>
          </a:blip>
          <a:stretch>
            <a:fillRect/>
          </a:stretch>
        </p:blipFill>
        <p:spPr>
          <a:xfrm>
            <a:off x="4661842" y="1435107"/>
            <a:ext cx="3224858" cy="2824804"/>
          </a:xfrm>
          <a:prstGeom prst="rect">
            <a:avLst/>
          </a:prstGeom>
          <a:noFill/>
          <a:ln>
            <a:noFill/>
          </a:ln>
        </p:spPr>
      </p:pic>
      <p:sp>
        <p:nvSpPr>
          <p:cNvPr id="1023" name="Shape 1023"/>
          <p:cNvSpPr txBox="1"/>
          <p:nvPr/>
        </p:nvSpPr>
        <p:spPr>
          <a:xfrm>
            <a:off x="2292956" y="4231050"/>
            <a:ext cx="1103625" cy="26955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BLEU scores</a:t>
            </a:r>
          </a:p>
        </p:txBody>
      </p:sp>
      <p:sp>
        <p:nvSpPr>
          <p:cNvPr id="1024" name="Shape 1024"/>
          <p:cNvSpPr txBox="1"/>
          <p:nvPr/>
        </p:nvSpPr>
        <p:spPr>
          <a:xfrm>
            <a:off x="4979006" y="4231050"/>
            <a:ext cx="2716425" cy="269550"/>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1350" b="0" i="1" u="none" strike="noStrike" kern="1200" cap="none" spc="0" normalizeH="0" baseline="0" noProof="0">
                <a:ln>
                  <a:noFill/>
                </a:ln>
                <a:solidFill>
                  <a:srgbClr val="000000"/>
                </a:solidFill>
                <a:effectLst/>
                <a:uLnTx/>
                <a:uFillTx/>
                <a:latin typeface="Arial" charset="0"/>
                <a:ea typeface="+mn-ea"/>
                <a:cs typeface="Arial" charset="0"/>
                <a:sym typeface="Arial"/>
              </a:rPr>
              <a:t>% improvement over word level scores</a:t>
            </a:r>
          </a:p>
        </p:txBody>
      </p:sp>
    </p:spTree>
    <p:extLst>
      <p:ext uri="{BB962C8B-B14F-4D97-AF65-F5344CB8AC3E}">
        <p14:creationId xmlns:p14="http://schemas.microsoft.com/office/powerpoint/2010/main" val="61645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45870" y="226398"/>
            <a:ext cx="7031005" cy="649634"/>
          </a:xfrm>
        </p:spPr>
        <p:txBody>
          <a:bodyPr>
            <a:normAutofit fontScale="90000"/>
          </a:bodyPr>
          <a:lstStyle/>
          <a:p>
            <a:r>
              <a:rPr lang="en-US" dirty="0"/>
              <a:t>Challenge of MT: Language Divergence </a:t>
            </a:r>
          </a:p>
        </p:txBody>
      </p:sp>
      <p:sp>
        <p:nvSpPr>
          <p:cNvPr id="28675" name="Rectangle 3"/>
          <p:cNvSpPr>
            <a:spLocks noGrp="1" noChangeArrowheads="1"/>
          </p:cNvSpPr>
          <p:nvPr>
            <p:ph type="body" idx="1"/>
          </p:nvPr>
        </p:nvSpPr>
        <p:spPr>
          <a:xfrm>
            <a:off x="620724" y="1203499"/>
            <a:ext cx="8156180" cy="3086100"/>
          </a:xfrm>
        </p:spPr>
        <p:txBody>
          <a:bodyPr/>
          <a:lstStyle/>
          <a:p>
            <a:r>
              <a:rPr lang="en-US" sz="3000" dirty="0"/>
              <a:t>Languages have different ways of expressing meaning</a:t>
            </a:r>
          </a:p>
          <a:p>
            <a:pPr lvl="1"/>
            <a:r>
              <a:rPr lang="en-US" sz="3000" dirty="0" err="1"/>
              <a:t>Lexico</a:t>
            </a:r>
            <a:r>
              <a:rPr lang="en-US" sz="3000" dirty="0"/>
              <a:t>-Semantic Divergence</a:t>
            </a:r>
          </a:p>
          <a:p>
            <a:pPr lvl="1"/>
            <a:r>
              <a:rPr lang="en-US" sz="3000" dirty="0"/>
              <a:t>Structural Divergence</a:t>
            </a:r>
          </a:p>
        </p:txBody>
      </p:sp>
      <p:sp>
        <p:nvSpPr>
          <p:cNvPr id="5" name="Rectangle 4"/>
          <p:cNvSpPr/>
          <p:nvPr/>
        </p:nvSpPr>
        <p:spPr>
          <a:xfrm>
            <a:off x="745870" y="4201568"/>
            <a:ext cx="5762408"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00000"/>
                </a:solidFill>
                <a:effectLst/>
                <a:uLnTx/>
                <a:uFillTx/>
                <a:latin typeface="Arial"/>
                <a:cs typeface="Arial"/>
                <a:sym typeface="Arial"/>
              </a:rPr>
              <a:t>Our work on English-IL Language Divergence with illustrations from Hindi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1" u="none" strike="noStrike" kern="0" cap="none" spc="0" normalizeH="0" baseline="0" noProof="0" dirty="0">
                <a:ln>
                  <a:noFill/>
                </a:ln>
                <a:solidFill>
                  <a:srgbClr val="000000"/>
                </a:solidFill>
                <a:effectLst/>
                <a:uLnTx/>
                <a:uFillTx/>
                <a:latin typeface="Arial"/>
                <a:cs typeface="Arial"/>
                <a:sym typeface="Arial"/>
              </a:rPr>
              <a:t>(Dave, Parikh, Bhattacharyya, Journal of MT, 2002)</a:t>
            </a:r>
          </a:p>
        </p:txBody>
      </p:sp>
    </p:spTree>
    <p:extLst>
      <p:ext uri="{BB962C8B-B14F-4D97-AF65-F5344CB8AC3E}">
        <p14:creationId xmlns:p14="http://schemas.microsoft.com/office/powerpoint/2010/main" val="436833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Factor based SMT</a:t>
            </a:r>
          </a:p>
        </p:txBody>
      </p:sp>
      <p:sp>
        <p:nvSpPr>
          <p:cNvPr id="3" name="Subtitle 2"/>
          <p:cNvSpPr>
            <a:spLocks noGrp="1"/>
          </p:cNvSpPr>
          <p:nvPr>
            <p:ph type="subTitle" idx="1"/>
          </p:nvPr>
        </p:nvSpPr>
        <p:spPr/>
        <p:txBody>
          <a:bodyPr/>
          <a:lstStyle/>
          <a:p>
            <a:pPr algn="l"/>
            <a:r>
              <a:rPr lang="en-IN" sz="1350" dirty="0" err="1"/>
              <a:t>Ananthakrishnan</a:t>
            </a:r>
            <a:r>
              <a:rPr lang="en-IN" sz="1350" dirty="0"/>
              <a:t> </a:t>
            </a:r>
            <a:r>
              <a:rPr lang="en-IN" sz="1350" dirty="0" err="1"/>
              <a:t>Ramanathan</a:t>
            </a:r>
            <a:r>
              <a:rPr lang="en-IN" sz="1350" dirty="0"/>
              <a:t>, </a:t>
            </a:r>
            <a:r>
              <a:rPr lang="en-IN" sz="1350" dirty="0" err="1"/>
              <a:t>Hansraj</a:t>
            </a:r>
            <a:r>
              <a:rPr lang="en-IN" sz="1350" dirty="0"/>
              <a:t> </a:t>
            </a:r>
            <a:r>
              <a:rPr lang="en-IN" sz="1350" dirty="0" err="1"/>
              <a:t>Choudhary</a:t>
            </a:r>
            <a:r>
              <a:rPr lang="en-IN" sz="1350" dirty="0"/>
              <a:t>, </a:t>
            </a:r>
            <a:r>
              <a:rPr lang="en-IN" sz="1350" dirty="0" err="1"/>
              <a:t>Avishek</a:t>
            </a:r>
            <a:r>
              <a:rPr lang="en-IN" sz="1350" dirty="0"/>
              <a:t> </a:t>
            </a:r>
            <a:r>
              <a:rPr lang="en-IN" sz="1350" dirty="0" err="1"/>
              <a:t>Ghosh</a:t>
            </a:r>
            <a:r>
              <a:rPr lang="en-IN" sz="1350" dirty="0"/>
              <a:t> and Pushpak Bhattacharyya, </a:t>
            </a:r>
            <a:r>
              <a:rPr lang="en-IN" sz="1350" i="1" dirty="0">
                <a:hlinkClick r:id="rId2"/>
              </a:rPr>
              <a:t>Case markers and Morphology: Addressing the crux of the fluency problem in English-Hindi SMT, </a:t>
            </a:r>
            <a:r>
              <a:rPr lang="en-IN" sz="1350" b="1" i="1" dirty="0">
                <a:hlinkClick r:id="rId2"/>
              </a:rPr>
              <a:t>ACL-IJCNLP 2009</a:t>
            </a:r>
            <a:r>
              <a:rPr lang="en-IN" sz="1350" i="1" dirty="0">
                <a:hlinkClick r:id="rId2"/>
              </a:rPr>
              <a:t>, Singapore, August, 2009.</a:t>
            </a:r>
            <a:endParaRPr lang="en-IN" sz="1350" dirty="0"/>
          </a:p>
        </p:txBody>
      </p:sp>
    </p:spTree>
    <p:extLst>
      <p:ext uri="{BB962C8B-B14F-4D97-AF65-F5344CB8AC3E}">
        <p14:creationId xmlns:p14="http://schemas.microsoft.com/office/powerpoint/2010/main" val="42193041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1762" name="Rectangle 2"/>
          <p:cNvSpPr>
            <a:spLocks noGrp="1" noChangeArrowheads="1"/>
          </p:cNvSpPr>
          <p:nvPr>
            <p:ph type="title"/>
          </p:nvPr>
        </p:nvSpPr>
        <p:spPr>
          <a:xfrm>
            <a:off x="2006204" y="160735"/>
            <a:ext cx="5844778" cy="696515"/>
          </a:xfrm>
        </p:spPr>
        <p:txBody>
          <a:bodyPr>
            <a:normAutofit fontScale="90000"/>
          </a:bodyPr>
          <a:lstStyle/>
          <a:p>
            <a:r>
              <a:rPr lang="en-US" sz="2700" dirty="0"/>
              <a:t>Semantic </a:t>
            </a:r>
            <a:r>
              <a:rPr lang="en-US" sz="2700" dirty="0" err="1"/>
              <a:t>relations+Suffixes</a:t>
            </a:r>
            <a:r>
              <a:rPr lang="en-US" sz="2700" dirty="0" err="1">
                <a:sym typeface="Wingdings" pitchFamily="2" charset="2"/>
              </a:rPr>
              <a:t>Case</a:t>
            </a:r>
            <a:r>
              <a:rPr lang="en-US" sz="2700" dirty="0">
                <a:sym typeface="Wingdings" pitchFamily="2" charset="2"/>
              </a:rPr>
              <a:t> </a:t>
            </a:r>
            <a:r>
              <a:rPr lang="en-US" sz="2700" dirty="0" err="1">
                <a:sym typeface="Wingdings" pitchFamily="2" charset="2"/>
              </a:rPr>
              <a:t>Markers+inflections</a:t>
            </a:r>
            <a:endParaRPr lang="en-US" sz="2700" dirty="0"/>
          </a:p>
        </p:txBody>
      </p:sp>
      <p:sp>
        <p:nvSpPr>
          <p:cNvPr id="1141763" name="Text Box 3"/>
          <p:cNvSpPr txBox="1">
            <a:spLocks noChangeArrowheads="1"/>
          </p:cNvSpPr>
          <p:nvPr/>
        </p:nvSpPr>
        <p:spPr bwMode="auto">
          <a:xfrm>
            <a:off x="2571751" y="1200150"/>
            <a:ext cx="3211135" cy="369332"/>
          </a:xfrm>
          <a:prstGeom prst="rect">
            <a:avLst/>
          </a:prstGeom>
          <a:noFill/>
          <a:ln w="9525">
            <a:solidFill>
              <a:schemeClr val="tx1"/>
            </a:solidFill>
            <a:miter lim="800000"/>
            <a:headEnd/>
            <a:tailEnd/>
          </a:ln>
          <a:effectLst/>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Arial" charset="0"/>
                <a:sym typeface="Arial"/>
              </a:rPr>
              <a:t>I 	ate 		mangoes</a:t>
            </a:r>
          </a:p>
        </p:txBody>
      </p:sp>
      <p:sp>
        <p:nvSpPr>
          <p:cNvPr id="1141764" name="Text Box 4"/>
          <p:cNvSpPr txBox="1">
            <a:spLocks noChangeArrowheads="1"/>
          </p:cNvSpPr>
          <p:nvPr/>
        </p:nvSpPr>
        <p:spPr bwMode="auto">
          <a:xfrm>
            <a:off x="1428751" y="2343150"/>
            <a:ext cx="5256567" cy="369332"/>
          </a:xfrm>
          <a:prstGeom prst="rect">
            <a:avLst/>
          </a:prstGeom>
          <a:noFill/>
          <a:ln w="9525">
            <a:solidFill>
              <a:schemeClr val="tx1"/>
            </a:solidFill>
            <a:miter lim="800000"/>
            <a:headEnd/>
            <a:tailEnd/>
          </a:ln>
          <a:effectLst/>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1" u="none" strike="noStrike" kern="1200" cap="none" spc="0" normalizeH="0" baseline="0" noProof="0" dirty="0">
                <a:ln>
                  <a:noFill/>
                </a:ln>
                <a:solidFill>
                  <a:srgbClr val="000000"/>
                </a:solidFill>
                <a:effectLst/>
                <a:uLnTx/>
                <a:uFillTx/>
                <a:latin typeface="Arial" charset="0"/>
                <a:ea typeface="+mn-ea"/>
                <a:cs typeface="Arial" charset="0"/>
                <a:sym typeface="Arial"/>
              </a:rPr>
              <a:t>I {&lt;</a:t>
            </a:r>
            <a:r>
              <a:rPr kumimoji="0" lang="en-US" sz="1800" b="0" i="1" u="none" strike="noStrike" kern="1200" cap="none" spc="0" normalizeH="0" baseline="0" noProof="0" dirty="0" err="1">
                <a:ln>
                  <a:noFill/>
                </a:ln>
                <a:solidFill>
                  <a:srgbClr val="000000"/>
                </a:solidFill>
                <a:effectLst/>
                <a:uLnTx/>
                <a:uFillTx/>
                <a:latin typeface="Arial" charset="0"/>
                <a:ea typeface="+mn-ea"/>
                <a:cs typeface="Arial" charset="0"/>
                <a:sym typeface="Arial"/>
              </a:rPr>
              <a:t>agt</a:t>
            </a:r>
            <a:r>
              <a:rPr kumimoji="0" lang="en-US" sz="1800" b="0" i="1" u="none" strike="noStrike" kern="1200" cap="none" spc="0" normalizeH="0" baseline="0" noProof="0" dirty="0">
                <a:ln>
                  <a:noFill/>
                </a:ln>
                <a:solidFill>
                  <a:srgbClr val="000000"/>
                </a:solidFill>
                <a:effectLst/>
                <a:uLnTx/>
                <a:uFillTx/>
                <a:latin typeface="Arial" charset="0"/>
                <a:ea typeface="+mn-ea"/>
                <a:cs typeface="Arial" charset="0"/>
                <a:sym typeface="Arial"/>
              </a:rPr>
              <a:t>}	ate {</a:t>
            </a:r>
            <a:r>
              <a:rPr kumimoji="0" lang="en-US" sz="1800" b="0" i="1" u="none" strike="noStrike" kern="1200" cap="none" spc="0" normalizeH="0" baseline="0" noProof="0" dirty="0" err="1">
                <a:ln>
                  <a:noFill/>
                </a:ln>
                <a:solidFill>
                  <a:srgbClr val="000000"/>
                </a:solidFill>
                <a:effectLst/>
                <a:uLnTx/>
                <a:uFillTx/>
                <a:latin typeface="Arial" charset="0"/>
                <a:ea typeface="+mn-ea"/>
                <a:cs typeface="Arial" charset="0"/>
                <a:sym typeface="Arial"/>
              </a:rPr>
              <a:t>eat@past</a:t>
            </a:r>
            <a:r>
              <a:rPr kumimoji="0" lang="en-US" sz="1800" b="0" i="1" u="none" strike="noStrike" kern="1200" cap="none" spc="0" normalizeH="0" baseline="0" noProof="0" dirty="0">
                <a:ln>
                  <a:noFill/>
                </a:ln>
                <a:solidFill>
                  <a:srgbClr val="000000"/>
                </a:solidFill>
                <a:effectLst/>
                <a:uLnTx/>
                <a:uFillTx/>
                <a:latin typeface="Arial" charset="0"/>
                <a:ea typeface="+mn-ea"/>
                <a:cs typeface="Arial" charset="0"/>
                <a:sym typeface="Arial"/>
              </a:rPr>
              <a:t>} 	mangoes {&lt;</a:t>
            </a:r>
            <a:r>
              <a:rPr kumimoji="0" lang="en-US" sz="1800" b="0" i="1" u="none" strike="noStrike" kern="1200" cap="none" spc="0" normalizeH="0" baseline="0" noProof="0" dirty="0" err="1">
                <a:ln>
                  <a:noFill/>
                </a:ln>
                <a:solidFill>
                  <a:srgbClr val="000000"/>
                </a:solidFill>
                <a:effectLst/>
                <a:uLnTx/>
                <a:uFillTx/>
                <a:latin typeface="Arial" charset="0"/>
                <a:ea typeface="+mn-ea"/>
                <a:cs typeface="Arial" charset="0"/>
                <a:sym typeface="Arial"/>
              </a:rPr>
              <a:t>obj</a:t>
            </a:r>
            <a:r>
              <a:rPr kumimoji="0" lang="en-US" sz="1800" b="0" i="1" u="none" strike="noStrike" kern="1200" cap="none" spc="0" normalizeH="0" baseline="0" noProof="0" dirty="0">
                <a:ln>
                  <a:noFill/>
                </a:ln>
                <a:solidFill>
                  <a:srgbClr val="000000"/>
                </a:solidFill>
                <a:effectLst/>
                <a:uLnTx/>
                <a:uFillTx/>
                <a:latin typeface="Arial" charset="0"/>
                <a:ea typeface="+mn-ea"/>
                <a:cs typeface="Arial" charset="0"/>
                <a:sym typeface="Arial"/>
              </a:rPr>
              <a:t>}</a:t>
            </a:r>
          </a:p>
        </p:txBody>
      </p:sp>
      <p:sp>
        <p:nvSpPr>
          <p:cNvPr id="1141765" name="Text Box 5"/>
          <p:cNvSpPr txBox="1">
            <a:spLocks noChangeArrowheads="1"/>
          </p:cNvSpPr>
          <p:nvPr/>
        </p:nvSpPr>
        <p:spPr bwMode="auto">
          <a:xfrm>
            <a:off x="1428751" y="3200400"/>
            <a:ext cx="4929555" cy="369332"/>
          </a:xfrm>
          <a:prstGeom prst="rect">
            <a:avLst/>
          </a:prstGeom>
          <a:noFill/>
          <a:ln w="9525">
            <a:solidFill>
              <a:schemeClr val="tx1"/>
            </a:solidFill>
            <a:miter lim="800000"/>
            <a:headEnd/>
            <a:tailEnd/>
          </a:ln>
          <a:effectLst/>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Arial" charset="0"/>
                <a:sym typeface="Arial"/>
              </a:rPr>
              <a:t>I {&lt;agt}	mangoes {&lt;obj.@pl}  {eat@past}</a:t>
            </a:r>
          </a:p>
        </p:txBody>
      </p:sp>
      <p:sp>
        <p:nvSpPr>
          <p:cNvPr id="1141766" name="Text Box 6"/>
          <p:cNvSpPr txBox="1">
            <a:spLocks noChangeArrowheads="1"/>
          </p:cNvSpPr>
          <p:nvPr/>
        </p:nvSpPr>
        <p:spPr bwMode="auto">
          <a:xfrm>
            <a:off x="1428750" y="4114800"/>
            <a:ext cx="3954929" cy="369332"/>
          </a:xfrm>
          <a:prstGeom prst="rect">
            <a:avLst/>
          </a:prstGeom>
          <a:noFill/>
          <a:ln w="9525">
            <a:solidFill>
              <a:schemeClr val="tx1"/>
            </a:solidFill>
            <a:miter lim="800000"/>
            <a:headEnd/>
            <a:tailEnd/>
          </a:ln>
          <a:effectLst/>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US" sz="1800" b="0" i="1" u="none" strike="noStrike" kern="1200" cap="none" spc="0" normalizeH="0" baseline="0" noProof="0">
                <a:ln>
                  <a:noFill/>
                </a:ln>
                <a:solidFill>
                  <a:srgbClr val="000000"/>
                </a:solidFill>
                <a:effectLst/>
                <a:uLnTx/>
                <a:uFillTx/>
                <a:latin typeface="Arial" charset="0"/>
                <a:ea typeface="+mn-ea"/>
                <a:cs typeface="Arial" charset="0"/>
                <a:sym typeface="Arial"/>
              </a:rPr>
              <a:t>mei_ne	aam 		khaa_yaa</a:t>
            </a:r>
          </a:p>
        </p:txBody>
      </p:sp>
      <p:sp>
        <p:nvSpPr>
          <p:cNvPr id="1141767" name="Line 7"/>
          <p:cNvSpPr>
            <a:spLocks noChangeShapeType="1"/>
          </p:cNvSpPr>
          <p:nvPr/>
        </p:nvSpPr>
        <p:spPr bwMode="auto">
          <a:xfrm>
            <a:off x="4031673" y="1546399"/>
            <a:ext cx="0" cy="685800"/>
          </a:xfrm>
          <a:prstGeom prst="line">
            <a:avLst/>
          </a:prstGeom>
          <a:noFill/>
          <a:ln w="9525">
            <a:solidFill>
              <a:schemeClr val="tx1"/>
            </a:solidFill>
            <a:round/>
            <a:headEnd/>
            <a:tailEnd type="triangle" w="med" len="med"/>
          </a:ln>
          <a:effectLst/>
        </p:spPr>
        <p:txBody>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141768" name="Line 8"/>
          <p:cNvSpPr>
            <a:spLocks noChangeShapeType="1"/>
          </p:cNvSpPr>
          <p:nvPr/>
        </p:nvSpPr>
        <p:spPr bwMode="auto">
          <a:xfrm>
            <a:off x="4000500" y="2722418"/>
            <a:ext cx="0" cy="342900"/>
          </a:xfrm>
          <a:prstGeom prst="line">
            <a:avLst/>
          </a:prstGeom>
          <a:noFill/>
          <a:ln w="9525">
            <a:solidFill>
              <a:schemeClr val="tx1"/>
            </a:solidFill>
            <a:round/>
            <a:headEnd/>
            <a:tailEnd type="triangle" w="med" len="med"/>
          </a:ln>
          <a:effectLst/>
        </p:spPr>
        <p:txBody>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1141769" name="Line 9"/>
          <p:cNvSpPr>
            <a:spLocks noChangeShapeType="1"/>
          </p:cNvSpPr>
          <p:nvPr/>
        </p:nvSpPr>
        <p:spPr bwMode="auto">
          <a:xfrm>
            <a:off x="4000500" y="3600450"/>
            <a:ext cx="0" cy="342900"/>
          </a:xfrm>
          <a:prstGeom prst="line">
            <a:avLst/>
          </a:prstGeom>
          <a:noFill/>
          <a:ln w="9525">
            <a:solidFill>
              <a:schemeClr val="tx1"/>
            </a:solidFill>
            <a:round/>
            <a:headEnd/>
            <a:tailEnd type="triangle" w="med" len="med"/>
          </a:ln>
          <a:effectLst/>
        </p:spPr>
        <p:txBody>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80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2144352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2"/>
          <p:cNvSpPr>
            <a:spLocks noGrp="1" noChangeArrowheads="1"/>
          </p:cNvSpPr>
          <p:nvPr>
            <p:ph type="title"/>
          </p:nvPr>
        </p:nvSpPr>
        <p:spPr>
          <a:xfrm>
            <a:off x="2006204" y="160735"/>
            <a:ext cx="5844778" cy="696515"/>
          </a:xfrm>
        </p:spPr>
        <p:txBody>
          <a:bodyPr/>
          <a:lstStyle/>
          <a:p>
            <a:r>
              <a:rPr lang="en-US" dirty="0"/>
              <a:t>Our Factorization based on Koehn and Hoang (2007)</a:t>
            </a:r>
          </a:p>
        </p:txBody>
      </p:sp>
      <p:pic>
        <p:nvPicPr>
          <p:cNvPr id="1031171" name="Picture 3"/>
          <p:cNvPicPr>
            <a:picLocks noGrp="1" noChangeAspect="1" noChangeArrowheads="1"/>
          </p:cNvPicPr>
          <p:nvPr>
            <p:ph type="body" idx="1"/>
          </p:nvPr>
        </p:nvPicPr>
        <p:blipFill>
          <a:blip r:embed="rId3" cstate="print">
            <a:duotone>
              <a:prstClr val="black"/>
              <a:srgbClr val="D9C3A5">
                <a:tint val="50000"/>
                <a:satMod val="180000"/>
              </a:srgbClr>
            </a:duotone>
          </a:blip>
          <a:srcRect/>
          <a:stretch>
            <a:fillRect/>
          </a:stretch>
        </p:blipFill>
        <p:spPr>
          <a:xfrm>
            <a:off x="2571750" y="971550"/>
            <a:ext cx="3886200" cy="1914525"/>
          </a:xfrm>
          <a:noFill/>
          <a:ln/>
        </p:spPr>
      </p:pic>
      <p:pic>
        <p:nvPicPr>
          <p:cNvPr id="1031172" name="Picture 4"/>
          <p:cNvPicPr>
            <a:picLocks noChangeAspect="1" noChangeArrowheads="1"/>
          </p:cNvPicPr>
          <p:nvPr/>
        </p:nvPicPr>
        <p:blipFill>
          <a:blip r:embed="rId4" cstate="print">
            <a:duotone>
              <a:prstClr val="black"/>
              <a:srgbClr val="D9C3A5">
                <a:tint val="50000"/>
                <a:satMod val="180000"/>
              </a:srgbClr>
            </a:duotone>
          </a:blip>
          <a:srcRect/>
          <a:stretch>
            <a:fillRect/>
          </a:stretch>
        </p:blipFill>
        <p:spPr bwMode="auto">
          <a:xfrm>
            <a:off x="2800350" y="2971800"/>
            <a:ext cx="3455194" cy="1905000"/>
          </a:xfrm>
          <a:prstGeom prst="rect">
            <a:avLst/>
          </a:prstGeom>
          <a:noFill/>
          <a:ln w="9525">
            <a:noFill/>
            <a:miter lim="800000"/>
            <a:headEnd/>
            <a:tailEnd/>
          </a:ln>
          <a:effectLst/>
        </p:spPr>
      </p:pic>
    </p:spTree>
    <p:extLst>
      <p:ext uri="{BB962C8B-B14F-4D97-AF65-F5344CB8AC3E}">
        <p14:creationId xmlns:p14="http://schemas.microsoft.com/office/powerpoint/2010/main" val="161221379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p:txBody>
          <a:bodyPr/>
          <a:lstStyle/>
          <a:p>
            <a:r>
              <a:rPr lang="en-US" dirty="0"/>
              <a:t>Experiment: Corpus Statistics</a:t>
            </a:r>
          </a:p>
        </p:txBody>
      </p:sp>
      <p:pic>
        <p:nvPicPr>
          <p:cNvPr id="1041411" name="Picture 3"/>
          <p:cNvPicPr>
            <a:picLocks noGrp="1" noChangeAspect="1" noChangeArrowheads="1"/>
          </p:cNvPicPr>
          <p:nvPr>
            <p:ph type="body" idx="1"/>
          </p:nvPr>
        </p:nvPicPr>
        <p:blipFill>
          <a:blip r:embed="rId3" cstate="print">
            <a:duotone>
              <a:prstClr val="black"/>
              <a:srgbClr val="D9C3A5">
                <a:tint val="50000"/>
                <a:satMod val="180000"/>
              </a:srgbClr>
            </a:duotone>
          </a:blip>
          <a:srcRect/>
          <a:stretch>
            <a:fillRect/>
          </a:stretch>
        </p:blipFill>
        <p:spPr>
          <a:xfrm>
            <a:off x="2228851" y="1885950"/>
            <a:ext cx="4699397" cy="1797844"/>
          </a:xfrm>
          <a:noFill/>
          <a:ln/>
        </p:spPr>
      </p:pic>
    </p:spTree>
    <p:extLst>
      <p:ext uri="{BB962C8B-B14F-4D97-AF65-F5344CB8AC3E}">
        <p14:creationId xmlns:p14="http://schemas.microsoft.com/office/powerpoint/2010/main" val="8981576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Rectangle 2"/>
          <p:cNvSpPr>
            <a:spLocks noGrp="1" noChangeArrowheads="1"/>
          </p:cNvSpPr>
          <p:nvPr>
            <p:ph type="title"/>
          </p:nvPr>
        </p:nvSpPr>
        <p:spPr/>
        <p:txBody>
          <a:bodyPr>
            <a:normAutofit fontScale="90000"/>
          </a:bodyPr>
          <a:lstStyle/>
          <a:p>
            <a:r>
              <a:rPr lang="en-US" sz="2700"/>
              <a:t>Results: The impact of suffix and semantic factors</a:t>
            </a:r>
            <a:br>
              <a:rPr lang="en-US" sz="2700"/>
            </a:br>
            <a:endParaRPr lang="en-US" sz="2700"/>
          </a:p>
        </p:txBody>
      </p:sp>
      <p:pic>
        <p:nvPicPr>
          <p:cNvPr id="1057795" name="Picture 3"/>
          <p:cNvPicPr>
            <a:picLocks noGrp="1" noChangeAspect="1" noChangeArrowheads="1"/>
          </p:cNvPicPr>
          <p:nvPr>
            <p:ph type="body" idx="1"/>
          </p:nvPr>
        </p:nvPicPr>
        <p:blipFill>
          <a:blip r:embed="rId3" cstate="print">
            <a:duotone>
              <a:prstClr val="black"/>
              <a:srgbClr val="D9C3A5">
                <a:tint val="50000"/>
                <a:satMod val="180000"/>
              </a:srgbClr>
            </a:duotone>
          </a:blip>
          <a:srcRect/>
          <a:stretch>
            <a:fillRect/>
          </a:stretch>
        </p:blipFill>
        <p:spPr>
          <a:xfrm>
            <a:off x="2171701" y="1657350"/>
            <a:ext cx="4947047" cy="1884760"/>
          </a:xfrm>
          <a:noFill/>
          <a:ln/>
        </p:spPr>
      </p:pic>
    </p:spTree>
    <p:extLst>
      <p:ext uri="{BB962C8B-B14F-4D97-AF65-F5344CB8AC3E}">
        <p14:creationId xmlns:p14="http://schemas.microsoft.com/office/powerpoint/2010/main" val="24947532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Rectangle 2"/>
          <p:cNvSpPr>
            <a:spLocks noGrp="1" noChangeArrowheads="1"/>
          </p:cNvSpPr>
          <p:nvPr>
            <p:ph type="title"/>
          </p:nvPr>
        </p:nvSpPr>
        <p:spPr/>
        <p:txBody>
          <a:bodyPr>
            <a:normAutofit fontScale="90000"/>
          </a:bodyPr>
          <a:lstStyle/>
          <a:p>
            <a:r>
              <a:rPr lang="en-US" sz="2700"/>
              <a:t>Results: The impact of reordering and semantic relations</a:t>
            </a:r>
            <a:br>
              <a:rPr lang="en-US" sz="2700"/>
            </a:br>
            <a:endParaRPr lang="en-US" sz="2700"/>
          </a:p>
        </p:txBody>
      </p:sp>
      <p:pic>
        <p:nvPicPr>
          <p:cNvPr id="1059843" name="Picture 3"/>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2000250" y="1828800"/>
            <a:ext cx="5362575" cy="1810941"/>
          </a:xfrm>
          <a:prstGeom prst="rect">
            <a:avLst/>
          </a:prstGeom>
          <a:noFill/>
          <a:ln w="9525">
            <a:noFill/>
            <a:miter lim="800000"/>
            <a:headEnd/>
            <a:tailEnd/>
          </a:ln>
          <a:effectLst/>
        </p:spPr>
      </p:pic>
    </p:spTree>
    <p:extLst>
      <p:ext uri="{BB962C8B-B14F-4D97-AF65-F5344CB8AC3E}">
        <p14:creationId xmlns:p14="http://schemas.microsoft.com/office/powerpoint/2010/main" val="13211827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Rectangle 2"/>
          <p:cNvSpPr>
            <a:spLocks noGrp="1" noChangeArrowheads="1"/>
          </p:cNvSpPr>
          <p:nvPr>
            <p:ph type="title"/>
          </p:nvPr>
        </p:nvSpPr>
        <p:spPr/>
        <p:txBody>
          <a:bodyPr>
            <a:normAutofit fontScale="90000"/>
          </a:bodyPr>
          <a:lstStyle/>
          <a:p>
            <a:r>
              <a:rPr lang="en-US" sz="2700"/>
              <a:t>Subjective Evaluation: The impact of reordering and semantic relations</a:t>
            </a:r>
            <a:br>
              <a:rPr lang="en-US" sz="2700"/>
            </a:br>
            <a:endParaRPr lang="en-US" sz="2700"/>
          </a:p>
        </p:txBody>
      </p:sp>
      <p:pic>
        <p:nvPicPr>
          <p:cNvPr id="1061891" name="Picture 3"/>
          <p:cNvPicPr>
            <a:picLocks noGrp="1" noChangeAspect="1" noChangeArrowheads="1"/>
          </p:cNvPicPr>
          <p:nvPr>
            <p:ph type="body" idx="1"/>
          </p:nvPr>
        </p:nvPicPr>
        <p:blipFill>
          <a:blip r:embed="rId3" cstate="print">
            <a:duotone>
              <a:prstClr val="black"/>
              <a:srgbClr val="D9C3A5">
                <a:tint val="50000"/>
                <a:satMod val="180000"/>
              </a:srgbClr>
            </a:duotone>
          </a:blip>
          <a:srcRect/>
          <a:stretch>
            <a:fillRect/>
          </a:stretch>
        </p:blipFill>
        <p:spPr>
          <a:xfrm>
            <a:off x="1143001" y="1657350"/>
            <a:ext cx="6756797" cy="1924050"/>
          </a:xfrm>
          <a:noFill/>
          <a:ln/>
        </p:spPr>
      </p:pic>
    </p:spTree>
    <p:extLst>
      <p:ext uri="{BB962C8B-B14F-4D97-AF65-F5344CB8AC3E}">
        <p14:creationId xmlns:p14="http://schemas.microsoft.com/office/powerpoint/2010/main" val="222452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solidFill>
                  <a:srgbClr val="FF0000"/>
                </a:solidFill>
              </a:rPr>
              <a:t>Cooperative NLP</a:t>
            </a:r>
            <a:r>
              <a:rPr lang="en-IN" dirty="0"/>
              <a:t>: Pivot Based MT</a:t>
            </a:r>
          </a:p>
        </p:txBody>
      </p:sp>
      <p:sp>
        <p:nvSpPr>
          <p:cNvPr id="3" name="Subtitle 2"/>
          <p:cNvSpPr>
            <a:spLocks noGrp="1"/>
          </p:cNvSpPr>
          <p:nvPr>
            <p:ph type="subTitle" idx="1"/>
          </p:nvPr>
        </p:nvSpPr>
        <p:spPr/>
        <p:txBody>
          <a:bodyPr/>
          <a:lstStyle/>
          <a:p>
            <a:pPr algn="l"/>
            <a:r>
              <a:rPr lang="en-IN" sz="1500" dirty="0"/>
              <a:t>Raj </a:t>
            </a:r>
            <a:r>
              <a:rPr lang="en-IN" sz="1500" dirty="0" err="1"/>
              <a:t>Dabre</a:t>
            </a:r>
            <a:r>
              <a:rPr lang="en-IN" sz="1500" dirty="0"/>
              <a:t>, Fabien </a:t>
            </a:r>
            <a:r>
              <a:rPr lang="en-IN" sz="1500" dirty="0" err="1"/>
              <a:t>Cromiere</a:t>
            </a:r>
            <a:r>
              <a:rPr lang="en-IN" sz="1500" dirty="0"/>
              <a:t>, </a:t>
            </a:r>
            <a:r>
              <a:rPr lang="en-IN" sz="1500" dirty="0" err="1"/>
              <a:t>Sadao</a:t>
            </a:r>
            <a:r>
              <a:rPr lang="en-IN" sz="1500" dirty="0"/>
              <a:t> </a:t>
            </a:r>
            <a:r>
              <a:rPr lang="en-IN" sz="1500" dirty="0" err="1"/>
              <a:t>Kurohash</a:t>
            </a:r>
            <a:r>
              <a:rPr lang="en-IN" sz="1500" dirty="0"/>
              <a:t> and Pushpak Bhattacharyya, </a:t>
            </a:r>
            <a:r>
              <a:rPr lang="en-IN" sz="1500" i="1" dirty="0">
                <a:hlinkClick r:id="rId2"/>
              </a:rPr>
              <a:t>Leveraging Small Multilingual Corpora for SMT Using Many Pivot Languages</a:t>
            </a:r>
            <a:r>
              <a:rPr lang="en-IN" sz="1500" dirty="0"/>
              <a:t>, </a:t>
            </a:r>
            <a:r>
              <a:rPr lang="en-IN" sz="1500" b="1" dirty="0"/>
              <a:t>NAACL 2015</a:t>
            </a:r>
            <a:r>
              <a:rPr lang="en-IN" sz="1500" dirty="0"/>
              <a:t>, Denver, Colorado, USA, May 31 - June 5, 2015. </a:t>
            </a:r>
            <a:endParaRPr lang="en-US" sz="1500" dirty="0"/>
          </a:p>
          <a:p>
            <a:pPr algn="l"/>
            <a:endParaRPr lang="en-IN" dirty="0"/>
          </a:p>
        </p:txBody>
      </p:sp>
    </p:spTree>
    <p:extLst>
      <p:ext uri="{BB962C8B-B14F-4D97-AF65-F5344CB8AC3E}">
        <p14:creationId xmlns:p14="http://schemas.microsoft.com/office/powerpoint/2010/main" val="23370025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739306"/>
          </a:xfrm>
        </p:spPr>
        <p:txBody>
          <a:bodyPr/>
          <a:lstStyle/>
          <a:p>
            <a:r>
              <a:rPr lang="en-IN" dirty="0"/>
              <a:t>Triangulation</a:t>
            </a:r>
          </a:p>
        </p:txBody>
      </p:sp>
      <p:cxnSp>
        <p:nvCxnSpPr>
          <p:cNvPr id="7" name="Straight Arrow Connector 6"/>
          <p:cNvCxnSpPr/>
          <p:nvPr/>
        </p:nvCxnSpPr>
        <p:spPr bwMode="auto">
          <a:xfrm flipV="1">
            <a:off x="2857500" y="1657350"/>
            <a:ext cx="1600200" cy="1600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457700" y="1657350"/>
            <a:ext cx="1028700" cy="16002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2857500" y="3257550"/>
            <a:ext cx="26289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4" name="TextBox 13"/>
          <p:cNvSpPr txBox="1"/>
          <p:nvPr/>
        </p:nvSpPr>
        <p:spPr>
          <a:xfrm>
            <a:off x="2721557" y="3543301"/>
            <a:ext cx="694421" cy="507831"/>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err="1">
                <a:ln>
                  <a:noFill/>
                </a:ln>
                <a:solidFill>
                  <a:srgbClr val="000000"/>
                </a:solidFill>
                <a:effectLst/>
                <a:uLnTx/>
                <a:uFillTx/>
                <a:latin typeface="Arial" charset="0"/>
                <a:ea typeface="+mn-ea"/>
                <a:cs typeface="Arial" charset="0"/>
                <a:sym typeface="Arial"/>
              </a:rPr>
              <a:t>paanii</a:t>
            </a:r>
            <a:endPar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endParaRP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(Hindi)</a:t>
            </a:r>
          </a:p>
        </p:txBody>
      </p:sp>
      <p:sp>
        <p:nvSpPr>
          <p:cNvPr id="16" name="TextBox 15"/>
          <p:cNvSpPr txBox="1"/>
          <p:nvPr/>
        </p:nvSpPr>
        <p:spPr>
          <a:xfrm>
            <a:off x="5257800" y="3404801"/>
            <a:ext cx="925253" cy="507831"/>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Jal</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(Bengali) </a:t>
            </a:r>
          </a:p>
        </p:txBody>
      </p:sp>
      <p:sp>
        <p:nvSpPr>
          <p:cNvPr id="17" name="TextBox 16"/>
          <p:cNvSpPr txBox="1"/>
          <p:nvPr/>
        </p:nvSpPr>
        <p:spPr>
          <a:xfrm>
            <a:off x="4046829" y="1185790"/>
            <a:ext cx="1210972" cy="507831"/>
          </a:xfrm>
          <a:prstGeom prst="rect">
            <a:avLst/>
          </a:prstGeom>
          <a:noFill/>
        </p:spPr>
        <p:txBody>
          <a:bodyPr wrap="squar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Water</a:t>
            </a:r>
          </a:p>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1" u="none" strike="noStrike" kern="1200" cap="none" spc="0" normalizeH="0" baseline="0" noProof="0" dirty="0">
                <a:ln>
                  <a:noFill/>
                </a:ln>
                <a:solidFill>
                  <a:srgbClr val="000000"/>
                </a:solidFill>
                <a:effectLst/>
                <a:uLnTx/>
                <a:uFillTx/>
                <a:latin typeface="Arial" charset="0"/>
                <a:ea typeface="+mn-ea"/>
                <a:cs typeface="Arial" charset="0"/>
                <a:sym typeface="Arial"/>
              </a:rPr>
              <a:t>(English)</a:t>
            </a:r>
          </a:p>
        </p:txBody>
      </p:sp>
    </p:spTree>
    <p:extLst>
      <p:ext uri="{BB962C8B-B14F-4D97-AF65-F5344CB8AC3E}">
        <p14:creationId xmlns:p14="http://schemas.microsoft.com/office/powerpoint/2010/main" val="11046107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810815"/>
          </a:xfrm>
        </p:spPr>
        <p:txBody>
          <a:bodyPr/>
          <a:lstStyle/>
          <a:p>
            <a:r>
              <a:rPr lang="en-US" dirty="0"/>
              <a:t>L1</a:t>
            </a:r>
            <a:r>
              <a:rPr lang="en-US" dirty="0">
                <a:sym typeface="Wingdings" panose="05000000000000000000" pitchFamily="2" charset="2"/>
              </a:rPr>
              <a:t>bridgeL2 </a:t>
            </a:r>
            <a:r>
              <a:rPr lang="en-US" sz="2100" i="1" dirty="0">
                <a:sym typeface="Wingdings" panose="05000000000000000000" pitchFamily="2" charset="2"/>
              </a:rPr>
              <a:t>(Wu and Wang 2009)</a:t>
            </a:r>
            <a:endParaRPr lang="en-US" sz="2100" dirty="0"/>
          </a:p>
        </p:txBody>
      </p:sp>
      <p:sp>
        <p:nvSpPr>
          <p:cNvPr id="3" name="Content Placeholder 2"/>
          <p:cNvSpPr>
            <a:spLocks noGrp="1"/>
          </p:cNvSpPr>
          <p:nvPr>
            <p:ph idx="1"/>
          </p:nvPr>
        </p:nvSpPr>
        <p:spPr>
          <a:xfrm>
            <a:off x="2030016" y="1257300"/>
            <a:ext cx="5829300" cy="3342085"/>
          </a:xfrm>
        </p:spPr>
        <p:txBody>
          <a:bodyPr/>
          <a:lstStyle/>
          <a:p>
            <a:r>
              <a:rPr lang="en-US" dirty="0"/>
              <a:t>Resource rich and resource poor language pairs</a:t>
            </a:r>
          </a:p>
          <a:p>
            <a:endParaRPr lang="en-US" dirty="0"/>
          </a:p>
          <a:p>
            <a:r>
              <a:rPr lang="en-US" dirty="0"/>
              <a:t>Question-1: How about translating through a ‘bridge’?</a:t>
            </a:r>
          </a:p>
          <a:p>
            <a:endParaRPr lang="en-US" dirty="0"/>
          </a:p>
          <a:p>
            <a:r>
              <a:rPr lang="en-US" dirty="0"/>
              <a:t>Question-2: how to choose the bridge?</a:t>
            </a:r>
          </a:p>
        </p:txBody>
      </p:sp>
    </p:spTree>
    <p:extLst>
      <p:ext uri="{BB962C8B-B14F-4D97-AF65-F5344CB8AC3E}">
        <p14:creationId xmlns:p14="http://schemas.microsoft.com/office/powerpoint/2010/main" val="2142553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ways of expressing meaning</a:t>
            </a:r>
          </a:p>
        </p:txBody>
      </p:sp>
      <p:sp>
        <p:nvSpPr>
          <p:cNvPr id="3" name="Content Placeholder 2"/>
          <p:cNvSpPr>
            <a:spLocks noGrp="1"/>
          </p:cNvSpPr>
          <p:nvPr>
            <p:ph idx="1"/>
          </p:nvPr>
        </p:nvSpPr>
        <p:spPr/>
        <p:txBody>
          <a:bodyPr/>
          <a:lstStyle/>
          <a:p>
            <a:pPr>
              <a:lnSpc>
                <a:spcPct val="80000"/>
              </a:lnSpc>
              <a:buNone/>
            </a:pPr>
            <a:r>
              <a:rPr lang="en-US" dirty="0"/>
              <a:t>English:</a:t>
            </a:r>
          </a:p>
          <a:p>
            <a:pPr>
              <a:lnSpc>
                <a:spcPct val="80000"/>
              </a:lnSpc>
              <a:buNone/>
            </a:pPr>
            <a:r>
              <a:rPr lang="en-US" dirty="0"/>
              <a:t>		</a:t>
            </a:r>
            <a:r>
              <a:rPr lang="en-US" i="1" dirty="0"/>
              <a:t>This blanket is very soft</a:t>
            </a:r>
          </a:p>
          <a:p>
            <a:pPr>
              <a:lnSpc>
                <a:spcPct val="80000"/>
              </a:lnSpc>
              <a:buNone/>
            </a:pPr>
            <a:r>
              <a:rPr lang="en-US" dirty="0"/>
              <a:t>Hindi:</a:t>
            </a:r>
          </a:p>
          <a:p>
            <a:pPr>
              <a:lnSpc>
                <a:spcPct val="80000"/>
              </a:lnSpc>
              <a:buNone/>
            </a:pPr>
            <a:r>
              <a:rPr lang="en-US" dirty="0"/>
              <a:t>		</a:t>
            </a:r>
            <a:r>
              <a:rPr lang="en-US" i="1" dirty="0" err="1"/>
              <a:t>yaha</a:t>
            </a:r>
            <a:r>
              <a:rPr lang="en-US" i="1" dirty="0"/>
              <a:t> </a:t>
            </a:r>
            <a:r>
              <a:rPr lang="en-US" i="1" dirty="0" err="1"/>
              <a:t>kambal</a:t>
            </a:r>
            <a:r>
              <a:rPr lang="en-US" i="1" dirty="0"/>
              <a:t> </a:t>
            </a:r>
            <a:r>
              <a:rPr lang="en-US" i="1" dirty="0" err="1"/>
              <a:t>bahut</a:t>
            </a:r>
            <a:r>
              <a:rPr lang="en-US" i="1" dirty="0"/>
              <a:t> </a:t>
            </a:r>
            <a:r>
              <a:rPr lang="en-US" i="1" dirty="0" err="1"/>
              <a:t>naram</a:t>
            </a:r>
            <a:r>
              <a:rPr lang="en-US" i="1" dirty="0"/>
              <a:t> </a:t>
            </a:r>
            <a:r>
              <a:rPr lang="en-US" i="1" dirty="0" err="1"/>
              <a:t>hai</a:t>
            </a:r>
            <a:endParaRPr lang="en-US" i="1" dirty="0"/>
          </a:p>
          <a:p>
            <a:pPr>
              <a:lnSpc>
                <a:spcPct val="80000"/>
              </a:lnSpc>
              <a:buNone/>
            </a:pPr>
            <a:r>
              <a:rPr lang="en-US" dirty="0"/>
              <a:t>Bangla:</a:t>
            </a:r>
          </a:p>
          <a:p>
            <a:pPr>
              <a:lnSpc>
                <a:spcPct val="80000"/>
              </a:lnSpc>
              <a:buNone/>
            </a:pPr>
            <a:r>
              <a:rPr lang="en-US" dirty="0"/>
              <a:t>		</a:t>
            </a:r>
            <a:r>
              <a:rPr lang="en-US" i="1" dirty="0" err="1"/>
              <a:t>ei</a:t>
            </a:r>
            <a:r>
              <a:rPr lang="en-US" i="1" dirty="0"/>
              <a:t> </a:t>
            </a:r>
            <a:r>
              <a:rPr lang="en-US" i="1" dirty="0" err="1"/>
              <a:t>kambal</a:t>
            </a:r>
            <a:r>
              <a:rPr lang="en-US" i="1" dirty="0"/>
              <a:t> </a:t>
            </a:r>
            <a:r>
              <a:rPr lang="en-US" i="1" dirty="0">
                <a:solidFill>
                  <a:srgbClr val="FF0000"/>
                </a:solidFill>
              </a:rPr>
              <a:t>ti </a:t>
            </a:r>
            <a:r>
              <a:rPr lang="en-US" i="1" dirty="0" err="1"/>
              <a:t>khub</a:t>
            </a:r>
            <a:r>
              <a:rPr lang="en-US" i="1" dirty="0"/>
              <a:t> </a:t>
            </a:r>
            <a:r>
              <a:rPr lang="en-US" i="1" dirty="0" err="1"/>
              <a:t>naram</a:t>
            </a:r>
            <a:r>
              <a:rPr lang="en-US" i="1" dirty="0"/>
              <a:t> &lt;null&gt;</a:t>
            </a:r>
          </a:p>
          <a:p>
            <a:pPr>
              <a:lnSpc>
                <a:spcPct val="80000"/>
              </a:lnSpc>
              <a:buNone/>
            </a:pPr>
            <a:r>
              <a:rPr lang="en-US" dirty="0"/>
              <a:t>Marathi:</a:t>
            </a:r>
          </a:p>
          <a:p>
            <a:pPr>
              <a:lnSpc>
                <a:spcPct val="80000"/>
              </a:lnSpc>
              <a:buNone/>
            </a:pPr>
            <a:r>
              <a:rPr lang="en-US" dirty="0"/>
              <a:t>		</a:t>
            </a:r>
            <a:r>
              <a:rPr lang="en-US" i="1" dirty="0" err="1"/>
              <a:t>haa</a:t>
            </a:r>
            <a:r>
              <a:rPr lang="en-US" i="1" dirty="0"/>
              <a:t> </a:t>
            </a:r>
            <a:r>
              <a:rPr lang="en-US" i="1" dirty="0" err="1"/>
              <a:t>kambal</a:t>
            </a:r>
            <a:r>
              <a:rPr lang="en-US" i="1" dirty="0"/>
              <a:t> </a:t>
            </a:r>
            <a:r>
              <a:rPr lang="en-US" i="1" dirty="0" err="1"/>
              <a:t>khup</a:t>
            </a:r>
            <a:r>
              <a:rPr lang="en-US" i="1" dirty="0"/>
              <a:t> </a:t>
            </a:r>
            <a:r>
              <a:rPr lang="en-US" i="1" dirty="0" err="1"/>
              <a:t>naram</a:t>
            </a:r>
            <a:r>
              <a:rPr lang="en-US" i="1" dirty="0"/>
              <a:t> </a:t>
            </a:r>
            <a:r>
              <a:rPr lang="en-US" i="1" dirty="0" err="1"/>
              <a:t>aahe</a:t>
            </a:r>
            <a:endParaRPr lang="en-US" i="1" dirty="0"/>
          </a:p>
          <a:p>
            <a:pPr>
              <a:lnSpc>
                <a:spcPct val="80000"/>
              </a:lnSpc>
              <a:buNone/>
            </a:pPr>
            <a:r>
              <a:rPr lang="en-US" dirty="0"/>
              <a:t>Manipuri: </a:t>
            </a:r>
          </a:p>
          <a:p>
            <a:pPr>
              <a:lnSpc>
                <a:spcPct val="80000"/>
              </a:lnSpc>
              <a:buNone/>
            </a:pPr>
            <a:r>
              <a:rPr lang="en-US" dirty="0"/>
              <a:t>		</a:t>
            </a:r>
            <a:r>
              <a:rPr lang="en-US" i="1" dirty="0" err="1"/>
              <a:t>kampor</a:t>
            </a:r>
            <a:r>
              <a:rPr lang="en-US" i="1" dirty="0"/>
              <a:t> 	</a:t>
            </a:r>
            <a:r>
              <a:rPr lang="en-US" i="1" dirty="0" err="1"/>
              <a:t>asi</a:t>
            </a:r>
            <a:r>
              <a:rPr lang="en-US" i="1" dirty="0"/>
              <a:t>	</a:t>
            </a:r>
            <a:r>
              <a:rPr lang="en-US" i="1" dirty="0">
                <a:solidFill>
                  <a:srgbClr val="FF0000"/>
                </a:solidFill>
              </a:rPr>
              <a:t>mon </a:t>
            </a:r>
            <a:r>
              <a:rPr lang="en-US" i="1" dirty="0" err="1">
                <a:solidFill>
                  <a:srgbClr val="FF0000"/>
                </a:solidFill>
              </a:rPr>
              <a:t>mon</a:t>
            </a:r>
            <a:r>
              <a:rPr lang="en-US" i="1" dirty="0"/>
              <a:t>  </a:t>
            </a:r>
            <a:r>
              <a:rPr lang="en-US" i="1" dirty="0" err="1"/>
              <a:t>laui</a:t>
            </a:r>
            <a:endParaRPr lang="en-US" i="1" dirty="0"/>
          </a:p>
          <a:p>
            <a:pPr>
              <a:lnSpc>
                <a:spcPct val="80000"/>
              </a:lnSpc>
              <a:buNone/>
            </a:pPr>
            <a:r>
              <a:rPr lang="en-US" i="1" dirty="0"/>
              <a:t>		blanket	this	soft   </a:t>
            </a:r>
            <a:r>
              <a:rPr lang="en-US" i="1" dirty="0" err="1"/>
              <a:t>soft</a:t>
            </a:r>
            <a:r>
              <a:rPr lang="en-US" i="1" dirty="0"/>
              <a:t>   is</a:t>
            </a:r>
          </a:p>
          <a:p>
            <a:pPr>
              <a:lnSpc>
                <a:spcPct val="80000"/>
              </a:lnSpc>
              <a:buNone/>
            </a:pPr>
            <a:endParaRPr lang="en-US" i="1" dirty="0"/>
          </a:p>
          <a:p>
            <a:endParaRPr lang="en-US" dirty="0"/>
          </a:p>
        </p:txBody>
      </p:sp>
      <p:graphicFrame>
        <p:nvGraphicFramePr>
          <p:cNvPr id="8" name="Object 7"/>
          <p:cNvGraphicFramePr>
            <a:graphicFrameLocks noChangeAspect="1"/>
          </p:cNvGraphicFramePr>
          <p:nvPr/>
        </p:nvGraphicFramePr>
        <p:xfrm>
          <a:off x="5453898" y="1061442"/>
          <a:ext cx="1560121" cy="1363266"/>
        </p:xfrm>
        <a:graphic>
          <a:graphicData uri="http://schemas.openxmlformats.org/presentationml/2006/ole">
            <mc:AlternateContent xmlns:mc="http://schemas.openxmlformats.org/markup-compatibility/2006">
              <mc:Choice xmlns:v="urn:schemas-microsoft-com:vml" Requires="v">
                <p:oleObj name="Photo Editor Photo" r:id="rId3" imgW="6400000" imgH="5590476" progId="">
                  <p:embed/>
                </p:oleObj>
              </mc:Choice>
              <mc:Fallback>
                <p:oleObj name="Photo Editor Photo" r:id="rId3" imgW="6400000" imgH="5590476" progId="">
                  <p:embed/>
                  <p:pic>
                    <p:nvPicPr>
                      <p:cNvPr id="8" name="Object 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3898" y="1061442"/>
                        <a:ext cx="1560121" cy="1363266"/>
                      </a:xfrm>
                      <a:prstGeom prst="rect">
                        <a:avLst/>
                      </a:prstGeom>
                      <a:noFill/>
                      <a:ln>
                        <a:noFill/>
                      </a:ln>
                      <a:effectLst/>
                    </p:spPr>
                  </p:pic>
                </p:oleObj>
              </mc:Fallback>
            </mc:AlternateContent>
          </a:graphicData>
        </a:graphic>
      </p:graphicFrame>
      <p:cxnSp>
        <p:nvCxnSpPr>
          <p:cNvPr id="9" name="Straight Arrow Connector 8"/>
          <p:cNvCxnSpPr>
            <a:cxnSpLocks/>
          </p:cNvCxnSpPr>
          <p:nvPr/>
        </p:nvCxnSpPr>
        <p:spPr>
          <a:xfrm>
            <a:off x="2726450" y="1783068"/>
            <a:ext cx="1280912" cy="142461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2722500" y="1783068"/>
            <a:ext cx="1356300" cy="3527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2735015" y="1789413"/>
            <a:ext cx="1343785" cy="8394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flipH="1">
            <a:off x="1561822" y="1783068"/>
            <a:ext cx="49850" cy="84583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1627671" y="1796339"/>
            <a:ext cx="241150" cy="339486"/>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a:off x="1633979" y="1796339"/>
            <a:ext cx="64021" cy="1411344"/>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cxnSpLocks/>
          </p:cNvCxnSpPr>
          <p:nvPr/>
        </p:nvCxnSpPr>
        <p:spPr>
          <a:xfrm>
            <a:off x="1624315" y="1796339"/>
            <a:ext cx="793059" cy="190289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2731723" y="1800224"/>
            <a:ext cx="1522662" cy="19454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5" idx="2"/>
            <a:endCxn id="38" idx="0"/>
          </p:cNvCxnSpPr>
          <p:nvPr/>
        </p:nvCxnSpPr>
        <p:spPr>
          <a:xfrm>
            <a:off x="6701498" y="2990901"/>
            <a:ext cx="859540" cy="15165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900134" y="3150905"/>
            <a:ext cx="635110"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Marathi</a:t>
            </a:r>
          </a:p>
        </p:txBody>
      </p:sp>
      <p:sp>
        <p:nvSpPr>
          <p:cNvPr id="35" name="TextBox 34"/>
          <p:cNvSpPr txBox="1"/>
          <p:nvPr/>
        </p:nvSpPr>
        <p:spPr>
          <a:xfrm>
            <a:off x="6454475" y="2736985"/>
            <a:ext cx="494046"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Hindi</a:t>
            </a:r>
          </a:p>
        </p:txBody>
      </p:sp>
      <p:sp>
        <p:nvSpPr>
          <p:cNvPr id="36" name="TextBox 35"/>
          <p:cNvSpPr txBox="1"/>
          <p:nvPr/>
        </p:nvSpPr>
        <p:spPr>
          <a:xfrm>
            <a:off x="7078668" y="3424466"/>
            <a:ext cx="636713"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Bengali</a:t>
            </a:r>
          </a:p>
        </p:txBody>
      </p:sp>
      <p:sp>
        <p:nvSpPr>
          <p:cNvPr id="37" name="TextBox 36"/>
          <p:cNvSpPr txBox="1"/>
          <p:nvPr/>
        </p:nvSpPr>
        <p:spPr>
          <a:xfrm>
            <a:off x="6115051" y="3788525"/>
            <a:ext cx="70403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Manipuri</a:t>
            </a:r>
          </a:p>
        </p:txBody>
      </p:sp>
      <p:sp>
        <p:nvSpPr>
          <p:cNvPr id="38" name="TextBox 37"/>
          <p:cNvSpPr txBox="1"/>
          <p:nvPr/>
        </p:nvSpPr>
        <p:spPr>
          <a:xfrm>
            <a:off x="7246689" y="4507476"/>
            <a:ext cx="628698"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050" b="0" i="1" u="none" strike="noStrike" kern="0" cap="none" spc="0" normalizeH="0" baseline="0" noProof="0" dirty="0">
                <a:ln>
                  <a:noFill/>
                </a:ln>
                <a:solidFill>
                  <a:srgbClr val="000000"/>
                </a:solidFill>
                <a:effectLst/>
                <a:uLnTx/>
                <a:uFillTx/>
                <a:latin typeface="Arial"/>
                <a:cs typeface="Arial"/>
                <a:sym typeface="Arial"/>
              </a:rPr>
              <a:t>English</a:t>
            </a:r>
          </a:p>
        </p:txBody>
      </p:sp>
      <p:cxnSp>
        <p:nvCxnSpPr>
          <p:cNvPr id="42" name="Straight Connector 41"/>
          <p:cNvCxnSpPr>
            <a:stCxn id="35" idx="2"/>
            <a:endCxn id="36" idx="0"/>
          </p:cNvCxnSpPr>
          <p:nvPr/>
        </p:nvCxnSpPr>
        <p:spPr>
          <a:xfrm>
            <a:off x="6701498" y="2990901"/>
            <a:ext cx="695527" cy="4335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2"/>
          </p:cNvCxnSpPr>
          <p:nvPr/>
        </p:nvCxnSpPr>
        <p:spPr>
          <a:xfrm flipH="1">
            <a:off x="6425357" y="2990901"/>
            <a:ext cx="276141" cy="1479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35" idx="2"/>
          </p:cNvCxnSpPr>
          <p:nvPr/>
        </p:nvCxnSpPr>
        <p:spPr>
          <a:xfrm flipH="1">
            <a:off x="6396047" y="2990901"/>
            <a:ext cx="305451" cy="89475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2519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39365"/>
          </a:xfrm>
        </p:spPr>
        <p:txBody>
          <a:bodyPr/>
          <a:lstStyle/>
          <a:p>
            <a:r>
              <a:rPr lang="en-US" dirty="0"/>
              <a:t>Mathematical preliminaries</a:t>
            </a:r>
          </a:p>
        </p:txBody>
      </p:sp>
      <mc:AlternateContent xmlns:mc="http://schemas.openxmlformats.org/markup-compatibility/2006" xmlns:a14="http://schemas.microsoft.com/office/drawing/2010/main">
        <mc:Choice Requires="a14">
          <p:sp>
            <p:nvSpPr>
              <p:cNvPr id="6" name="Rectangle 5"/>
              <p:cNvSpPr/>
              <p:nvPr/>
            </p:nvSpPr>
            <p:spPr>
              <a:xfrm>
                <a:off x="2068991" y="800101"/>
                <a:ext cx="4972050" cy="1826847"/>
              </a:xfrm>
              <a:prstGeom prst="rect">
                <a:avLst/>
              </a:prstGeom>
            </p:spPr>
            <p:txBody>
              <a:bodyPr wrap="square">
                <a:spAutoFit/>
              </a:bodyPr>
              <a:lstStyle/>
              <a:p>
                <a:pPr marL="0" marR="0" lvl="0" indent="0" algn="just" defTabSz="685800" rtl="0" eaLnBrk="1" fontAlgn="base"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rPr>
                  <a:t> </a:t>
                </a:r>
                <a:endParaRPr kumimoji="0" 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endParaRPr>
              </a:p>
              <a:p>
                <a:pPr marL="0" marR="0" lvl="0" indent="0" algn="just" defTabSz="685800" rtl="0" eaLnBrk="1" fontAlgn="base" latinLnBrk="0" hangingPunct="1">
                  <a:lnSpc>
                    <a:spcPct val="100000"/>
                  </a:lnSpc>
                  <a:spcBef>
                    <a:spcPts val="450"/>
                  </a:spcBef>
                  <a:spcAft>
                    <a:spcPts val="45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best</m:t>
                          </m:r>
                        </m:sub>
                      </m:s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arg</m:t>
                      </m:r>
                      <m:func>
                        <m:func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funcPr>
                        <m:fName>
                          <m:limLow>
                            <m:limLow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limLow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max</m:t>
                              </m:r>
                            </m:e>
                            <m:lim>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lim>
                          </m:limLow>
                        </m:fName>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f</m:t>
                              </m:r>
                            </m:e>
                          </m:d>
                        </m:e>
                      </m:func>
                    </m:oMath>
                    <m:oMath xmlns:m="http://schemas.openxmlformats.org/officeDocument/2006/math">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      =</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arg</m:t>
                      </m:r>
                      <m:func>
                        <m:func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funcPr>
                        <m:fName>
                          <m:limLow>
                            <m:limLow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limLow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max</m:t>
                              </m:r>
                            </m:e>
                            <m:lim>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lim>
                          </m:limLow>
                        </m:fName>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f</m:t>
                              </m:r>
                            </m:e>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d>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LM</m:t>
                              </m:r>
                            </m:sub>
                          </m:sSub>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d>
                        </m:e>
                      </m:func>
                    </m:oMath>
                  </m:oMathPara>
                </a14:m>
                <a:endParaRPr kumimoji="0" 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endParaRPr>
              </a:p>
              <a:p>
                <a:pPr marL="0" marR="0" lvl="0" indent="0" algn="just" defTabSz="685800" rtl="0" eaLnBrk="1" fontAlgn="base"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a:t>Where </a:t>
                </a:r>
                <a14:m>
                  <m:oMath xmlns:m="http://schemas.openxmlformats.org/officeDocument/2006/math">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1"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f</m:t>
                        </m:r>
                      </m:e>
                      <m:e>
                        <m:r>
                          <m:rPr>
                            <m:nor/>
                          </m:rPr>
                          <a:rPr kumimoji="0" lang="en-US" sz="1350" b="1" i="1"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d>
                  </m:oMath>
                </a14:m>
                <a:r>
                  <a:rPr kumimoji="0" lang="en-US" sz="135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a:t> is given by: </a:t>
                </a:r>
                <a:endParaRPr kumimoji="0" 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endParaRPr>
              </a:p>
              <a:p>
                <a:pPr marL="0" marR="0" lvl="0" indent="0" algn="ctr" defTabSz="685800" rtl="0" eaLnBrk="1" fontAlgn="base" latinLnBrk="0" hangingPunct="1">
                  <a:lnSpc>
                    <a:spcPct val="100000"/>
                  </a:lnSpc>
                  <a:spcBef>
                    <a:spcPts val="450"/>
                  </a:spcBef>
                  <a:spcAft>
                    <a:spcPts val="450"/>
                  </a:spcAft>
                  <a:buClrTx/>
                  <a:buSzTx/>
                  <a:buFont typeface="Arial"/>
                  <a:buNone/>
                  <a:tabLst/>
                  <a:defRPr/>
                </a:pPr>
                <a14:m>
                  <m:oMathPara xmlns:m="http://schemas.openxmlformats.org/officeDocument/2006/math">
                    <m:oMathParaPr>
                      <m:jc m:val="centerGroup"/>
                    </m:oMathParaPr>
                    <m:oMath xmlns:m="http://schemas.openxmlformats.org/officeDocument/2006/math">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p</m:t>
                      </m:r>
                      <m:d>
                        <m:dPr>
                          <m:ctrlPr>
                            <a:rPr kumimoji="0" lang="en-US" sz="1350" b="1" i="1" u="none" strike="noStrike" kern="1200" cap="none" spc="0" normalizeH="0" baseline="0" noProof="0">
                              <a:ln>
                                <a:noFill/>
                              </a:ln>
                              <a:solidFill>
                                <a:srgbClr val="000000"/>
                              </a:solidFill>
                              <a:effectLst/>
                              <a:uLnTx/>
                              <a:uFillTx/>
                              <a:latin typeface="Cambria Math" panose="02040503050406030204" pitchFamily="18" charset="0"/>
                              <a:ea typeface="ArialUnicodeMS"/>
                              <a:sym typeface="Arial"/>
                            </a:rPr>
                          </m:ctrlPr>
                        </m:dPr>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f</m:t>
                          </m:r>
                        </m:e>
                        <m:e>
                          <m:r>
                            <m:rPr>
                              <m:nor/>
                            </m:rPr>
                            <a:rPr kumimoji="0" lang="en-US" sz="1350" b="1" i="0" u="none" strike="noStrike" kern="1200" cap="none" spc="0" normalizeH="0" baseline="0" noProof="0">
                              <a:ln>
                                <a:noFill/>
                              </a:ln>
                              <a:solidFill>
                                <a:srgbClr val="000000"/>
                              </a:solidFill>
                              <a:effectLst/>
                              <a:uLnTx/>
                              <a:uFillTx/>
                              <a:latin typeface="Times New Roman" panose="02020603050405020304" pitchFamily="18" charset="0"/>
                              <a:ea typeface="ArialUnicodeMS"/>
                              <a:cs typeface="Arial" charset="0"/>
                              <a:sym typeface="Arial"/>
                            </a:rPr>
                            <m:t>e</m:t>
                          </m:r>
                        </m:e>
                      </m:d>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p</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dPr>
                        <m:e>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p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f</m:t>
                                  </m:r>
                                </m:e>
                              </m:bar>
                            </m:e>
                            <m:sup>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p>
                          </m:sSup>
                        </m:e>
                        <m:e>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p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e</m:t>
                                  </m:r>
                                </m:e>
                              </m:bar>
                            </m:e>
                            <m:sup>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p>
                          </m:sSup>
                        </m:e>
                      </m:d>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 </m:t>
                      </m:r>
                      <m:nary>
                        <m:naryPr>
                          <m:chr m:val="∏"/>
                          <m:limLoc m:val="undOv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naryPr>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=1</m:t>
                          </m:r>
                        </m:sub>
                        <m:sup>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p>
                        <m:e>
                          <m:r>
                            <m:rPr>
                              <m:nor/>
                            </m:rPr>
                            <a:rPr kumimoji="0" lang="en-US" sz="1350" b="0" i="0"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cs typeface="Cambria Math" panose="02040503050406030204" pitchFamily="18" charset="0"/>
                              <a:sym typeface="Arial"/>
                            </a:rPr>
                            <m:t>∅</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f</m:t>
                                      </m:r>
                                    </m:e>
                                  </m:ba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e</m:t>
                                      </m:r>
                                    </m:e>
                                  </m:ba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e>
                          </m:d>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d</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a</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r>
                                <m:rPr>
                                  <m:nor/>
                                </m:rPr>
                                <a:rPr kumimoji="0" lang="en-US" sz="135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b</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r>
                                    <m:rPr>
                                      <m:nor/>
                                    </m:rPr>
                                    <a:rPr kumimoji="0" lang="en-US" sz="1350" b="0" i="1"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1</m:t>
                                  </m:r>
                                </m:sub>
                              </m:sSub>
                            </m:e>
                          </m:d>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p</m:t>
                              </m: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w</m:t>
                              </m:r>
                            </m:sub>
                          </m:sSub>
                          <m:sSup>
                            <m:sSup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pPr>
                            <m:e>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f</m:t>
                                          </m:r>
                                        </m:e>
                                      </m:ba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Times New Roman" panose="02020603050405020304" pitchFamily="18" charset="0"/>
                                              <a:sym typeface="Arial"/>
                                            </a:rPr>
                                          </m:ctrlPr>
                                        </m:barPr>
                                        <m:e>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e</m:t>
                                          </m:r>
                                        </m:e>
                                      </m:bar>
                                    </m:e>
                                    <m: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i</m:t>
                                      </m:r>
                                    </m:sub>
                                  </m:sSub>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m:t>
                                  </m:r>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a</m:t>
                                  </m:r>
                                </m:e>
                              </m:d>
                            </m:e>
                            <m:sup>
                              <m:r>
                                <m:rPr>
                                  <m:nor/>
                                </m:rPr>
                                <a:rPr kumimoji="0" lang="en-US" sz="1350" b="0"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Arial" charset="0"/>
                                  <a:sym typeface="Arial"/>
                                </a:rPr>
                                <m:t>γ</m:t>
                              </m:r>
                            </m:sup>
                          </m:sSup>
                        </m:e>
                      </m:nary>
                    </m:oMath>
                  </m:oMathPara>
                </a14:m>
                <a:endParaRPr kumimoji="0" lang="en-US" sz="105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charset="0"/>
                  <a:sym typeface="Arial"/>
                </a:endParaRPr>
              </a:p>
            </p:txBody>
          </p:sp>
        </mc:Choice>
        <mc:Fallback xmlns="">
          <p:sp>
            <p:nvSpPr>
              <p:cNvPr id="6" name="Rectangle 5"/>
              <p:cNvSpPr>
                <a:spLocks noRot="1" noChangeAspect="1" noMove="1" noResize="1" noEditPoints="1" noAdjustHandles="1" noChangeArrowheads="1" noChangeShapeType="1" noTextEdit="1"/>
              </p:cNvSpPr>
              <p:nvPr/>
            </p:nvSpPr>
            <p:spPr>
              <a:xfrm>
                <a:off x="2068991" y="800101"/>
                <a:ext cx="4972050" cy="1826847"/>
              </a:xfrm>
              <a:prstGeom prst="rect">
                <a:avLst/>
              </a:prstGeom>
              <a:blipFill>
                <a:blip r:embed="rId2"/>
                <a:stretch>
                  <a:fillRect l="-24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3028950" y="2701562"/>
                <a:ext cx="2456122" cy="688715"/>
              </a:xfrm>
              <a:prstGeom prst="rect">
                <a:avLst/>
              </a:prstGeom>
            </p:spPr>
            <p:txBody>
              <a:bodyPr wrap="non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r>
                        <m:rPr>
                          <m:nor/>
                        </m:rPr>
                        <a:rPr kumimoji="0" lang="en-US" sz="1350" b="0" i="0" u="none" strike="noStrike" kern="1200" cap="none" spc="0" normalizeH="0" baseline="0" noProof="0">
                          <a:ln>
                            <a:noFill/>
                          </a:ln>
                          <a:solidFill>
                            <a:srgbClr val="000000"/>
                          </a:solidFill>
                          <a:effectLst/>
                          <a:uLnTx/>
                          <a:uFillTx/>
                          <a:latin typeface="Arial" charset="0"/>
                          <a:ea typeface="+mn-ea"/>
                          <a:cs typeface="Arial" charset="0"/>
                          <a:sym typeface="Arial"/>
                        </a:rPr>
                        <m:t>∅</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Arial" charset="0"/>
                                      <a:ea typeface="+mn-ea"/>
                                      <a:cs typeface="Arial" charset="0"/>
                                      <a:sym typeface="Arial"/>
                                    </a:rPr>
                                    <m:t>f</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e</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d>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 </m:t>
                      </m:r>
                      <m:nary>
                        <m:naryPr>
                          <m:chr m:val="∑"/>
                          <m:limLoc m:val="undOvr"/>
                          <m:supHide m:val="on"/>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p</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sub>
                        <m:sup/>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f</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p</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d>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p</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e</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d>
                        </m:e>
                      </m:nary>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7" name="Rectangle 6"/>
              <p:cNvSpPr>
                <a:spLocks noRot="1" noChangeAspect="1" noMove="1" noResize="1" noEditPoints="1" noAdjustHandles="1" noChangeArrowheads="1" noChangeShapeType="1" noTextEdit="1"/>
              </p:cNvSpPr>
              <p:nvPr/>
            </p:nvSpPr>
            <p:spPr>
              <a:xfrm>
                <a:off x="3028950" y="2701562"/>
                <a:ext cx="2456122" cy="688715"/>
              </a:xfrm>
              <a:prstGeom prst="rect">
                <a:avLst/>
              </a:prstGeom>
              <a:blipFill>
                <a:blip r:embed="rId3"/>
                <a:stretch>
                  <a:fillRect t="-103540" b="-13185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384449" y="3664348"/>
                <a:ext cx="4743450" cy="744306"/>
              </a:xfrm>
              <a:prstGeom prst="rect">
                <a:avLst/>
              </a:prstGeom>
            </p:spPr>
            <p:txBody>
              <a:bodyPr wrap="square">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14:m>
                  <m:oMathPara xmlns:m="http://schemas.openxmlformats.org/officeDocument/2006/math">
                    <m:oMathParaPr>
                      <m:jc m:val="centerGroup"/>
                    </m:oMathParaPr>
                    <m:oMath xmlns:m="http://schemas.openxmlformats.org/officeDocument/2006/math">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m:rPr>
                              <m:nor/>
                            </m:rPr>
                            <a:rPr kumimoji="0" lang="en-US" sz="1350" b="0" i="0" u="none" strike="noStrike" kern="1200" cap="none" spc="0" normalizeH="0" baseline="0" noProof="0">
                              <a:ln>
                                <a:noFill/>
                              </a:ln>
                              <a:solidFill>
                                <a:srgbClr val="000000"/>
                              </a:solidFill>
                              <a:effectLst/>
                              <a:uLnTx/>
                              <a:uFillTx/>
                              <a:latin typeface="Arial" charset="0"/>
                              <a:ea typeface="+mn-ea"/>
                              <a:cs typeface="Arial" charset="0"/>
                              <a:sym typeface="Arial"/>
                            </a:rPr>
                            <m:t>p</m:t>
                          </m:r>
                        </m:e>
                        <m:sub>
                          <m:r>
                            <m:rPr>
                              <m:nor/>
                            </m:rPr>
                            <a:rPr kumimoji="0" lang="en-US" sz="1350" b="0" i="1" u="none" strike="noStrike" kern="1200" cap="none" spc="0" normalizeH="0" baseline="0" noProof="0">
                              <a:ln>
                                <a:noFill/>
                              </a:ln>
                              <a:solidFill>
                                <a:srgbClr val="000000"/>
                              </a:solidFill>
                              <a:effectLst/>
                              <a:uLnTx/>
                              <a:uFillTx/>
                              <a:latin typeface="Arial" charset="0"/>
                              <a:ea typeface="+mn-ea"/>
                              <a:cs typeface="Arial" charset="0"/>
                              <a:sym typeface="Arial"/>
                            </a:rPr>
                            <m:t>w</m:t>
                          </m:r>
                        </m:sub>
                      </m:sSub>
                      <m:d>
                        <m:d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f</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e>
                        <m:e>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bar>
                                <m:barPr>
                                  <m:pos m:val="top"/>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bar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e</m:t>
                                  </m:r>
                                </m:e>
                              </m:ba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i</m:t>
                              </m:r>
                            </m:sub>
                          </m:s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a</m:t>
                          </m:r>
                        </m:e>
                      </m:d>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 </m:t>
                      </m:r>
                      <m:nary>
                        <m:naryPr>
                          <m:chr m:val="∏"/>
                          <m:limLoc m:val="undOv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=1</m:t>
                          </m:r>
                        </m:sub>
                        <m:sup>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n</m:t>
                          </m:r>
                        </m:sup>
                        <m:e>
                          <m:f>
                            <m:f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fPr>
                            <m:num>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1</m:t>
                              </m:r>
                            </m:num>
                            <m:den>
                              <m:d>
                                <m:dPr>
                                  <m:begChr m:val="|"/>
                                  <m:endChr m:val="|"/>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d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a</m:t>
                                  </m:r>
                                </m:e>
                              </m:d>
                            </m:den>
                          </m:f>
                          <m:nary>
                            <m:naryPr>
                              <m:chr m:val="∑"/>
                              <m:limLoc m:val="undOvr"/>
                              <m:supHide m:val="on"/>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naryPr>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a</m:t>
                              </m:r>
                            </m:sub>
                            <m:sup/>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w</m:t>
                              </m:r>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f</m:t>
                                  </m: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sub>
                              </m:s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sSub>
                                <m:sSubPr>
                                  <m:ctrl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sym typeface="Arial"/>
                                    </a:rPr>
                                  </m:ctrlPr>
                                </m:sSubPr>
                                <m:e>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e</m:t>
                                  </m:r>
                                </m:e>
                                <m: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l</m:t>
                                  </m:r>
                                </m:sub>
                              </m:sSub>
                              <m:r>
                                <m:rPr>
                                  <m:nor/>
                                </m:rPr>
                                <a:rPr kumimoji="0" lang="en-US" sz="1350" b="0" i="1" u="none" strike="noStrike" kern="1200" cap="none" spc="0" normalizeH="0" baseline="0" noProof="0">
                                  <a:ln>
                                    <a:noFill/>
                                  </a:ln>
                                  <a:solidFill>
                                    <a:srgbClr val="000000"/>
                                  </a:solidFill>
                                  <a:effectLst/>
                                  <a:uLnTx/>
                                  <a:uFillTx/>
                                  <a:latin typeface="Cambria Math" panose="02040503050406030204" pitchFamily="18" charset="0"/>
                                  <a:ea typeface="+mn-ea"/>
                                  <a:cs typeface="Arial" charset="0"/>
                                  <a:sym typeface="Arial"/>
                                </a:rPr>
                                <m:t>)</m:t>
                              </m:r>
                            </m:e>
                          </m:nary>
                        </m:e>
                      </m:nary>
                    </m:oMath>
                  </m:oMathPara>
                </a14:m>
                <a:endParaRPr kumimoji="0" lang="en-US"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mc:Choice>
        <mc:Fallback xmlns="">
          <p:sp>
            <p:nvSpPr>
              <p:cNvPr id="9" name="Rectangle 8"/>
              <p:cNvSpPr>
                <a:spLocks noRot="1" noChangeAspect="1" noMove="1" noResize="1" noEditPoints="1" noAdjustHandles="1" noChangeArrowheads="1" noChangeShapeType="1" noTextEdit="1"/>
              </p:cNvSpPr>
              <p:nvPr/>
            </p:nvSpPr>
            <p:spPr>
              <a:xfrm>
                <a:off x="2384449" y="3664348"/>
                <a:ext cx="4743450" cy="744306"/>
              </a:xfrm>
              <a:prstGeom prst="rect">
                <a:avLst/>
              </a:prstGeom>
              <a:blipFill>
                <a:blip r:embed="rId4"/>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29168370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1485900" y="797421"/>
            <a:ext cx="6172200" cy="643050"/>
          </a:xfrm>
          <a:prstGeom prst="rect">
            <a:avLst/>
          </a:prstGeom>
        </p:spPr>
        <p:txBody>
          <a:bodyPr vert="horz" wrap="square" lIns="68569" tIns="68569" rIns="68569" bIns="68569" numCol="1" anchor="b" anchorCtr="0" compatLnSpc="1">
            <a:prstTxWarp prst="textNoShape">
              <a:avLst/>
            </a:prstTxWarp>
            <a:noAutofit/>
          </a:bodyPr>
          <a:lstStyle/>
          <a:p>
            <a:r>
              <a:rPr lang="en"/>
              <a:t>Triangulation approach</a:t>
            </a:r>
          </a:p>
        </p:txBody>
      </p:sp>
      <p:sp>
        <p:nvSpPr>
          <p:cNvPr id="252" name="Shape 252"/>
          <p:cNvSpPr txBox="1">
            <a:spLocks noGrp="1"/>
          </p:cNvSpPr>
          <p:nvPr>
            <p:ph type="body" idx="1"/>
          </p:nvPr>
        </p:nvSpPr>
        <p:spPr>
          <a:xfrm>
            <a:off x="1485900" y="1543051"/>
            <a:ext cx="6172200" cy="2794274"/>
          </a:xfrm>
          <a:prstGeom prst="rect">
            <a:avLst/>
          </a:prstGeom>
        </p:spPr>
        <p:txBody>
          <a:bodyPr vert="horz" wrap="square" lIns="68569" tIns="68569" rIns="68569" bIns="68569" numCol="1" anchor="t" anchorCtr="0" compatLnSpc="1">
            <a:prstTxWarp prst="textNoShape">
              <a:avLst/>
            </a:prstTxWarp>
            <a:noAutofit/>
          </a:bodyPr>
          <a:lstStyle/>
          <a:p>
            <a:pPr>
              <a:buNone/>
            </a:pPr>
            <a:endParaRPr dirty="0"/>
          </a:p>
          <a:p>
            <a:pPr>
              <a:buNone/>
            </a:pPr>
            <a:endParaRPr dirty="0"/>
          </a:p>
          <a:p>
            <a:pPr>
              <a:buNone/>
            </a:pPr>
            <a:endParaRPr dirty="0"/>
          </a:p>
          <a:p>
            <a:pPr algn="ctr" eaLnBrk="0" hangingPunct="0">
              <a:buNone/>
            </a:pPr>
            <a:endParaRPr sz="1050" kern="1200" dirty="0">
              <a:latin typeface="Tahoma" pitchFamily="34" charset="0"/>
            </a:endParaRPr>
          </a:p>
          <a:p>
            <a:pPr>
              <a:buNone/>
            </a:pPr>
            <a:endParaRPr dirty="0"/>
          </a:p>
          <a:p>
            <a:pPr marL="342900" indent="-285750">
              <a:buClr>
                <a:schemeClr val="dk1"/>
              </a:buClr>
              <a:buSzPct val="100000"/>
              <a:buFont typeface="Arial"/>
              <a:buChar char="●"/>
            </a:pPr>
            <a:endParaRPr lang="en" dirty="0"/>
          </a:p>
          <a:p>
            <a:pPr marL="342900" indent="-285750">
              <a:buClr>
                <a:schemeClr val="dk1"/>
              </a:buClr>
              <a:buSzPct val="100000"/>
              <a:buFont typeface="Arial"/>
              <a:buChar char="●"/>
            </a:pPr>
            <a:endParaRPr lang="en" dirty="0"/>
          </a:p>
          <a:p>
            <a:pPr marL="342900" indent="-285750">
              <a:buClr>
                <a:schemeClr val="dk1"/>
              </a:buClr>
              <a:buSzPct val="100000"/>
              <a:buFont typeface="Arial"/>
              <a:buChar char="●"/>
            </a:pPr>
            <a:r>
              <a:rPr lang="en" dirty="0"/>
              <a:t>Important to induce language dependent components such as phrase translation probability and lexical weight</a:t>
            </a:r>
          </a:p>
        </p:txBody>
      </p:sp>
      <p:sp>
        <p:nvSpPr>
          <p:cNvPr id="253" name="Shape 253"/>
          <p:cNvSpPr/>
          <p:nvPr/>
        </p:nvSpPr>
        <p:spPr>
          <a:xfrm>
            <a:off x="2645045" y="1906556"/>
            <a:ext cx="963224" cy="515025"/>
          </a:xfrm>
          <a:prstGeom prst="rect">
            <a:avLst/>
          </a:prstGeom>
          <a:noFill/>
          <a:ln w="19050" cap="flat">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685800" rtl="0" eaLnBrk="1" fontAlgn="base" latinLnBrk="0" hangingPunct="1">
              <a:lnSpc>
                <a:spcPct val="100000"/>
              </a:lnSpc>
              <a:spcBef>
                <a:spcPts val="0"/>
              </a:spcBef>
              <a:spcAft>
                <a:spcPct val="0"/>
              </a:spcAft>
              <a:buClrTx/>
              <a:buSzTx/>
              <a:buFont typeface="Arial"/>
              <a:buNone/>
              <a:tabLst/>
              <a:defRPr/>
            </a:pPr>
            <a:r>
              <a:rPr kumimoji="0" lang="en" sz="1050" b="0" i="0" u="none" strike="noStrike" kern="1200" cap="none" spc="0" normalizeH="0" baseline="0" noProof="0" dirty="0">
                <a:ln>
                  <a:noFill/>
                </a:ln>
                <a:solidFill>
                  <a:srgbClr val="000000"/>
                </a:solidFill>
                <a:effectLst/>
                <a:uLnTx/>
                <a:uFillTx/>
                <a:latin typeface="Arial" charset="0"/>
                <a:ea typeface="+mn-ea"/>
                <a:cs typeface="Arial" charset="0"/>
                <a:sym typeface="Arial"/>
              </a:rPr>
              <a:t>Source-Pivot Phrase Table</a:t>
            </a:r>
          </a:p>
        </p:txBody>
      </p:sp>
      <p:sp>
        <p:nvSpPr>
          <p:cNvPr id="254" name="Shape 254"/>
          <p:cNvSpPr/>
          <p:nvPr/>
        </p:nvSpPr>
        <p:spPr>
          <a:xfrm>
            <a:off x="4571495" y="1906556"/>
            <a:ext cx="963224" cy="515025"/>
          </a:xfrm>
          <a:prstGeom prst="rect">
            <a:avLst/>
          </a:prstGeom>
          <a:noFill/>
          <a:ln w="19050" cap="flat">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685800" rtl="0" eaLnBrk="1" fontAlgn="base" latinLnBrk="0" hangingPunct="1">
              <a:lnSpc>
                <a:spcPct val="100000"/>
              </a:lnSpc>
              <a:spcBef>
                <a:spcPts val="0"/>
              </a:spcBef>
              <a:spcAft>
                <a:spcPct val="0"/>
              </a:spcAft>
              <a:buClrTx/>
              <a:buSzTx/>
              <a:buFont typeface="Arial"/>
              <a:buNone/>
              <a:tabLst/>
              <a:defRPr/>
            </a:pPr>
            <a:r>
              <a:rPr kumimoji="0" lang="en" sz="1050" b="0" i="0" u="none" strike="noStrike" kern="1200" cap="none" spc="0" normalizeH="0" baseline="0" noProof="0" dirty="0">
                <a:ln>
                  <a:noFill/>
                </a:ln>
                <a:solidFill>
                  <a:srgbClr val="000000"/>
                </a:solidFill>
                <a:effectLst/>
                <a:uLnTx/>
                <a:uFillTx/>
                <a:latin typeface="Arial" charset="0"/>
                <a:ea typeface="+mn-ea"/>
                <a:cs typeface="Arial" charset="0"/>
                <a:sym typeface="Arial"/>
              </a:rPr>
              <a:t>Pivot-Target Phrase Table</a:t>
            </a:r>
          </a:p>
        </p:txBody>
      </p:sp>
      <p:sp>
        <p:nvSpPr>
          <p:cNvPr id="255" name="Shape 255"/>
          <p:cNvSpPr/>
          <p:nvPr/>
        </p:nvSpPr>
        <p:spPr>
          <a:xfrm>
            <a:off x="3608270" y="2936381"/>
            <a:ext cx="1001249" cy="515025"/>
          </a:xfrm>
          <a:prstGeom prst="rect">
            <a:avLst/>
          </a:prstGeom>
          <a:noFill/>
          <a:ln w="19050" cap="flat">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685800" rtl="0" eaLnBrk="1" fontAlgn="base" latinLnBrk="0" hangingPunct="1">
              <a:lnSpc>
                <a:spcPct val="100000"/>
              </a:lnSpc>
              <a:spcBef>
                <a:spcPts val="0"/>
              </a:spcBef>
              <a:spcAft>
                <a:spcPct val="0"/>
              </a:spcAft>
              <a:buClrTx/>
              <a:buSzTx/>
              <a:buFont typeface="Arial"/>
              <a:buNone/>
              <a:tabLst/>
              <a:defRPr/>
            </a:pPr>
            <a:r>
              <a:rPr kumimoji="0" lang="en" sz="1050" b="0" i="0" u="none" strike="noStrike" kern="1200" cap="none" spc="0" normalizeH="0" baseline="0" noProof="0" dirty="0">
                <a:ln>
                  <a:noFill/>
                </a:ln>
                <a:solidFill>
                  <a:srgbClr val="000000"/>
                </a:solidFill>
                <a:effectLst/>
                <a:uLnTx/>
                <a:uFillTx/>
                <a:latin typeface="Arial" charset="0"/>
                <a:ea typeface="+mn-ea"/>
                <a:cs typeface="Arial" charset="0"/>
                <a:sym typeface="Arial"/>
              </a:rPr>
              <a:t>Source-Target Phrase Table</a:t>
            </a:r>
          </a:p>
        </p:txBody>
      </p:sp>
      <p:cxnSp>
        <p:nvCxnSpPr>
          <p:cNvPr id="256" name="Shape 256"/>
          <p:cNvCxnSpPr>
            <a:stCxn id="253" idx="3"/>
            <a:endCxn id="255" idx="0"/>
          </p:cNvCxnSpPr>
          <p:nvPr/>
        </p:nvCxnSpPr>
        <p:spPr>
          <a:xfrm>
            <a:off x="3608268" y="2164069"/>
            <a:ext cx="500625" cy="772200"/>
          </a:xfrm>
          <a:prstGeom prst="straightConnector1">
            <a:avLst/>
          </a:prstGeom>
          <a:noFill/>
          <a:ln w="19050" cap="flat">
            <a:solidFill>
              <a:schemeClr val="dk2"/>
            </a:solidFill>
            <a:prstDash val="dash"/>
            <a:round/>
            <a:headEnd type="none" w="lg" len="lg"/>
            <a:tailEnd type="triangle" w="lg" len="lg"/>
          </a:ln>
        </p:spPr>
      </p:cxnSp>
      <p:cxnSp>
        <p:nvCxnSpPr>
          <p:cNvPr id="257" name="Shape 257"/>
          <p:cNvCxnSpPr>
            <a:stCxn id="254" idx="1"/>
            <a:endCxn id="255" idx="0"/>
          </p:cNvCxnSpPr>
          <p:nvPr/>
        </p:nvCxnSpPr>
        <p:spPr>
          <a:xfrm flipH="1">
            <a:off x="4108894" y="2164069"/>
            <a:ext cx="462600" cy="772200"/>
          </a:xfrm>
          <a:prstGeom prst="straightConnector1">
            <a:avLst/>
          </a:prstGeom>
          <a:noFill/>
          <a:ln w="19050" cap="flat">
            <a:solidFill>
              <a:schemeClr val="dk2"/>
            </a:solidFill>
            <a:prstDash val="dash"/>
            <a:round/>
            <a:headEnd type="none" w="lg" len="lg"/>
            <a:tailEnd type="triangle" w="lg" len="lg"/>
          </a:ln>
        </p:spPr>
      </p:cxnSp>
      <p:cxnSp>
        <p:nvCxnSpPr>
          <p:cNvPr id="258" name="Shape 258"/>
          <p:cNvCxnSpPr>
            <a:stCxn id="255" idx="3"/>
          </p:cNvCxnSpPr>
          <p:nvPr/>
        </p:nvCxnSpPr>
        <p:spPr>
          <a:xfrm rot="10800000" flipH="1">
            <a:off x="4609518" y="3184444"/>
            <a:ext cx="1111050" cy="9450"/>
          </a:xfrm>
          <a:prstGeom prst="straightConnector1">
            <a:avLst/>
          </a:prstGeom>
          <a:noFill/>
          <a:ln w="19050" cap="flat">
            <a:solidFill>
              <a:schemeClr val="dk2"/>
            </a:solidFill>
            <a:prstDash val="solid"/>
            <a:round/>
            <a:headEnd type="none" w="lg" len="lg"/>
            <a:tailEnd type="triangle" w="lg" len="lg"/>
          </a:ln>
        </p:spPr>
      </p:cxnSp>
      <p:sp>
        <p:nvSpPr>
          <p:cNvPr id="259" name="Shape 259"/>
          <p:cNvSpPr txBox="1"/>
          <p:nvPr/>
        </p:nvSpPr>
        <p:spPr>
          <a:xfrm>
            <a:off x="4819425" y="3146345"/>
            <a:ext cx="762975" cy="186074"/>
          </a:xfrm>
          <a:prstGeom prst="rect">
            <a:avLst/>
          </a:prstGeom>
          <a:noFill/>
          <a:ln>
            <a:noFill/>
          </a:ln>
        </p:spPr>
        <p:txBody>
          <a:bodyPr lIns="68569" tIns="68569" rIns="68569" bIns="68569" anchor="t" anchorCtr="0">
            <a:noAutofit/>
          </a:bodyPr>
          <a:lstStyle/>
          <a:p>
            <a:pPr marL="0" marR="0" lvl="0" indent="0" algn="l" defTabSz="685800" rtl="0" eaLnBrk="1" fontAlgn="base" latinLnBrk="0" hangingPunct="1">
              <a:lnSpc>
                <a:spcPct val="100000"/>
              </a:lnSpc>
              <a:spcBef>
                <a:spcPts val="0"/>
              </a:spcBef>
              <a:spcAft>
                <a:spcPct val="0"/>
              </a:spcAft>
              <a:buClrTx/>
              <a:buSzTx/>
              <a:buFont typeface="Arial"/>
              <a:buNone/>
              <a:tabLst/>
              <a:defRPr/>
            </a:pPr>
            <a:r>
              <a:rPr kumimoji="0" lang="en" sz="750" b="0" i="0" u="none" strike="noStrike" kern="1200" cap="none" spc="0" normalizeH="0" baseline="0" noProof="0">
                <a:ln>
                  <a:noFill/>
                </a:ln>
                <a:solidFill>
                  <a:srgbClr val="000000"/>
                </a:solidFill>
                <a:effectLst/>
                <a:uLnTx/>
                <a:uFillTx/>
                <a:latin typeface="Arial" charset="0"/>
                <a:ea typeface="+mn-ea"/>
                <a:cs typeface="Arial" charset="0"/>
                <a:sym typeface="Arial"/>
              </a:rPr>
              <a:t>Train and tune</a:t>
            </a:r>
          </a:p>
        </p:txBody>
      </p:sp>
      <p:sp>
        <p:nvSpPr>
          <p:cNvPr id="260" name="Shape 260"/>
          <p:cNvSpPr/>
          <p:nvPr/>
        </p:nvSpPr>
        <p:spPr>
          <a:xfrm>
            <a:off x="5744494" y="2922094"/>
            <a:ext cx="1111050" cy="515025"/>
          </a:xfrm>
          <a:prstGeom prst="roundRect">
            <a:avLst>
              <a:gd name="adj" fmla="val 16667"/>
            </a:avLst>
          </a:prstGeom>
          <a:noFill/>
          <a:ln w="19050" cap="flat">
            <a:solidFill>
              <a:schemeClr val="dk2"/>
            </a:solidFill>
            <a:prstDash val="solid"/>
            <a:round/>
            <a:headEnd type="none" w="med" len="med"/>
            <a:tailEnd type="none" w="med" len="med"/>
          </a:ln>
        </p:spPr>
        <p:txBody>
          <a:bodyPr lIns="68569" tIns="68569" rIns="68569" bIns="68569" anchor="ctr" anchorCtr="0">
            <a:noAutofit/>
          </a:bodyPr>
          <a:lstStyle/>
          <a:p>
            <a:pPr marL="0" marR="0" lvl="0" indent="0" algn="ctr" defTabSz="685800" rtl="0" eaLnBrk="1" fontAlgn="base" latinLnBrk="0" hangingPunct="1">
              <a:lnSpc>
                <a:spcPct val="100000"/>
              </a:lnSpc>
              <a:spcBef>
                <a:spcPts val="0"/>
              </a:spcBef>
              <a:spcAft>
                <a:spcPct val="0"/>
              </a:spcAft>
              <a:buClr>
                <a:srgbClr val="000000"/>
              </a:buClr>
              <a:buSzPct val="78571"/>
              <a:buFont typeface="Arial"/>
              <a:buNone/>
              <a:tabLst/>
              <a:defRPr/>
            </a:pPr>
            <a:r>
              <a:rPr kumimoji="0" lang="en" sz="1050" b="0" i="0" u="none" strike="noStrike" kern="1200" cap="none" spc="0" normalizeH="0" baseline="0" noProof="0" dirty="0">
                <a:ln>
                  <a:noFill/>
                </a:ln>
                <a:solidFill>
                  <a:srgbClr val="000000"/>
                </a:solidFill>
                <a:effectLst/>
                <a:uLnTx/>
                <a:uFillTx/>
                <a:latin typeface="Arial" charset="0"/>
                <a:ea typeface="+mn-ea"/>
                <a:cs typeface="Arial" charset="0"/>
                <a:sym typeface="Arial"/>
              </a:rPr>
              <a:t>Source-Target MT System</a:t>
            </a:r>
          </a:p>
          <a:p>
            <a:pPr marL="0" marR="0" lvl="0" indent="0" algn="ctr" defTabSz="685800" rtl="0" eaLnBrk="1" fontAlgn="base" latinLnBrk="0" hangingPunct="1">
              <a:lnSpc>
                <a:spcPct val="100000"/>
              </a:lnSpc>
              <a:spcBef>
                <a:spcPts val="0"/>
              </a:spcBef>
              <a:spcAft>
                <a:spcPct val="0"/>
              </a:spcAft>
              <a:buClrTx/>
              <a:buSzTx/>
              <a:buFont typeface="Arial"/>
              <a:buNone/>
              <a:tabLst/>
              <a:defRPr/>
            </a:pPr>
            <a:endParaRPr kumimoji="0"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
        <p:nvSpPr>
          <p:cNvPr id="13" name="Date Placeholder 2"/>
          <p:cNvSpPr txBox="1">
            <a:spLocks/>
          </p:cNvSpPr>
          <p:nvPr/>
        </p:nvSpPr>
        <p:spPr>
          <a:xfrm>
            <a:off x="1685965" y="4529381"/>
            <a:ext cx="1428750" cy="3429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 typeface="Arial"/>
              <a:buNone/>
              <a:tabLst/>
              <a:defRPr/>
            </a:pPr>
            <a:r>
              <a:rPr kumimoji="0" lang="en-US" sz="1050" b="0" i="0" u="none" strike="noStrike" kern="1200" cap="none" spc="0" normalizeH="0" baseline="0" noProof="0">
                <a:ln>
                  <a:noFill/>
                </a:ln>
                <a:solidFill>
                  <a:srgbClr val="000000"/>
                </a:solidFill>
                <a:effectLst/>
                <a:uLnTx/>
                <a:uFillTx/>
                <a:latin typeface="Tahoma" pitchFamily="34" charset="0"/>
                <a:ea typeface="+mn-ea"/>
                <a:cs typeface="Arial"/>
                <a:sym typeface="Arial"/>
              </a:rPr>
              <a:t>Oct 19, 2014</a:t>
            </a:r>
            <a:endParaRPr kumimoji="0" lang="en-US" sz="1050" b="0" i="0" u="none" strike="noStrike" kern="1200" cap="none" spc="0" normalizeH="0" baseline="0" noProof="0" dirty="0">
              <a:ln>
                <a:noFill/>
              </a:ln>
              <a:solidFill>
                <a:srgbClr val="000000"/>
              </a:solidFill>
              <a:effectLst/>
              <a:uLnTx/>
              <a:uFillTx/>
              <a:latin typeface="Tahoma" pitchFamily="34" charset="0"/>
              <a:ea typeface="+mn-ea"/>
              <a:cs typeface="Arial"/>
              <a:sym typeface="Arial"/>
            </a:endParaRPr>
          </a:p>
        </p:txBody>
      </p:sp>
      <p:sp>
        <p:nvSpPr>
          <p:cNvPr id="14" name="Footer Placeholder 3"/>
          <p:cNvSpPr txBox="1">
            <a:spLocks/>
          </p:cNvSpPr>
          <p:nvPr/>
        </p:nvSpPr>
        <p:spPr>
          <a:xfrm>
            <a:off x="3733575" y="4517755"/>
            <a:ext cx="2171700" cy="3429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 typeface="Arial"/>
              <a:buNone/>
              <a:tabLst/>
              <a:defRPr/>
            </a:pPr>
            <a:r>
              <a:rPr kumimoji="0" lang="en-US" sz="1050" b="0" i="0" u="none" strike="noStrike" kern="1200" cap="none" spc="0" normalizeH="0" baseline="0" noProof="0">
                <a:ln>
                  <a:noFill/>
                </a:ln>
                <a:solidFill>
                  <a:srgbClr val="000000"/>
                </a:solidFill>
                <a:effectLst/>
                <a:uLnTx/>
                <a:uFillTx/>
                <a:latin typeface="Tahoma" pitchFamily="34" charset="0"/>
                <a:ea typeface="+mn-ea"/>
                <a:cs typeface="Arial"/>
                <a:sym typeface="Arial"/>
              </a:rPr>
              <a:t>FAN, Pushpak Bhattacharyya</a:t>
            </a:r>
            <a:endParaRPr kumimoji="0" lang="en-US" sz="1050" b="0" i="0" u="none" strike="noStrike" kern="1200" cap="none" spc="0" normalizeH="0" baseline="0" noProof="0" dirty="0">
              <a:ln>
                <a:noFill/>
              </a:ln>
              <a:solidFill>
                <a:srgbClr val="000000"/>
              </a:solidFill>
              <a:effectLst/>
              <a:uLnTx/>
              <a:uFillTx/>
              <a:latin typeface="Tahoma" pitchFamily="34" charset="0"/>
              <a:ea typeface="+mn-ea"/>
              <a:cs typeface="Arial"/>
              <a:sym typeface="Arial"/>
            </a:endParaRPr>
          </a:p>
        </p:txBody>
      </p:sp>
      <p:sp>
        <p:nvSpPr>
          <p:cNvPr id="15" name="Slide Number Placeholder 7"/>
          <p:cNvSpPr txBox="1">
            <a:spLocks/>
          </p:cNvSpPr>
          <p:nvPr/>
        </p:nvSpPr>
        <p:spPr>
          <a:xfrm>
            <a:off x="6141169" y="4598065"/>
            <a:ext cx="1428750" cy="342900"/>
          </a:xfrm>
          <a:prstGeom prst="rect">
            <a:avLst/>
          </a:prstGeom>
        </p:spPr>
        <p:txBody>
          <a:bodyPr/>
          <a:ls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a:lstStyle>
          <a:p>
            <a:pPr marL="0" marR="0" lvl="0" indent="0" algn="l" defTabSz="685800" rtl="0" eaLnBrk="0" fontAlgn="base" latinLnBrk="0" hangingPunct="0">
              <a:lnSpc>
                <a:spcPct val="100000"/>
              </a:lnSpc>
              <a:spcBef>
                <a:spcPct val="0"/>
              </a:spcBef>
              <a:spcAft>
                <a:spcPct val="0"/>
              </a:spcAft>
              <a:buClrTx/>
              <a:buSzTx/>
              <a:buFont typeface="Arial"/>
              <a:buNone/>
              <a:tabLst/>
              <a:defRPr/>
            </a:pPr>
            <a:r>
              <a:rPr kumimoji="0" lang="en-US" sz="1050" b="0" i="0" u="none" strike="noStrike" kern="1200" cap="none" spc="0" normalizeH="0" baseline="0" noProof="0" dirty="0">
                <a:ln>
                  <a:noFill/>
                </a:ln>
                <a:solidFill>
                  <a:srgbClr val="000000"/>
                </a:solidFill>
                <a:effectLst/>
                <a:uLnTx/>
                <a:uFillTx/>
                <a:latin typeface="Tahoma" pitchFamily="34" charset="0"/>
                <a:ea typeface="+mn-ea"/>
                <a:cs typeface="Arial"/>
                <a:sym typeface="Arial"/>
              </a:rPr>
              <a:t>48</a:t>
            </a:r>
          </a:p>
        </p:txBody>
      </p:sp>
    </p:spTree>
    <p:extLst>
      <p:ext uri="{BB962C8B-B14F-4D97-AF65-F5344CB8AC3E}">
        <p14:creationId xmlns:p14="http://schemas.microsoft.com/office/powerpoint/2010/main" val="305814803"/>
      </p:ext>
    </p:extLst>
  </p:cSld>
  <p:clrMapOvr>
    <a:masterClrMapping/>
  </p:clrMapOvr>
  <p:transition spd="slow">
    <p:cut/>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Mauritian Creole (MCR) </a:t>
            </a:r>
            <a:r>
              <a:rPr lang="en-US" dirty="0">
                <a:sym typeface="Wingdings" panose="05000000000000000000" pitchFamily="2" charset="2"/>
              </a:rPr>
              <a:t>French (FR) English (E)</a:t>
            </a:r>
            <a:endParaRPr lang="en-US" dirty="0"/>
          </a:p>
        </p:txBody>
      </p:sp>
      <p:sp>
        <p:nvSpPr>
          <p:cNvPr id="3" name="Content Placeholder 2"/>
          <p:cNvSpPr>
            <a:spLocks noGrp="1"/>
          </p:cNvSpPr>
          <p:nvPr>
            <p:ph idx="1"/>
          </p:nvPr>
        </p:nvSpPr>
        <p:spPr>
          <a:xfrm>
            <a:off x="2030016" y="1513285"/>
            <a:ext cx="5829300" cy="1172765"/>
          </a:xfrm>
        </p:spPr>
        <p:txBody>
          <a:bodyPr/>
          <a:lstStyle/>
          <a:p>
            <a:r>
              <a:rPr lang="en-US" dirty="0"/>
              <a:t>MCR and FR share vocabulary and structure</a:t>
            </a:r>
          </a:p>
        </p:txBody>
      </p:sp>
      <p:graphicFrame>
        <p:nvGraphicFramePr>
          <p:cNvPr id="7" name="Table 6"/>
          <p:cNvGraphicFramePr>
            <a:graphicFrameLocks noGrp="1"/>
          </p:cNvGraphicFramePr>
          <p:nvPr/>
        </p:nvGraphicFramePr>
        <p:xfrm>
          <a:off x="2914650" y="2442449"/>
          <a:ext cx="3257551" cy="1786656"/>
        </p:xfrm>
        <a:graphic>
          <a:graphicData uri="http://schemas.openxmlformats.org/drawingml/2006/table">
            <a:tbl>
              <a:tblPr firstRow="1" firstCol="1" bandRow="1">
                <a:tableStyleId>{5C22544A-7EE6-4342-B048-85BDC9FD1C3A}</a:tableStyleId>
              </a:tblPr>
              <a:tblGrid>
                <a:gridCol w="974671">
                  <a:extLst>
                    <a:ext uri="{9D8B030D-6E8A-4147-A177-3AD203B41FA5}">
                      <a16:colId xmlns:a16="http://schemas.microsoft.com/office/drawing/2014/main" val="20000"/>
                    </a:ext>
                  </a:extLst>
                </a:gridCol>
                <a:gridCol w="1240019">
                  <a:extLst>
                    <a:ext uri="{9D8B030D-6E8A-4147-A177-3AD203B41FA5}">
                      <a16:colId xmlns:a16="http://schemas.microsoft.com/office/drawing/2014/main" val="20001"/>
                    </a:ext>
                  </a:extLst>
                </a:gridCol>
                <a:gridCol w="1042861">
                  <a:extLst>
                    <a:ext uri="{9D8B030D-6E8A-4147-A177-3AD203B41FA5}">
                      <a16:colId xmlns:a16="http://schemas.microsoft.com/office/drawing/2014/main" val="20002"/>
                    </a:ext>
                  </a:extLst>
                </a:gridCol>
              </a:tblGrid>
              <a:tr h="276806">
                <a:tc>
                  <a:txBody>
                    <a:bodyPr/>
                    <a:lstStyle/>
                    <a:p>
                      <a:pPr marL="0" marR="0" algn="just">
                        <a:spcBef>
                          <a:spcPts val="0"/>
                        </a:spcBef>
                        <a:spcAft>
                          <a:spcPts val="0"/>
                        </a:spcAft>
                      </a:pPr>
                      <a:r>
                        <a:rPr lang="en-US" sz="1500">
                          <a:solidFill>
                            <a:schemeClr val="tx1"/>
                          </a:solidFill>
                          <a:effectLst/>
                        </a:rPr>
                        <a:t>French </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Creole </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English</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0"/>
                  </a:ext>
                </a:extLst>
              </a:tr>
              <a:tr h="301970">
                <a:tc>
                  <a:txBody>
                    <a:bodyPr/>
                    <a:lstStyle/>
                    <a:p>
                      <a:pPr marL="0" marR="0" algn="just">
                        <a:spcBef>
                          <a:spcPts val="0"/>
                        </a:spcBef>
                        <a:spcAft>
                          <a:spcPts val="0"/>
                        </a:spcAft>
                      </a:pPr>
                      <a:r>
                        <a:rPr lang="en-US" sz="1500">
                          <a:solidFill>
                            <a:schemeClr val="tx1"/>
                          </a:solidFill>
                          <a:effectLst/>
                        </a:rPr>
                        <a:t>avion</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Avion</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aeroplane</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1"/>
                  </a:ext>
                </a:extLst>
              </a:tr>
              <a:tr h="301970">
                <a:tc>
                  <a:txBody>
                    <a:bodyPr/>
                    <a:lstStyle/>
                    <a:p>
                      <a:pPr marL="0" marR="0" algn="just">
                        <a:spcBef>
                          <a:spcPts val="0"/>
                        </a:spcBef>
                        <a:spcAft>
                          <a:spcPts val="0"/>
                        </a:spcAft>
                      </a:pPr>
                      <a:r>
                        <a:rPr lang="en-US" sz="1500">
                          <a:solidFill>
                            <a:schemeClr val="tx1"/>
                          </a:solidFill>
                          <a:effectLst/>
                        </a:rPr>
                        <a:t>bon</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Bon</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good</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2"/>
                  </a:ext>
                </a:extLst>
              </a:tr>
              <a:tr h="301970">
                <a:tc>
                  <a:txBody>
                    <a:bodyPr/>
                    <a:lstStyle/>
                    <a:p>
                      <a:pPr marL="0" marR="0" algn="just">
                        <a:spcBef>
                          <a:spcPts val="0"/>
                        </a:spcBef>
                        <a:spcAft>
                          <a:spcPts val="0"/>
                        </a:spcAft>
                      </a:pPr>
                      <a:r>
                        <a:rPr lang="en-US" sz="1500">
                          <a:solidFill>
                            <a:schemeClr val="tx1"/>
                          </a:solidFill>
                          <a:effectLst/>
                        </a:rPr>
                        <a:t>gaz</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Gaz</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gas</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3"/>
                  </a:ext>
                </a:extLst>
              </a:tr>
              <a:tr h="301970">
                <a:tc>
                  <a:txBody>
                    <a:bodyPr/>
                    <a:lstStyle/>
                    <a:p>
                      <a:pPr marL="0" marR="0" algn="just">
                        <a:spcBef>
                          <a:spcPts val="0"/>
                        </a:spcBef>
                        <a:spcAft>
                          <a:spcPts val="0"/>
                        </a:spcAft>
                      </a:pPr>
                      <a:r>
                        <a:rPr lang="en-US" sz="1500">
                          <a:solidFill>
                            <a:schemeClr val="tx1"/>
                          </a:solidFill>
                          <a:effectLst/>
                        </a:rPr>
                        <a:t>bref</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bref</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brief</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4"/>
                  </a:ext>
                </a:extLst>
              </a:tr>
              <a:tr h="301970">
                <a:tc>
                  <a:txBody>
                    <a:bodyPr/>
                    <a:lstStyle/>
                    <a:p>
                      <a:pPr marL="0" marR="0" algn="just">
                        <a:spcBef>
                          <a:spcPts val="0"/>
                        </a:spcBef>
                        <a:spcAft>
                          <a:spcPts val="0"/>
                        </a:spcAft>
                      </a:pPr>
                      <a:r>
                        <a:rPr lang="en-US" sz="1500">
                          <a:solidFill>
                            <a:schemeClr val="tx1"/>
                          </a:solidFill>
                          <a:effectLst/>
                        </a:rPr>
                        <a:t>pion</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a:solidFill>
                            <a:schemeClr val="tx1"/>
                          </a:solidFill>
                          <a:effectLst/>
                        </a:rPr>
                        <a:t>pion</a:t>
                      </a:r>
                      <a:endParaRPr lang="en-US" sz="150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tc>
                  <a:txBody>
                    <a:bodyPr/>
                    <a:lstStyle/>
                    <a:p>
                      <a:pPr marL="0" marR="0" algn="just">
                        <a:spcBef>
                          <a:spcPts val="0"/>
                        </a:spcBef>
                        <a:spcAft>
                          <a:spcPts val="0"/>
                        </a:spcAft>
                      </a:pPr>
                      <a:r>
                        <a:rPr lang="en-US" sz="1500" dirty="0">
                          <a:solidFill>
                            <a:schemeClr val="tx1"/>
                          </a:solidFill>
                          <a:effectLst/>
                        </a:rPr>
                        <a:t>pawn</a:t>
                      </a:r>
                      <a:endParaRPr lang="en-US" sz="1500" dirty="0">
                        <a:solidFill>
                          <a:schemeClr val="tx1"/>
                        </a:solidFill>
                        <a:effectLst/>
                        <a:latin typeface="Book Antiqua" panose="02040602050305030304" pitchFamily="18" charset="0"/>
                        <a:ea typeface="Times New Roman" panose="02020603050405020304" pitchFamily="18" charset="0"/>
                        <a:cs typeface="Times New Roman" panose="02020603050405020304" pitchFamily="18" charset="0"/>
                      </a:endParaRPr>
                    </a:p>
                  </a:txBody>
                  <a:tcPr marL="51435" marR="51435" marT="0" marB="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006638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on MCR</a:t>
            </a:r>
            <a:r>
              <a:rPr lang="en-US" dirty="0">
                <a:sym typeface="Wingdings" panose="05000000000000000000" pitchFamily="2" charset="2"/>
              </a:rPr>
              <a:t>FRE</a:t>
            </a:r>
            <a:endParaRPr lang="en-US" dirty="0"/>
          </a:p>
        </p:txBody>
      </p:sp>
      <p:graphicFrame>
        <p:nvGraphicFramePr>
          <p:cNvPr id="7" name="Table 6"/>
          <p:cNvGraphicFramePr>
            <a:graphicFrameLocks noGrp="1"/>
          </p:cNvGraphicFramePr>
          <p:nvPr/>
        </p:nvGraphicFramePr>
        <p:xfrm>
          <a:off x="2014537" y="1657349"/>
          <a:ext cx="5243513" cy="2686051"/>
        </p:xfrm>
        <a:graphic>
          <a:graphicData uri="http://schemas.openxmlformats.org/drawingml/2006/table">
            <a:tbl>
              <a:tblPr firstRow="1" firstCol="1" bandRow="1">
                <a:tableStyleId>{5C22544A-7EE6-4342-B048-85BDC9FD1C3A}</a:tableStyleId>
              </a:tblPr>
              <a:tblGrid>
                <a:gridCol w="1540857">
                  <a:extLst>
                    <a:ext uri="{9D8B030D-6E8A-4147-A177-3AD203B41FA5}">
                      <a16:colId xmlns:a16="http://schemas.microsoft.com/office/drawing/2014/main" val="20000"/>
                    </a:ext>
                  </a:extLst>
                </a:gridCol>
                <a:gridCol w="1702406">
                  <a:extLst>
                    <a:ext uri="{9D8B030D-6E8A-4147-A177-3AD203B41FA5}">
                      <a16:colId xmlns:a16="http://schemas.microsoft.com/office/drawing/2014/main" val="20001"/>
                    </a:ext>
                  </a:extLst>
                </a:gridCol>
                <a:gridCol w="2000250">
                  <a:extLst>
                    <a:ext uri="{9D8B030D-6E8A-4147-A177-3AD203B41FA5}">
                      <a16:colId xmlns:a16="http://schemas.microsoft.com/office/drawing/2014/main" val="20002"/>
                    </a:ext>
                  </a:extLst>
                </a:gridCol>
              </a:tblGrid>
              <a:tr h="488372">
                <a:tc>
                  <a:txBody>
                    <a:bodyPr/>
                    <a:lstStyle/>
                    <a:p>
                      <a:pPr marL="0" marR="0" indent="0" algn="just">
                        <a:spcBef>
                          <a:spcPts val="0"/>
                        </a:spcBef>
                        <a:spcAft>
                          <a:spcPts val="0"/>
                        </a:spcAft>
                      </a:pPr>
                      <a:r>
                        <a:rPr lang="en-US" sz="1400" dirty="0">
                          <a:solidFill>
                            <a:schemeClr val="tx1"/>
                          </a:solidFill>
                          <a:effectLst/>
                        </a:rPr>
                        <a:t>Language pair</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tx1"/>
                          </a:solidFill>
                          <a:effectLst/>
                        </a:rPr>
                        <a:t>#Sentences</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tx1"/>
                          </a:solidFill>
                          <a:effectLst/>
                        </a:rPr>
                        <a:t>#unique words (L1-L2)</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0"/>
                  </a:ext>
                </a:extLst>
              </a:tr>
              <a:tr h="244187">
                <a:tc>
                  <a:txBody>
                    <a:bodyPr/>
                    <a:lstStyle/>
                    <a:p>
                      <a:pPr marL="0" marR="0" indent="0" algn="just">
                        <a:spcBef>
                          <a:spcPts val="0"/>
                        </a:spcBef>
                        <a:spcAft>
                          <a:spcPts val="0"/>
                        </a:spcAft>
                      </a:pPr>
                      <a:r>
                        <a:rPr lang="en-US" sz="1400" dirty="0">
                          <a:solidFill>
                            <a:schemeClr val="tx1"/>
                          </a:solidFill>
                          <a:effectLst/>
                        </a:rPr>
                        <a:t>En-Fr</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2000000  </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127405- 147812</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1"/>
                  </a:ext>
                </a:extLst>
              </a:tr>
              <a:tr h="732560">
                <a:tc>
                  <a:txBody>
                    <a:bodyPr/>
                    <a:lstStyle/>
                    <a:p>
                      <a:pPr marL="0" marR="0" indent="0" algn="just">
                        <a:spcBef>
                          <a:spcPts val="0"/>
                        </a:spcBef>
                        <a:spcAft>
                          <a:spcPts val="0"/>
                        </a:spcAft>
                      </a:pPr>
                      <a:r>
                        <a:rPr lang="en-US" sz="1400" dirty="0">
                          <a:solidFill>
                            <a:schemeClr val="tx1"/>
                          </a:solidFill>
                          <a:effectLst/>
                        </a:rPr>
                        <a:t>En-Cr (train + tune)</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25010</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16294-17389</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2"/>
                  </a:ext>
                </a:extLst>
              </a:tr>
              <a:tr h="976745">
                <a:tc>
                  <a:txBody>
                    <a:bodyPr/>
                    <a:lstStyle/>
                    <a:p>
                      <a:pPr marL="0" marR="0" indent="0" algn="just">
                        <a:spcBef>
                          <a:spcPts val="0"/>
                        </a:spcBef>
                        <a:spcAft>
                          <a:spcPts val="0"/>
                        </a:spcAft>
                      </a:pPr>
                      <a:r>
                        <a:rPr lang="en-US" sz="1400" dirty="0">
                          <a:solidFill>
                            <a:schemeClr val="tx1"/>
                          </a:solidFill>
                          <a:effectLst/>
                        </a:rPr>
                        <a:t>En-Cr (test)</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284 (142 short + 142 long)</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a:solidFill>
                            <a:schemeClr val="tx1"/>
                          </a:solidFill>
                          <a:effectLst/>
                        </a:rPr>
                        <a:t>1168-1070 + 3562-3326 </a:t>
                      </a:r>
                      <a:endParaRPr lang="en-US" sz="1400">
                        <a:solidFill>
                          <a:schemeClr val="tx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3"/>
                  </a:ext>
                </a:extLst>
              </a:tr>
              <a:tr h="244187">
                <a:tc>
                  <a:txBody>
                    <a:bodyPr/>
                    <a:lstStyle/>
                    <a:p>
                      <a:pPr marL="0" marR="0" indent="0" algn="just">
                        <a:spcBef>
                          <a:spcPts val="0"/>
                        </a:spcBef>
                        <a:spcAft>
                          <a:spcPts val="0"/>
                        </a:spcAft>
                      </a:pPr>
                      <a:r>
                        <a:rPr lang="en-US" sz="1400" dirty="0">
                          <a:solidFill>
                            <a:schemeClr val="tx1"/>
                          </a:solidFill>
                          <a:effectLst/>
                        </a:rPr>
                        <a:t>Fr-Cr</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tx1"/>
                          </a:solidFill>
                          <a:effectLst/>
                        </a:rPr>
                        <a:t>18354</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tc>
                  <a:txBody>
                    <a:bodyPr/>
                    <a:lstStyle/>
                    <a:p>
                      <a:pPr marL="0" marR="0" indent="0" algn="just">
                        <a:spcBef>
                          <a:spcPts val="0"/>
                        </a:spcBef>
                        <a:spcAft>
                          <a:spcPts val="0"/>
                        </a:spcAft>
                      </a:pPr>
                      <a:r>
                        <a:rPr lang="en-US" sz="1400" dirty="0">
                          <a:solidFill>
                            <a:schemeClr val="tx1"/>
                          </a:solidFill>
                          <a:effectLst/>
                        </a:rPr>
                        <a:t>13769-13725</a:t>
                      </a:r>
                      <a:endParaRPr lang="en-US" sz="1400" dirty="0">
                        <a:solidFill>
                          <a:schemeClr val="tx1"/>
                        </a:solidFill>
                        <a:effectLst/>
                        <a:latin typeface="Times New Roman" panose="02020603050405020304" pitchFamily="18" charset="0"/>
                        <a:ea typeface="MS Mincho" panose="02020609040205080304" pitchFamily="49" charset="-128"/>
                      </a:endParaRPr>
                    </a:p>
                  </a:txBody>
                  <a:tcPr marL="51435" marR="51435"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891062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204" y="160735"/>
            <a:ext cx="5844778" cy="696515"/>
          </a:xfrm>
        </p:spPr>
        <p:txBody>
          <a:bodyPr/>
          <a:lstStyle/>
          <a:p>
            <a:r>
              <a:rPr lang="en-US" dirty="0"/>
              <a:t>Results</a:t>
            </a:r>
            <a:endParaRPr lang="en-IN" dirty="0"/>
          </a:p>
        </p:txBody>
      </p:sp>
      <p:graphicFrame>
        <p:nvGraphicFramePr>
          <p:cNvPr id="4" name="Content Placeholder 3"/>
          <p:cNvGraphicFramePr>
            <a:graphicFrameLocks noGrp="1"/>
          </p:cNvGraphicFramePr>
          <p:nvPr>
            <p:ph sz="quarter" idx="1"/>
          </p:nvPr>
        </p:nvGraphicFramePr>
        <p:xfrm>
          <a:off x="1657350" y="1000308"/>
          <a:ext cx="5829300" cy="3655219"/>
        </p:xfrm>
        <a:graphic>
          <a:graphicData uri="http://schemas.openxmlformats.org/drawingml/2006/chart">
            <c:chart xmlns:c="http://schemas.openxmlformats.org/drawingml/2006/chart" xmlns:r="http://schemas.openxmlformats.org/officeDocument/2006/relationships" r:id="rId2"/>
          </a:graphicData>
        </a:graphic>
      </p:graphicFrame>
      <p:sp>
        <p:nvSpPr>
          <p:cNvPr id="7" name="Oval 6"/>
          <p:cNvSpPr/>
          <p:nvPr/>
        </p:nvSpPr>
        <p:spPr bwMode="auto">
          <a:xfrm>
            <a:off x="2857500" y="4343400"/>
            <a:ext cx="457200" cy="285750"/>
          </a:xfrm>
          <a:prstGeom prst="ellipse">
            <a:avLst/>
          </a:prstGeom>
          <a:no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Tahoma" pitchFamily="34" charset="0"/>
              <a:ea typeface="+mn-ea"/>
              <a:cs typeface="Arial" charset="0"/>
              <a:sym typeface="Arial"/>
            </a:endParaRPr>
          </a:p>
        </p:txBody>
      </p:sp>
      <p:sp>
        <p:nvSpPr>
          <p:cNvPr id="8" name="Oval 7"/>
          <p:cNvSpPr/>
          <p:nvPr/>
        </p:nvSpPr>
        <p:spPr bwMode="auto">
          <a:xfrm>
            <a:off x="6681788" y="4396979"/>
            <a:ext cx="457200" cy="285750"/>
          </a:xfrm>
          <a:prstGeom prst="ellipse">
            <a:avLst/>
          </a:prstGeom>
          <a:noFill/>
          <a:ln w="9525" cap="flat" cmpd="sng" algn="ctr">
            <a:solidFill>
              <a:srgbClr val="FF000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 typeface="Arial"/>
              <a:buNone/>
              <a:tabLst/>
              <a:defRPr/>
            </a:pPr>
            <a:endParaRPr kumimoji="0" lang="en-IN" sz="1350" b="0" i="0" u="none" strike="noStrike" kern="1200" cap="none" spc="0" normalizeH="0" baseline="0" noProof="0">
              <a:ln>
                <a:noFill/>
              </a:ln>
              <a:solidFill>
                <a:srgbClr val="000000"/>
              </a:solidFill>
              <a:effectLst/>
              <a:uLnTx/>
              <a:uFillTx/>
              <a:latin typeface="Tahoma" pitchFamily="34" charset="0"/>
              <a:ea typeface="+mn-ea"/>
              <a:cs typeface="Arial" charset="0"/>
              <a:sym typeface="Arial"/>
            </a:endParaRPr>
          </a:p>
        </p:txBody>
      </p:sp>
    </p:spTree>
    <p:extLst>
      <p:ext uri="{BB962C8B-B14F-4D97-AF65-F5344CB8AC3E}">
        <p14:creationId xmlns:p14="http://schemas.microsoft.com/office/powerpoint/2010/main" val="3199363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nvGraphicFramePr>
        <p:xfrm>
          <a:off x="1543050" y="12145"/>
          <a:ext cx="6229350" cy="511921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1314450" y="2971800"/>
            <a:ext cx="444352"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r>
              <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hlinkClick r:id="" action="ppaction://noaction"/>
              </a:rPr>
              <a:t>link</a:t>
            </a:r>
            <a:endParaRPr kumimoji="0" lang="en-IN" sz="1350" b="0" i="0" u="none" strike="noStrike" kern="1200" cap="none" spc="0" normalizeH="0" baseline="0" noProof="0" dirty="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158811112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426451"/>
            <a:ext cx="5886450" cy="1152900"/>
          </a:xfrm>
        </p:spPr>
        <p:txBody>
          <a:bodyPr/>
          <a:lstStyle/>
          <a:p>
            <a:r>
              <a:rPr lang="en-IN" dirty="0"/>
              <a:t>Neural ILMT</a:t>
            </a:r>
          </a:p>
        </p:txBody>
      </p:sp>
    </p:spTree>
    <p:extLst>
      <p:ext uri="{BB962C8B-B14F-4D97-AF65-F5344CB8AC3E}">
        <p14:creationId xmlns:p14="http://schemas.microsoft.com/office/powerpoint/2010/main" val="258605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7"/>
          <p:cNvSpPr txBox="1">
            <a:spLocks noGrp="1"/>
          </p:cNvSpPr>
          <p:nvPr>
            <p:ph type="title"/>
          </p:nvPr>
        </p:nvSpPr>
        <p:spPr>
          <a:xfrm>
            <a:off x="1258805" y="713475"/>
            <a:ext cx="6390450" cy="429525"/>
          </a:xfrm>
          <a:prstGeom prst="rect">
            <a:avLst/>
          </a:prstGeom>
        </p:spPr>
        <p:txBody>
          <a:bodyPr spcFirstLastPara="1" vert="horz" wrap="square" lIns="68569" tIns="68569" rIns="68569" bIns="68569" numCol="1" anchor="b" anchorCtr="0" compatLnSpc="1">
            <a:prstTxWarp prst="textNoShape">
              <a:avLst/>
            </a:prstTxWarp>
            <a:noAutofit/>
          </a:bodyPr>
          <a:lstStyle/>
          <a:p>
            <a:pPr lvl="0">
              <a:lnSpc>
                <a:spcPct val="150000"/>
              </a:lnSpc>
            </a:pPr>
            <a:r>
              <a:rPr lang="en-IN" sz="2400" dirty="0"/>
              <a:t>NMT with embellishments </a:t>
            </a:r>
            <a:r>
              <a:rPr lang="en-IN" sz="2100" i="1" dirty="0"/>
              <a:t>(Minor revision, Journal of Machine Translation)</a:t>
            </a:r>
            <a:endParaRPr lang="en-IN" sz="2100" dirty="0"/>
          </a:p>
        </p:txBody>
      </p:sp>
      <p:sp>
        <p:nvSpPr>
          <p:cNvPr id="208" name="Google Shape;208;p27"/>
          <p:cNvSpPr txBox="1">
            <a:spLocks noGrp="1"/>
          </p:cNvSpPr>
          <p:nvPr>
            <p:ph type="body" idx="1"/>
          </p:nvPr>
        </p:nvSpPr>
        <p:spPr>
          <a:xfrm>
            <a:off x="1258805" y="1143000"/>
            <a:ext cx="6661125" cy="3882535"/>
          </a:xfrm>
          <a:prstGeom prst="rect">
            <a:avLst/>
          </a:prstGeom>
        </p:spPr>
        <p:txBody>
          <a:bodyPr spcFirstLastPara="1" vert="horz" wrap="square" lIns="68569" tIns="68569" rIns="68569" bIns="68569" numCol="1" anchor="t" anchorCtr="0" compatLnSpc="1">
            <a:prstTxWarp prst="textNoShape">
              <a:avLst/>
            </a:prstTxWarp>
            <a:noAutofit/>
          </a:bodyPr>
          <a:lstStyle/>
          <a:p>
            <a:pPr marL="342900" indent="-242888">
              <a:lnSpc>
                <a:spcPct val="150000"/>
              </a:lnSpc>
              <a:spcBef>
                <a:spcPts val="0"/>
              </a:spcBef>
              <a:spcAft>
                <a:spcPts val="0"/>
              </a:spcAft>
              <a:buClr>
                <a:schemeClr val="dk1"/>
              </a:buClr>
              <a:buSzPts val="1500"/>
              <a:buChar char="●"/>
            </a:pPr>
            <a:r>
              <a:rPr lang="en" b="1" dirty="0"/>
              <a:t>Phrase table injection (PTI)</a:t>
            </a:r>
            <a:r>
              <a:rPr lang="en" dirty="0"/>
              <a:t>: supplying ‘good’ phrases from SMT system as additional data source to NMT system. </a:t>
            </a:r>
            <a:endParaRPr dirty="0"/>
          </a:p>
          <a:p>
            <a:pPr marL="342900" indent="-242888">
              <a:lnSpc>
                <a:spcPct val="150000"/>
              </a:lnSpc>
              <a:spcBef>
                <a:spcPts val="0"/>
              </a:spcBef>
              <a:spcAft>
                <a:spcPts val="0"/>
              </a:spcAft>
              <a:buClr>
                <a:srgbClr val="666666"/>
              </a:buClr>
              <a:buSzPts val="1500"/>
              <a:buChar char="●"/>
            </a:pPr>
            <a:r>
              <a:rPr lang="en" b="1" dirty="0"/>
              <a:t>Word as feature:</a:t>
            </a:r>
            <a:r>
              <a:rPr lang="en" dirty="0"/>
              <a:t> merging word along with BPE segment to mitigate context loss.</a:t>
            </a:r>
            <a:endParaRPr dirty="0"/>
          </a:p>
          <a:p>
            <a:pPr marL="342900" indent="-242888">
              <a:lnSpc>
                <a:spcPct val="150000"/>
              </a:lnSpc>
              <a:spcBef>
                <a:spcPts val="0"/>
              </a:spcBef>
              <a:spcAft>
                <a:spcPts val="0"/>
              </a:spcAft>
              <a:buClr>
                <a:srgbClr val="666666"/>
              </a:buClr>
              <a:buSzPts val="1500"/>
              <a:buChar char="●"/>
            </a:pPr>
            <a:r>
              <a:rPr lang="en" b="1" dirty="0"/>
              <a:t>Morph-seg-word:</a:t>
            </a:r>
            <a:r>
              <a:rPr lang="en" dirty="0"/>
              <a:t> morpheme segmentation followed by BPE, and then merging original morpheme and word to BPE segment.</a:t>
            </a:r>
            <a:endParaRPr dirty="0"/>
          </a:p>
          <a:p>
            <a:pPr marL="342900" indent="-242888">
              <a:lnSpc>
                <a:spcPct val="150000"/>
              </a:lnSpc>
              <a:spcBef>
                <a:spcPts val="0"/>
              </a:spcBef>
              <a:spcAft>
                <a:spcPts val="0"/>
              </a:spcAft>
              <a:buClr>
                <a:srgbClr val="666666"/>
              </a:buClr>
              <a:buSzPts val="1500"/>
              <a:buChar char="●"/>
            </a:pPr>
            <a:r>
              <a:rPr lang="en" dirty="0"/>
              <a:t>We report results for 56 systems for each of the above techniques.</a:t>
            </a:r>
            <a:endParaRPr dirty="0"/>
          </a:p>
          <a:p>
            <a:pPr marL="0" indent="0">
              <a:lnSpc>
                <a:spcPct val="150000"/>
              </a:lnSpc>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171527095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3"/>
          <p:cNvSpPr txBox="1">
            <a:spLocks noGrp="1"/>
          </p:cNvSpPr>
          <p:nvPr>
            <p:ph type="title"/>
          </p:nvPr>
        </p:nvSpPr>
        <p:spPr>
          <a:xfrm>
            <a:off x="1312656" y="108446"/>
            <a:ext cx="6390450" cy="623475"/>
          </a:xfrm>
          <a:prstGeom prst="rect">
            <a:avLst/>
          </a:prstGeom>
        </p:spPr>
        <p:txBody>
          <a:bodyPr spcFirstLastPara="1" vert="horz" wrap="square" lIns="68569" tIns="68569" rIns="68569" bIns="68569" numCol="1" anchor="b" anchorCtr="0" compatLnSpc="1">
            <a:prstTxWarp prst="textNoShape">
              <a:avLst/>
            </a:prstTxWarp>
            <a:noAutofit/>
          </a:bodyPr>
          <a:lstStyle/>
          <a:p>
            <a:pPr algn="l">
              <a:spcBef>
                <a:spcPts val="0"/>
              </a:spcBef>
              <a:spcAft>
                <a:spcPts val="0"/>
              </a:spcAft>
            </a:pPr>
            <a:r>
              <a:rPr lang="en" dirty="0"/>
              <a:t>Neural MT (NMT)</a:t>
            </a:r>
            <a:endParaRPr dirty="0"/>
          </a:p>
        </p:txBody>
      </p:sp>
      <p:pic>
        <p:nvPicPr>
          <p:cNvPr id="575" name="Google Shape;575;p73"/>
          <p:cNvPicPr preferRelativeResize="0"/>
          <p:nvPr/>
        </p:nvPicPr>
        <p:blipFill rotWithShape="1">
          <a:blip r:embed="rId3">
            <a:alphaModFix/>
          </a:blip>
          <a:srcRect/>
          <a:stretch/>
        </p:blipFill>
        <p:spPr>
          <a:xfrm>
            <a:off x="1954267" y="1294125"/>
            <a:ext cx="1513631" cy="2689275"/>
          </a:xfrm>
          <a:prstGeom prst="rect">
            <a:avLst/>
          </a:prstGeom>
          <a:noFill/>
          <a:ln>
            <a:noFill/>
          </a:ln>
        </p:spPr>
      </p:pic>
      <p:sp>
        <p:nvSpPr>
          <p:cNvPr id="576" name="Google Shape;576;p73"/>
          <p:cNvSpPr txBox="1"/>
          <p:nvPr/>
        </p:nvSpPr>
        <p:spPr>
          <a:xfrm>
            <a:off x="2099826" y="3957650"/>
            <a:ext cx="1700550" cy="182700"/>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1350" b="1" i="0" u="none" strike="noStrike" kern="1200" cap="none" spc="0" normalizeH="0" baseline="0" noProof="0" dirty="0">
                <a:ln>
                  <a:noFill/>
                </a:ln>
                <a:solidFill>
                  <a:srgbClr val="000000"/>
                </a:solidFill>
                <a:effectLst/>
                <a:uLnTx/>
                <a:uFillTx/>
                <a:latin typeface="Calibri"/>
                <a:ea typeface="Calibri"/>
                <a:cs typeface="Calibri"/>
                <a:sym typeface="Calibri"/>
              </a:rPr>
              <a:t>BiLSTM encoder decoder </a:t>
            </a:r>
            <a:r>
              <a:rPr kumimoji="0" lang="en" sz="1350" b="1" i="0" u="sng" strike="noStrike" kern="1200" cap="none" spc="0" normalizeH="0" baseline="30000" noProof="0" dirty="0">
                <a:ln>
                  <a:noFill/>
                </a:ln>
                <a:solidFill>
                  <a:srgbClr val="009999"/>
                </a:solidFill>
                <a:effectLst/>
                <a:uLnTx/>
                <a:uFillTx/>
                <a:latin typeface="Calibri"/>
                <a:ea typeface="Calibri"/>
                <a:cs typeface="Calibri"/>
                <a:sym typeface="Calibri"/>
                <a:hlinkClick r:id="" action="ppaction://noaction"/>
              </a:rPr>
              <a:t>[3]</a:t>
            </a:r>
            <a:endParaRPr kumimoji="0" sz="1350" b="1" i="0" u="none" strike="noStrike" kern="1200" cap="none" spc="0" normalizeH="0" baseline="30000" noProof="0" dirty="0">
              <a:ln>
                <a:noFill/>
              </a:ln>
              <a:solidFill>
                <a:srgbClr val="000000"/>
              </a:solidFill>
              <a:effectLst/>
              <a:uLnTx/>
              <a:uFillTx/>
              <a:latin typeface="Calibri"/>
              <a:ea typeface="Calibri"/>
              <a:cs typeface="Calibri"/>
              <a:sym typeface="Calibri"/>
            </a:endParaRPr>
          </a:p>
        </p:txBody>
      </p:sp>
      <p:pic>
        <p:nvPicPr>
          <p:cNvPr id="578" name="Google Shape;578;p73"/>
          <p:cNvPicPr preferRelativeResize="0"/>
          <p:nvPr/>
        </p:nvPicPr>
        <p:blipFill>
          <a:blip r:embed="rId4">
            <a:alphaModFix/>
          </a:blip>
          <a:stretch>
            <a:fillRect/>
          </a:stretch>
        </p:blipFill>
        <p:spPr>
          <a:xfrm>
            <a:off x="4586139" y="914620"/>
            <a:ext cx="2125444" cy="3043031"/>
          </a:xfrm>
          <a:prstGeom prst="rect">
            <a:avLst/>
          </a:prstGeom>
          <a:noFill/>
          <a:ln>
            <a:noFill/>
          </a:ln>
        </p:spPr>
      </p:pic>
      <p:sp>
        <p:nvSpPr>
          <p:cNvPr id="579" name="Google Shape;579;p73"/>
          <p:cNvSpPr txBox="1"/>
          <p:nvPr/>
        </p:nvSpPr>
        <p:spPr>
          <a:xfrm>
            <a:off x="5221937" y="3957650"/>
            <a:ext cx="1700550" cy="182700"/>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1350" b="1" i="0" u="none" strike="noStrike" kern="1200" cap="none" spc="0" normalizeH="0" baseline="0" noProof="0" dirty="0">
                <a:ln>
                  <a:noFill/>
                </a:ln>
                <a:solidFill>
                  <a:srgbClr val="000000"/>
                </a:solidFill>
                <a:effectLst/>
                <a:uLnTx/>
                <a:uFillTx/>
                <a:latin typeface="Calibri"/>
                <a:ea typeface="Calibri"/>
                <a:cs typeface="Calibri"/>
                <a:sym typeface="Calibri"/>
              </a:rPr>
              <a:t>Transformer </a:t>
            </a:r>
            <a:r>
              <a:rPr kumimoji="0" lang="en" sz="1350" b="1" i="0" u="sng" strike="noStrike" kern="1200" cap="none" spc="0" normalizeH="0" baseline="30000" noProof="0" dirty="0">
                <a:ln>
                  <a:noFill/>
                </a:ln>
                <a:solidFill>
                  <a:srgbClr val="009999"/>
                </a:solidFill>
                <a:effectLst/>
                <a:uLnTx/>
                <a:uFillTx/>
                <a:latin typeface="Calibri"/>
                <a:ea typeface="Calibri"/>
                <a:cs typeface="Calibri"/>
                <a:sym typeface="Calibri"/>
                <a:hlinkClick r:id="" action="ppaction://noaction"/>
              </a:rPr>
              <a:t>[8]</a:t>
            </a:r>
            <a:r>
              <a:rPr kumimoji="0" lang="en" sz="1350" b="1" i="0" u="none" strike="noStrike" kern="1200" cap="none" spc="0" normalizeH="0" baseline="0" noProof="0" dirty="0">
                <a:ln>
                  <a:noFill/>
                </a:ln>
                <a:solidFill>
                  <a:srgbClr val="000000"/>
                </a:solidFill>
                <a:effectLst/>
                <a:uLnTx/>
                <a:uFillTx/>
                <a:latin typeface="Calibri"/>
                <a:ea typeface="Calibri"/>
                <a:cs typeface="Calibri"/>
                <a:sym typeface="Calibri"/>
              </a:rPr>
              <a:t> </a:t>
            </a:r>
            <a:endParaRPr kumimoji="0" sz="1350" b="1"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828999757"/>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9"/>
          <p:cNvSpPr txBox="1">
            <a:spLocks noGrp="1"/>
          </p:cNvSpPr>
          <p:nvPr>
            <p:ph type="title"/>
          </p:nvPr>
        </p:nvSpPr>
        <p:spPr>
          <a:xfrm>
            <a:off x="1285003" y="348184"/>
            <a:ext cx="6390450" cy="623475"/>
          </a:xfrm>
          <a:prstGeom prst="rect">
            <a:avLst/>
          </a:prstGeom>
          <a:noFill/>
          <a:ln>
            <a:noFill/>
          </a:ln>
        </p:spPr>
        <p:txBody>
          <a:bodyPr spcFirstLastPara="1" vert="horz" wrap="square" lIns="68569" tIns="68569" rIns="68569" bIns="68569" numCol="1" anchor="t" anchorCtr="0" compatLnSpc="1">
            <a:prstTxWarp prst="textNoShape">
              <a:avLst/>
            </a:prstTxWarp>
            <a:noAutofit/>
          </a:bodyPr>
          <a:lstStyle/>
          <a:p>
            <a:pPr>
              <a:buSzPts val="2800"/>
            </a:pPr>
            <a:r>
              <a:rPr lang="en" dirty="0"/>
              <a:t>Language independent NMT</a:t>
            </a:r>
            <a:endParaRPr dirty="0"/>
          </a:p>
        </p:txBody>
      </p:sp>
      <p:sp>
        <p:nvSpPr>
          <p:cNvPr id="457" name="Google Shape;457;p59"/>
          <p:cNvSpPr txBox="1">
            <a:spLocks noGrp="1"/>
          </p:cNvSpPr>
          <p:nvPr>
            <p:ph type="body" idx="1"/>
          </p:nvPr>
        </p:nvSpPr>
        <p:spPr>
          <a:xfrm>
            <a:off x="1091025" y="914401"/>
            <a:ext cx="6390450" cy="2934356"/>
          </a:xfrm>
          <a:prstGeom prst="rect">
            <a:avLst/>
          </a:prstGeom>
          <a:noFill/>
          <a:ln>
            <a:noFill/>
          </a:ln>
        </p:spPr>
        <p:txBody>
          <a:bodyPr spcFirstLastPara="1" vert="horz" wrap="square" lIns="68569" tIns="68569" rIns="68569" bIns="68569" numCol="1" anchor="t" anchorCtr="0" compatLnSpc="1">
            <a:prstTxWarp prst="textNoShape">
              <a:avLst/>
            </a:prstTxWarp>
            <a:noAutofit/>
          </a:bodyPr>
          <a:lstStyle/>
          <a:p>
            <a:pPr marL="342900" indent="-242888">
              <a:lnSpc>
                <a:spcPct val="115000"/>
              </a:lnSpc>
              <a:spcBef>
                <a:spcPts val="1200"/>
              </a:spcBef>
              <a:spcAft>
                <a:spcPts val="0"/>
              </a:spcAft>
              <a:buClr>
                <a:schemeClr val="dk1"/>
              </a:buClr>
              <a:buSzPts val="1500"/>
              <a:buChar char="●"/>
            </a:pPr>
            <a:r>
              <a:rPr lang="en" b="1" dirty="0"/>
              <a:t>Languages chosen:</a:t>
            </a:r>
            <a:endParaRPr dirty="0"/>
          </a:p>
          <a:p>
            <a:pPr marL="685800" indent="0">
              <a:lnSpc>
                <a:spcPct val="115000"/>
              </a:lnSpc>
              <a:spcBef>
                <a:spcPts val="750"/>
              </a:spcBef>
              <a:spcAft>
                <a:spcPts val="0"/>
              </a:spcAft>
              <a:buNone/>
            </a:pPr>
            <a:br>
              <a:rPr lang="en" b="1" dirty="0"/>
            </a:br>
            <a:br>
              <a:rPr lang="en" dirty="0"/>
            </a:br>
            <a:endParaRPr dirty="0"/>
          </a:p>
          <a:p>
            <a:pPr marL="342900" indent="-242888">
              <a:lnSpc>
                <a:spcPct val="115000"/>
              </a:lnSpc>
              <a:spcBef>
                <a:spcPts val="750"/>
              </a:spcBef>
              <a:spcAft>
                <a:spcPts val="0"/>
              </a:spcAft>
              <a:buClr>
                <a:schemeClr val="dk1"/>
              </a:buClr>
              <a:buSzPts val="1500"/>
              <a:buChar char="●"/>
            </a:pPr>
            <a:r>
              <a:rPr lang="en" b="1" dirty="0"/>
              <a:t>Model</a:t>
            </a:r>
            <a:r>
              <a:rPr lang="en" dirty="0"/>
              <a:t>: BiLSTM (</a:t>
            </a:r>
            <a:r>
              <a:rPr lang="en" u="sng" dirty="0">
                <a:hlinkClick r:id="" action="ppaction://noaction"/>
              </a:rPr>
              <a:t>details</a:t>
            </a:r>
            <a:r>
              <a:rPr lang="en" dirty="0"/>
              <a:t>)</a:t>
            </a:r>
            <a:endParaRPr dirty="0"/>
          </a:p>
          <a:p>
            <a:pPr marL="342900" indent="-242888">
              <a:lnSpc>
                <a:spcPct val="115000"/>
              </a:lnSpc>
              <a:spcBef>
                <a:spcPts val="750"/>
              </a:spcBef>
              <a:spcAft>
                <a:spcPts val="0"/>
              </a:spcAft>
              <a:buClr>
                <a:schemeClr val="dk1"/>
              </a:buClr>
              <a:buSzPts val="1500"/>
              <a:buChar char="●"/>
            </a:pPr>
            <a:r>
              <a:rPr lang="en" b="1" dirty="0"/>
              <a:t>Dataset: </a:t>
            </a:r>
            <a:r>
              <a:rPr lang="en" dirty="0"/>
              <a:t>ILCI 1. Tourism and health domains.  Dataset size in terms of number of sentences:</a:t>
            </a:r>
            <a:endParaRPr dirty="0"/>
          </a:p>
          <a:p>
            <a:pPr marL="0" indent="0">
              <a:lnSpc>
                <a:spcPct val="115000"/>
              </a:lnSpc>
              <a:spcBef>
                <a:spcPts val="750"/>
              </a:spcBef>
              <a:spcAft>
                <a:spcPts val="750"/>
              </a:spcAft>
              <a:buNone/>
            </a:pPr>
            <a:endParaRPr b="1" dirty="0"/>
          </a:p>
        </p:txBody>
      </p:sp>
      <p:graphicFrame>
        <p:nvGraphicFramePr>
          <p:cNvPr id="459" name="Google Shape;459;p59"/>
          <p:cNvGraphicFramePr/>
          <p:nvPr/>
        </p:nvGraphicFramePr>
        <p:xfrm>
          <a:off x="1977298" y="3904232"/>
          <a:ext cx="2624064" cy="960076"/>
        </p:xfrm>
        <a:graphic>
          <a:graphicData uri="http://schemas.openxmlformats.org/drawingml/2006/table">
            <a:tbl>
              <a:tblPr>
                <a:noFill/>
              </a:tblPr>
              <a:tblGrid>
                <a:gridCol w="874688">
                  <a:extLst>
                    <a:ext uri="{9D8B030D-6E8A-4147-A177-3AD203B41FA5}">
                      <a16:colId xmlns:a16="http://schemas.microsoft.com/office/drawing/2014/main" val="20000"/>
                    </a:ext>
                  </a:extLst>
                </a:gridCol>
                <a:gridCol w="874688">
                  <a:extLst>
                    <a:ext uri="{9D8B030D-6E8A-4147-A177-3AD203B41FA5}">
                      <a16:colId xmlns:a16="http://schemas.microsoft.com/office/drawing/2014/main" val="20001"/>
                    </a:ext>
                  </a:extLst>
                </a:gridCol>
                <a:gridCol w="874688">
                  <a:extLst>
                    <a:ext uri="{9D8B030D-6E8A-4147-A177-3AD203B41FA5}">
                      <a16:colId xmlns:a16="http://schemas.microsoft.com/office/drawing/2014/main" val="20002"/>
                    </a:ext>
                  </a:extLst>
                </a:gridCol>
              </a:tblGrid>
              <a:tr h="594338">
                <a:tc>
                  <a:txBody>
                    <a:bodyPr/>
                    <a:lstStyle/>
                    <a:p>
                      <a:pPr marL="0" lvl="0" indent="0" algn="l" rtl="0">
                        <a:spcBef>
                          <a:spcPts val="0"/>
                        </a:spcBef>
                        <a:spcAft>
                          <a:spcPts val="0"/>
                        </a:spcAft>
                        <a:buNone/>
                      </a:pPr>
                      <a:r>
                        <a:rPr lang="en" sz="1500"/>
                        <a:t>Training set</a:t>
                      </a:r>
                      <a:endParaRPr sz="1500"/>
                    </a:p>
                  </a:txBody>
                  <a:tcPr marL="68569" marR="68569" marT="68569" marB="68569"/>
                </a:tc>
                <a:tc>
                  <a:txBody>
                    <a:bodyPr/>
                    <a:lstStyle/>
                    <a:p>
                      <a:pPr marL="0" lvl="0" indent="0" algn="l" rtl="0">
                        <a:spcBef>
                          <a:spcPts val="0"/>
                        </a:spcBef>
                        <a:spcAft>
                          <a:spcPts val="0"/>
                        </a:spcAft>
                        <a:buNone/>
                      </a:pPr>
                      <a:r>
                        <a:rPr lang="en" sz="1500"/>
                        <a:t>Tune set</a:t>
                      </a:r>
                      <a:endParaRPr sz="1500"/>
                    </a:p>
                  </a:txBody>
                  <a:tcPr marL="68569" marR="68569" marT="68569" marB="68569"/>
                </a:tc>
                <a:tc>
                  <a:txBody>
                    <a:bodyPr/>
                    <a:lstStyle/>
                    <a:p>
                      <a:pPr marL="0" lvl="0" indent="0" algn="l" rtl="0">
                        <a:spcBef>
                          <a:spcPts val="0"/>
                        </a:spcBef>
                        <a:spcAft>
                          <a:spcPts val="0"/>
                        </a:spcAft>
                        <a:buNone/>
                      </a:pPr>
                      <a:r>
                        <a:rPr lang="en" sz="1500"/>
                        <a:t>Test set</a:t>
                      </a:r>
                      <a:endParaRPr sz="1500"/>
                    </a:p>
                  </a:txBody>
                  <a:tcPr marL="68569" marR="68569" marT="68569" marB="68569"/>
                </a:tc>
                <a:extLst>
                  <a:ext uri="{0D108BD9-81ED-4DB2-BD59-A6C34878D82A}">
                    <a16:rowId xmlns:a16="http://schemas.microsoft.com/office/drawing/2014/main" val="10000"/>
                  </a:ext>
                </a:extLst>
              </a:tr>
              <a:tr h="365738">
                <a:tc>
                  <a:txBody>
                    <a:bodyPr/>
                    <a:lstStyle/>
                    <a:p>
                      <a:pPr marL="0" lvl="0" indent="0" algn="l" rtl="0">
                        <a:spcBef>
                          <a:spcPts val="0"/>
                        </a:spcBef>
                        <a:spcAft>
                          <a:spcPts val="0"/>
                        </a:spcAft>
                        <a:buNone/>
                      </a:pPr>
                      <a:r>
                        <a:rPr lang="en" sz="1500">
                          <a:solidFill>
                            <a:srgbClr val="000000"/>
                          </a:solidFill>
                        </a:rPr>
                        <a:t>46277</a:t>
                      </a:r>
                      <a:endParaRPr sz="1500"/>
                    </a:p>
                  </a:txBody>
                  <a:tcPr marL="68569" marR="68569" marT="68569" marB="68569"/>
                </a:tc>
                <a:tc>
                  <a:txBody>
                    <a:bodyPr/>
                    <a:lstStyle/>
                    <a:p>
                      <a:pPr marL="0" lvl="0" indent="0" algn="l" rtl="0">
                        <a:spcBef>
                          <a:spcPts val="0"/>
                        </a:spcBef>
                        <a:spcAft>
                          <a:spcPts val="0"/>
                        </a:spcAft>
                        <a:buClr>
                          <a:srgbClr val="000000"/>
                        </a:buClr>
                        <a:buSzPts val="1100"/>
                        <a:buFont typeface="Arial"/>
                        <a:buNone/>
                      </a:pPr>
                      <a:r>
                        <a:rPr lang="en" sz="1500">
                          <a:solidFill>
                            <a:srgbClr val="000000"/>
                          </a:solidFill>
                        </a:rPr>
                        <a:t>2000</a:t>
                      </a:r>
                      <a:endParaRPr sz="1500"/>
                    </a:p>
                  </a:txBody>
                  <a:tcPr marL="68569" marR="68569" marT="68569" marB="68569"/>
                </a:tc>
                <a:tc>
                  <a:txBody>
                    <a:bodyPr/>
                    <a:lstStyle/>
                    <a:p>
                      <a:pPr marL="0" lvl="0" indent="0" algn="l" rtl="0">
                        <a:spcBef>
                          <a:spcPts val="0"/>
                        </a:spcBef>
                        <a:spcAft>
                          <a:spcPts val="0"/>
                        </a:spcAft>
                        <a:buClr>
                          <a:srgbClr val="000000"/>
                        </a:buClr>
                        <a:buSzPts val="1100"/>
                        <a:buFont typeface="Arial"/>
                        <a:buNone/>
                      </a:pPr>
                      <a:r>
                        <a:rPr lang="en" sz="1500" dirty="0">
                          <a:solidFill>
                            <a:srgbClr val="000000"/>
                          </a:solidFill>
                        </a:rPr>
                        <a:t>500</a:t>
                      </a:r>
                      <a:endParaRPr sz="1500" dirty="0"/>
                    </a:p>
                  </a:txBody>
                  <a:tcPr marL="68569" marR="68569" marT="68569" marB="68569"/>
                </a:tc>
                <a:extLst>
                  <a:ext uri="{0D108BD9-81ED-4DB2-BD59-A6C34878D82A}">
                    <a16:rowId xmlns:a16="http://schemas.microsoft.com/office/drawing/2014/main" val="10001"/>
                  </a:ext>
                </a:extLst>
              </a:tr>
            </a:tbl>
          </a:graphicData>
        </a:graphic>
      </p:graphicFrame>
      <p:pic>
        <p:nvPicPr>
          <p:cNvPr id="460" name="Google Shape;460;p59"/>
          <p:cNvPicPr preferRelativeResize="0"/>
          <p:nvPr/>
        </p:nvPicPr>
        <p:blipFill>
          <a:blip r:embed="rId3">
            <a:alphaModFix/>
          </a:blip>
          <a:stretch>
            <a:fillRect/>
          </a:stretch>
        </p:blipFill>
        <p:spPr>
          <a:xfrm>
            <a:off x="1604748" y="1464555"/>
            <a:ext cx="6111263" cy="783582"/>
          </a:xfrm>
          <a:prstGeom prst="rect">
            <a:avLst/>
          </a:prstGeom>
          <a:noFill/>
          <a:ln>
            <a:noFill/>
          </a:ln>
        </p:spPr>
      </p:pic>
      <p:sp>
        <p:nvSpPr>
          <p:cNvPr id="461" name="Google Shape;461;p59"/>
          <p:cNvSpPr txBox="1"/>
          <p:nvPr/>
        </p:nvSpPr>
        <p:spPr>
          <a:xfrm>
            <a:off x="3036131" y="2195250"/>
            <a:ext cx="2039625" cy="17572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1125" b="0" i="0" u="none" strike="noStrike" kern="1200" cap="none" spc="0" normalizeH="0" baseline="0" noProof="0">
                <a:ln>
                  <a:noFill/>
                </a:ln>
                <a:solidFill>
                  <a:srgbClr val="000000"/>
                </a:solidFill>
                <a:effectLst/>
                <a:uLnTx/>
                <a:uFillTx/>
                <a:latin typeface="Calibri"/>
                <a:ea typeface="Calibri"/>
                <a:cs typeface="Calibri"/>
                <a:sym typeface="Calibri"/>
              </a:rPr>
              <a:t>Indo-Aryan (</a:t>
            </a:r>
            <a:r>
              <a:rPr kumimoji="0" lang="en" sz="1125" b="1" i="0" u="none" strike="noStrike" kern="1200" cap="none" spc="0" normalizeH="0" baseline="0" noProof="0">
                <a:ln>
                  <a:noFill/>
                </a:ln>
                <a:solidFill>
                  <a:srgbClr val="000000"/>
                </a:solidFill>
                <a:effectLst/>
                <a:uLnTx/>
                <a:uFillTx/>
                <a:latin typeface="Calibri"/>
                <a:ea typeface="Calibri"/>
                <a:cs typeface="Calibri"/>
                <a:sym typeface="Calibri"/>
              </a:rPr>
              <a:t>IA</a:t>
            </a:r>
            <a:r>
              <a:rPr kumimoji="0" lang="en" sz="1125" b="0" i="0" u="none" strike="noStrike" kern="1200" cap="none" spc="0" normalizeH="0" baseline="0" noProof="0">
                <a:ln>
                  <a:noFill/>
                </a:ln>
                <a:solidFill>
                  <a:srgbClr val="000000"/>
                </a:solidFill>
                <a:effectLst/>
                <a:uLnTx/>
                <a:uFillTx/>
                <a:latin typeface="Calibri"/>
                <a:ea typeface="Calibri"/>
                <a:cs typeface="Calibri"/>
                <a:sym typeface="Calibri"/>
              </a:rPr>
              <a:t>) family</a:t>
            </a:r>
            <a:endParaRPr kumimoji="0" sz="1125"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62" name="Google Shape;462;p59"/>
          <p:cNvSpPr txBox="1"/>
          <p:nvPr/>
        </p:nvSpPr>
        <p:spPr>
          <a:xfrm>
            <a:off x="5665031" y="2195250"/>
            <a:ext cx="2039625" cy="175725"/>
          </a:xfrm>
          <a:prstGeom prst="rect">
            <a:avLst/>
          </a:prstGeom>
          <a:noFill/>
          <a:ln>
            <a:noFill/>
          </a:ln>
        </p:spPr>
        <p:txBody>
          <a:bodyPr spcFirstLastPara="1" wrap="square" lIns="68569" tIns="68569" rIns="68569" bIns="68569" anchor="t"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r>
              <a:rPr kumimoji="0" lang="en" sz="1125" b="0" i="0" u="none" strike="noStrike" kern="1200" cap="none" spc="0" normalizeH="0" baseline="0" noProof="0">
                <a:ln>
                  <a:noFill/>
                </a:ln>
                <a:solidFill>
                  <a:srgbClr val="000000"/>
                </a:solidFill>
                <a:effectLst/>
                <a:uLnTx/>
                <a:uFillTx/>
                <a:latin typeface="Calibri"/>
                <a:ea typeface="Calibri"/>
                <a:cs typeface="Calibri"/>
                <a:sym typeface="Calibri"/>
              </a:rPr>
              <a:t>Dravidian (</a:t>
            </a:r>
            <a:r>
              <a:rPr kumimoji="0" lang="en" sz="1125" b="1" i="0" u="none" strike="noStrike" kern="1200" cap="none" spc="0" normalizeH="0" baseline="0" noProof="0">
                <a:ln>
                  <a:noFill/>
                </a:ln>
                <a:solidFill>
                  <a:srgbClr val="000000"/>
                </a:solidFill>
                <a:effectLst/>
                <a:uLnTx/>
                <a:uFillTx/>
                <a:latin typeface="Calibri"/>
                <a:ea typeface="Calibri"/>
                <a:cs typeface="Calibri"/>
                <a:sym typeface="Calibri"/>
              </a:rPr>
              <a:t>DR</a:t>
            </a:r>
            <a:r>
              <a:rPr kumimoji="0" lang="en" sz="1125" b="0" i="0" u="none" strike="noStrike" kern="1200" cap="none" spc="0" normalizeH="0" baseline="0" noProof="0">
                <a:ln>
                  <a:noFill/>
                </a:ln>
                <a:solidFill>
                  <a:srgbClr val="000000"/>
                </a:solidFill>
                <a:effectLst/>
                <a:uLnTx/>
                <a:uFillTx/>
                <a:latin typeface="Calibri"/>
                <a:ea typeface="Calibri"/>
                <a:cs typeface="Calibri"/>
                <a:sym typeface="Calibri"/>
              </a:rPr>
              <a:t>) family</a:t>
            </a:r>
            <a:endParaRPr kumimoji="0" sz="1125" b="0" i="0" u="none" strike="noStrike" kern="1200" cap="none" spc="0" normalizeH="0" baseline="0" noProof="0">
              <a:ln>
                <a:noFill/>
              </a:ln>
              <a:solidFill>
                <a:srgbClr val="000000"/>
              </a:solidFill>
              <a:effectLst/>
              <a:uLnTx/>
              <a:uFillTx/>
              <a:latin typeface="Calibri"/>
              <a:ea typeface="Calibri"/>
              <a:cs typeface="Calibri"/>
              <a:sym typeface="Calibri"/>
            </a:endParaRPr>
          </a:p>
        </p:txBody>
      </p:sp>
      <p:sp>
        <p:nvSpPr>
          <p:cNvPr id="463" name="Google Shape;463;p59"/>
          <p:cNvSpPr/>
          <p:nvPr/>
        </p:nvSpPr>
        <p:spPr>
          <a:xfrm>
            <a:off x="2464631" y="1748250"/>
            <a:ext cx="3032550" cy="449100"/>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endParaRPr kumimoji="0"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
        <p:nvSpPr>
          <p:cNvPr id="464" name="Google Shape;464;p59"/>
          <p:cNvSpPr/>
          <p:nvPr/>
        </p:nvSpPr>
        <p:spPr>
          <a:xfrm>
            <a:off x="5596556" y="1725319"/>
            <a:ext cx="1794375" cy="472050"/>
          </a:xfrm>
          <a:prstGeom prst="rect">
            <a:avLst/>
          </a:prstGeom>
          <a:noFill/>
          <a:ln w="19050" cap="flat" cmpd="sng">
            <a:solidFill>
              <a:srgbClr val="FF0000"/>
            </a:solidFill>
            <a:prstDash val="solid"/>
            <a:round/>
            <a:headEnd type="none" w="sm" len="sm"/>
            <a:tailEnd type="none" w="sm" len="sm"/>
          </a:ln>
        </p:spPr>
        <p:txBody>
          <a:bodyPr spcFirstLastPara="1" wrap="square" lIns="68569" tIns="68569" rIns="68569" bIns="68569" anchor="ctr" anchorCtr="0">
            <a:noAutofit/>
          </a:bodyPr>
          <a:lstStyle/>
          <a:p>
            <a:pPr marL="0" marR="0" lvl="0" indent="0" algn="l" defTabSz="685800" rtl="0" eaLnBrk="1" fontAlgn="base" latinLnBrk="0" hangingPunct="1">
              <a:lnSpc>
                <a:spcPct val="100000"/>
              </a:lnSpc>
              <a:spcBef>
                <a:spcPts val="0"/>
              </a:spcBef>
              <a:spcAft>
                <a:spcPts val="0"/>
              </a:spcAft>
              <a:buClrTx/>
              <a:buSzTx/>
              <a:buFont typeface="Arial"/>
              <a:buNone/>
              <a:tabLst/>
              <a:defRPr/>
            </a:pPr>
            <a:endParaRPr kumimoji="0" sz="1350" b="0" i="0" u="none" strike="noStrike" kern="1200" cap="none" spc="0" normalizeH="0" baseline="0" noProof="0">
              <a:ln>
                <a:noFill/>
              </a:ln>
              <a:solidFill>
                <a:srgbClr val="000000"/>
              </a:solidFill>
              <a:effectLst/>
              <a:uLnTx/>
              <a:uFillTx/>
              <a:latin typeface="Arial" charset="0"/>
              <a:ea typeface="+mn-ea"/>
              <a:cs typeface="Arial" charset="0"/>
              <a:sym typeface="Arial"/>
            </a:endParaRPr>
          </a:p>
        </p:txBody>
      </p:sp>
    </p:spTree>
    <p:extLst>
      <p:ext uri="{BB962C8B-B14F-4D97-AF65-F5344CB8AC3E}">
        <p14:creationId xmlns:p14="http://schemas.microsoft.com/office/powerpoint/2010/main" val="430592924"/>
      </p:ext>
    </p:extLst>
  </p:cSld>
  <p:clrMapOvr>
    <a:masterClrMapping/>
  </p:clrMapOvr>
  <p:transition spd="med"/>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14984</Words>
  <Application>Microsoft Office PowerPoint</Application>
  <PresentationFormat>On-screen Show (16:9)</PresentationFormat>
  <Paragraphs>2854</Paragraphs>
  <Slides>282</Slides>
  <Notes>241</Notes>
  <HiddenSlides>0</HiddenSlides>
  <MMClips>0</MMClips>
  <ScaleCrop>false</ScaleCrop>
  <HeadingPairs>
    <vt:vector size="8" baseType="variant">
      <vt:variant>
        <vt:lpstr>Fonts Used</vt:lpstr>
      </vt:variant>
      <vt:variant>
        <vt:i4>16</vt:i4>
      </vt:variant>
      <vt:variant>
        <vt:lpstr>Theme</vt:lpstr>
      </vt:variant>
      <vt:variant>
        <vt:i4>3</vt:i4>
      </vt:variant>
      <vt:variant>
        <vt:lpstr>Embedded OLE Servers</vt:lpstr>
      </vt:variant>
      <vt:variant>
        <vt:i4>2</vt:i4>
      </vt:variant>
      <vt:variant>
        <vt:lpstr>Slide Titles</vt:lpstr>
      </vt:variant>
      <vt:variant>
        <vt:i4>282</vt:i4>
      </vt:variant>
    </vt:vector>
  </HeadingPairs>
  <TitlesOfParts>
    <vt:vector size="303" baseType="lpstr">
      <vt:lpstr>Cambria Math</vt:lpstr>
      <vt:lpstr>Source Sans Pro</vt:lpstr>
      <vt:lpstr>Bitstream Vera Sans</vt:lpstr>
      <vt:lpstr>Lato</vt:lpstr>
      <vt:lpstr>Arial</vt:lpstr>
      <vt:lpstr>Wingdings</vt:lpstr>
      <vt:lpstr>Times New Roman</vt:lpstr>
      <vt:lpstr>Consolas</vt:lpstr>
      <vt:lpstr>Cambria</vt:lpstr>
      <vt:lpstr>Open Sans</vt:lpstr>
      <vt:lpstr>Roboto</vt:lpstr>
      <vt:lpstr>Calibri</vt:lpstr>
      <vt:lpstr>Book Antiqua</vt:lpstr>
      <vt:lpstr>Raleway</vt:lpstr>
      <vt:lpstr>Tahoma</vt:lpstr>
      <vt:lpstr>Rockwell</vt:lpstr>
      <vt:lpstr>Plum</vt:lpstr>
      <vt:lpstr>1_Plum</vt:lpstr>
      <vt:lpstr>Default Design</vt:lpstr>
      <vt:lpstr>Photo Editor Photo</vt:lpstr>
      <vt:lpstr>Equation</vt:lpstr>
      <vt:lpstr>Unsupervised Neural Machine Translation  Tutorial @ ICON-2020 IIT Patna</vt:lpstr>
      <vt:lpstr>Paradigms of Machine Translation </vt:lpstr>
      <vt:lpstr>Perspective</vt:lpstr>
      <vt:lpstr>NLP: a useful view</vt:lpstr>
      <vt:lpstr>PowerPoint Presentation</vt:lpstr>
      <vt:lpstr>Today’s Ruling Paradigm: NMT which is data intensive</vt:lpstr>
      <vt:lpstr>Essential Elements of MT Paradigms</vt:lpstr>
      <vt:lpstr>Challenge of MT: Language Divergence </vt:lpstr>
      <vt:lpstr>Different ways of expressing meaning</vt:lpstr>
      <vt:lpstr>Kinds of MT Systems  (point of entry from source to the target text) </vt:lpstr>
      <vt:lpstr>Simplified Vauquois</vt:lpstr>
      <vt:lpstr>Differentiating Interlingual and Transfer based MT: TBMT can choose the level of transfer! Need to emphasise this point</vt:lpstr>
      <vt:lpstr>transfer amongst different language families</vt:lpstr>
      <vt:lpstr>English parse tree</vt:lpstr>
      <vt:lpstr>Rule based MT (typical architecture)</vt:lpstr>
      <vt:lpstr>Statistical Machine Translation</vt:lpstr>
      <vt:lpstr>Foundation</vt:lpstr>
      <vt:lpstr>SMT: Language Model</vt:lpstr>
      <vt:lpstr>SMT: Translation Model</vt:lpstr>
      <vt:lpstr>Alignment</vt:lpstr>
      <vt:lpstr>Example of alignment</vt:lpstr>
      <vt:lpstr>Translation Model: Exact expression</vt:lpstr>
      <vt:lpstr>Proof of Translation Model: Exact expression</vt:lpstr>
      <vt:lpstr>Alignment</vt:lpstr>
      <vt:lpstr>How to build part alignment from whole alignment</vt:lpstr>
      <vt:lpstr>Fundamental and ubiquitous</vt:lpstr>
      <vt:lpstr>The all important word alignment</vt:lpstr>
      <vt:lpstr>EM for word alignment from sentence alignment: example</vt:lpstr>
      <vt:lpstr>Initial Probabilities:  each cell denotes t(a w), t(a x) etc.</vt:lpstr>
      <vt:lpstr>Example of expected count</vt:lpstr>
      <vt:lpstr>“counts”</vt:lpstr>
      <vt:lpstr>Revised probability: example</vt:lpstr>
      <vt:lpstr>Revised probabilities table</vt:lpstr>
      <vt:lpstr>“revised counts”</vt:lpstr>
      <vt:lpstr>Re-Revised probabilities table</vt:lpstr>
      <vt:lpstr>Derivation of EM based Alignment Expressions</vt:lpstr>
      <vt:lpstr>Vocabulary mapping</vt:lpstr>
      <vt:lpstr>Key Notations</vt:lpstr>
      <vt:lpstr>Hidden variables and parameters</vt:lpstr>
      <vt:lpstr>Likelihoods</vt:lpstr>
      <vt:lpstr>Constraint and Lagrangian</vt:lpstr>
      <vt:lpstr>Differentiating wrt Pij</vt:lpstr>
      <vt:lpstr>Final E and M steps</vt:lpstr>
      <vt:lpstr>PAN Indian SMT (whole word and subword)</vt:lpstr>
      <vt:lpstr>Indian Language SMT (2014)</vt:lpstr>
      <vt:lpstr>EBMT</vt:lpstr>
      <vt:lpstr>Nagao’s seminal paper 1984 (1/2)</vt:lpstr>
      <vt:lpstr>Nagao’s seminal paper 1984 (2/2)</vt:lpstr>
      <vt:lpstr>PowerPoint Presentation</vt:lpstr>
      <vt:lpstr>Analogy: the crux of the matter (need to emphasise)</vt:lpstr>
      <vt:lpstr>Different ways of measuring text similarity</vt:lpstr>
      <vt:lpstr>N-gram based matching: BLEU score</vt:lpstr>
      <vt:lpstr>Feature based (very rich) </vt:lpstr>
      <vt:lpstr>EBMT’s ‘decoding’: RECOMBINATION </vt:lpstr>
      <vt:lpstr>Example of re-instantiation</vt:lpstr>
      <vt:lpstr>Re-instantiation: adjustments (boundary friction problem)</vt:lpstr>
      <vt:lpstr>Re-instantiation leading to translation</vt:lpstr>
      <vt:lpstr>Neural Machine Translation</vt:lpstr>
      <vt:lpstr>Encoder-Decoder model</vt:lpstr>
      <vt:lpstr>Some representative accuracy figure for Indian Language NMT</vt:lpstr>
      <vt:lpstr>Comparing Knowledge based and data driven MT- with an example</vt:lpstr>
      <vt:lpstr>Illustration of difference of RBMT, EBMT, SMT+NMT </vt:lpstr>
      <vt:lpstr>The tricky case of ‘have’ translation</vt:lpstr>
      <vt:lpstr>RBMT</vt:lpstr>
      <vt:lpstr>EBMT</vt:lpstr>
      <vt:lpstr>SMT</vt:lpstr>
      <vt:lpstr>SMT: new sentence</vt:lpstr>
      <vt:lpstr>IL-NLP: Challenges</vt:lpstr>
      <vt:lpstr>Challenges of IL Computing (1/2)</vt:lpstr>
      <vt:lpstr>ILT Challenges (2/2)</vt:lpstr>
      <vt:lpstr>Mitigating the Resource problem</vt:lpstr>
      <vt:lpstr>Three ways (1/2)</vt:lpstr>
      <vt:lpstr>Three ways (2/2)</vt:lpstr>
      <vt:lpstr>But there is a pitfall- NLP’s “Law of Trade off”</vt:lpstr>
      <vt:lpstr>PowerPoint Presentation</vt:lpstr>
      <vt:lpstr>Methods of sub-wording</vt:lpstr>
      <vt:lpstr>Subwords (for “jaauMgaa”)</vt:lpstr>
      <vt:lpstr>PowerPoint Presentation</vt:lpstr>
      <vt:lpstr>PowerPoint Presentation</vt:lpstr>
      <vt:lpstr>Factor based SMT</vt:lpstr>
      <vt:lpstr>Semantic relations+SuffixesCase Markers+inflections</vt:lpstr>
      <vt:lpstr>Our Factorization based on Koehn and Hoang (2007)</vt:lpstr>
      <vt:lpstr>Experiment: Corpus Statistics</vt:lpstr>
      <vt:lpstr>Results: The impact of suffix and semantic factors </vt:lpstr>
      <vt:lpstr>Results: The impact of reordering and semantic relations </vt:lpstr>
      <vt:lpstr>Subjective Evaluation: The impact of reordering and semantic relations </vt:lpstr>
      <vt:lpstr>Cooperative NLP: Pivot Based MT</vt:lpstr>
      <vt:lpstr>Triangulation</vt:lpstr>
      <vt:lpstr>L1bridgeL2 (Wu and Wang 2009)</vt:lpstr>
      <vt:lpstr>Mathematical preliminaries</vt:lpstr>
      <vt:lpstr>Triangulation approach</vt:lpstr>
      <vt:lpstr>Mauritian Creole (MCR) French (FR) English (E)</vt:lpstr>
      <vt:lpstr>Experiment on MCRFRE</vt:lpstr>
      <vt:lpstr>Results</vt:lpstr>
      <vt:lpstr>PowerPoint Presentation</vt:lpstr>
      <vt:lpstr>Neural ILMT</vt:lpstr>
      <vt:lpstr>NMT with embellishments (Minor revision, Journal of Machine Translation)</vt:lpstr>
      <vt:lpstr>Neural MT (NMT)</vt:lpstr>
      <vt:lpstr>Language independent NMT</vt:lpstr>
      <vt:lpstr>En &lt;-&gt; {Mr, Hi} transformer output</vt:lpstr>
      <vt:lpstr>En &lt;-&gt; {Mr, Hi} Dataset: ILCI1 + PMIndia </vt:lpstr>
      <vt:lpstr>En &lt;-&gt; {Mr, Hi} Baselines on ILCI1+PMIndia</vt:lpstr>
      <vt:lpstr>En &lt;-&gt; {Mr, Hi} PTI results on ILCI1+PMIndia</vt:lpstr>
      <vt:lpstr>En &lt;-&gt; {Mr, Hi} PTI + Back Translation (BT)</vt:lpstr>
      <vt:lpstr>En &lt;-&gt; {Mr, Hi} PTI + Forward Translation (FT)</vt:lpstr>
      <vt:lpstr>En &lt;-&gt; {Mr, Hi} PTI results</vt:lpstr>
      <vt:lpstr>En-Hi-Mr NMT with embellishments (consolidated)</vt:lpstr>
      <vt:lpstr>Sample outputs for En-Mr (PTI + t12)</vt:lpstr>
      <vt:lpstr>Hindi-Marathi Examples</vt:lpstr>
      <vt:lpstr>Examples from Covid Domain</vt:lpstr>
      <vt:lpstr>Examples from Programming Domain</vt:lpstr>
      <vt:lpstr>Disfluency Correction in the context of Speech to Speech MT (under review for EACL 2021)</vt:lpstr>
      <vt:lpstr>Results</vt:lpstr>
      <vt:lpstr>Example Output</vt:lpstr>
      <vt:lpstr>Summary</vt:lpstr>
      <vt:lpstr>Summary on resource mitigation tricks</vt:lpstr>
      <vt:lpstr>Final Message</vt:lpstr>
      <vt:lpstr>“The middle path is the golden one”- Buddha</vt:lpstr>
      <vt:lpstr>URLS</vt:lpstr>
      <vt:lpstr>Thank You</vt:lpstr>
      <vt:lpstr>Why is Unsupervised NMT needed?</vt:lpstr>
      <vt:lpstr>Unsupervised NMT - Why?</vt:lpstr>
      <vt:lpstr>“Unsupervised” NMT</vt:lpstr>
      <vt:lpstr>Resource Constraints</vt:lpstr>
      <vt:lpstr>Resource Generation/Building</vt:lpstr>
      <vt:lpstr>Foundations</vt:lpstr>
      <vt:lpstr>Word Representation for Humans</vt:lpstr>
      <vt:lpstr>Cross-lingual Word Embeddings </vt:lpstr>
      <vt:lpstr>Cross-lingual embeddings: Approaches</vt:lpstr>
      <vt:lpstr>Cross-lingual embeddings: Mapping based                                                                             </vt:lpstr>
      <vt:lpstr>MUSE</vt:lpstr>
      <vt:lpstr>VecMap (Artexe et al. 2018)</vt:lpstr>
      <vt:lpstr>Joint training + Cross-lingual alignment (Wang et al 2019)</vt:lpstr>
      <vt:lpstr>Foundations</vt:lpstr>
      <vt:lpstr>Autoencoder</vt:lpstr>
      <vt:lpstr>Denoising auto-encoder</vt:lpstr>
      <vt:lpstr>Denoising auto-encoder</vt:lpstr>
      <vt:lpstr>Foundations</vt:lpstr>
      <vt:lpstr>Back-Translation</vt:lpstr>
      <vt:lpstr>Iterative Back-Translation</vt:lpstr>
      <vt:lpstr>Iterative Back-Translation</vt:lpstr>
      <vt:lpstr>UMT Approaches</vt:lpstr>
      <vt:lpstr>Introduction</vt:lpstr>
      <vt:lpstr>Components of U-NMT</vt:lpstr>
      <vt:lpstr>Effect of Back-translation</vt:lpstr>
      <vt:lpstr>Architecture</vt:lpstr>
      <vt:lpstr>Training Procedure</vt:lpstr>
      <vt:lpstr>U-NMT: Denoising of source sentences </vt:lpstr>
      <vt:lpstr>U-NMT: Denoising of target sentences </vt:lpstr>
      <vt:lpstr>U-NMT: Back-translation Corpus Construction (source to target) </vt:lpstr>
      <vt:lpstr>U-NMT: Back-translation Corpus Construction (target to source)</vt:lpstr>
      <vt:lpstr>U-NMT: Training with Back-translated data (source to target)</vt:lpstr>
      <vt:lpstr>U-NMT: Training with Back-translated data (target to source)</vt:lpstr>
      <vt:lpstr>Comparison between two approaches</vt:lpstr>
      <vt:lpstr>Training with word-by-word translation</vt:lpstr>
      <vt:lpstr>Training with word-by-word translation</vt:lpstr>
      <vt:lpstr>Training with word-by-word translation</vt:lpstr>
      <vt:lpstr>Training with word-by-word translation</vt:lpstr>
      <vt:lpstr>Effect of DAE and BT</vt:lpstr>
      <vt:lpstr>UMT Approaches</vt:lpstr>
      <vt:lpstr>Introduction</vt:lpstr>
      <vt:lpstr>Generative Adversarial Networks (GAN)</vt:lpstr>
      <vt:lpstr>Different parameter sharing strategies</vt:lpstr>
      <vt:lpstr>Language specific Encoder-Decoder</vt:lpstr>
      <vt:lpstr>Language specific Encoder-Decoder</vt:lpstr>
      <vt:lpstr>Parameter sharing</vt:lpstr>
      <vt:lpstr>Parameter sharing</vt:lpstr>
      <vt:lpstr>Parameter sharing</vt:lpstr>
      <vt:lpstr>Parameter sharing</vt:lpstr>
      <vt:lpstr>Parameter sharing</vt:lpstr>
      <vt:lpstr>Architecture with weight-sharing layers</vt:lpstr>
      <vt:lpstr>Number of weight-sharing layers vs. BLEU</vt:lpstr>
      <vt:lpstr>Weight sharing in UNMT</vt:lpstr>
      <vt:lpstr> Results</vt:lpstr>
      <vt:lpstr>UMT Approaches</vt:lpstr>
      <vt:lpstr>Introduction</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Phrase table induction in an unsupervised way</vt:lpstr>
      <vt:lpstr>Unsupervised Tuning</vt:lpstr>
      <vt:lpstr> Iterative refinement</vt:lpstr>
      <vt:lpstr> Adding subword information</vt:lpstr>
      <vt:lpstr> Results</vt:lpstr>
      <vt:lpstr>UMT Approaches</vt:lpstr>
      <vt:lpstr>Introduction</vt:lpstr>
      <vt:lpstr>USMT followed by UNMT Vs. UNMT followed by USMT</vt:lpstr>
      <vt:lpstr>Pre-training approaches for Unsupervised NMT</vt:lpstr>
      <vt:lpstr>XLM, CMLM, MASS, BART, mBART</vt:lpstr>
      <vt:lpstr>XLM</vt:lpstr>
      <vt:lpstr>Typical Deep Learning Module</vt:lpstr>
      <vt:lpstr>Typical Deep Learning Module</vt:lpstr>
      <vt:lpstr>Typical Deep Learning Module</vt:lpstr>
      <vt:lpstr>General Framework</vt:lpstr>
      <vt:lpstr>XLM Pre-Training</vt:lpstr>
      <vt:lpstr>XLM Fine Tuning</vt:lpstr>
      <vt:lpstr>XLM: Results</vt:lpstr>
      <vt:lpstr>CMLM</vt:lpstr>
      <vt:lpstr>MLM (Devlin et.al 2018)</vt:lpstr>
      <vt:lpstr>Limitations</vt:lpstr>
      <vt:lpstr>Cross-lingual Masked Language Modelling</vt:lpstr>
      <vt:lpstr>Cross-lingual Masked Language Modelling</vt:lpstr>
      <vt:lpstr>Cross-lingual Masked Language Modelling</vt:lpstr>
      <vt:lpstr>Cross-lingual Masked Language Modelling</vt:lpstr>
      <vt:lpstr>Cross-lingual Masked Language Modelling</vt:lpstr>
      <vt:lpstr>Cross-lingual Masked Language Modelling</vt:lpstr>
      <vt:lpstr>Cross-lingual Masked Language Modelling</vt:lpstr>
      <vt:lpstr>Cross-lingual Masked Language Modelling</vt:lpstr>
      <vt:lpstr>CMLM</vt:lpstr>
      <vt:lpstr>CMLM: Ablation Study</vt:lpstr>
      <vt:lpstr>MASS</vt:lpstr>
      <vt:lpstr>MASS (Song et.al 2019)</vt:lpstr>
      <vt:lpstr>MASS Pre-Training</vt:lpstr>
      <vt:lpstr>MASS Fine-Tuning</vt:lpstr>
      <vt:lpstr>MASS (Song et.al 2019)</vt:lpstr>
      <vt:lpstr>MASS</vt:lpstr>
      <vt:lpstr>MASS Hyper-parameters</vt:lpstr>
      <vt:lpstr>MASS (Song et.al 2019): Role of Masking Length</vt:lpstr>
      <vt:lpstr>MASS Hyper-parameters</vt:lpstr>
      <vt:lpstr>MASS: Word Selection Hyper-parameters</vt:lpstr>
      <vt:lpstr>MASS (Song et.al 2019): Word Selection Hyper-parameters</vt:lpstr>
      <vt:lpstr>MASS: Word Selection Hyper-parameters</vt:lpstr>
      <vt:lpstr>MASS (Song et.al 2019): Role of Masking Tokens</vt:lpstr>
      <vt:lpstr>Feeding Input Tokens </vt:lpstr>
      <vt:lpstr>MASS (Song et.al 2019): Role of Masking Tokens</vt:lpstr>
      <vt:lpstr>BART and mBART</vt:lpstr>
      <vt:lpstr>PowerPoint Presentation</vt:lpstr>
      <vt:lpstr>BART pretraining (possible noising steps) (Lewis et al. 2020)</vt:lpstr>
      <vt:lpstr>BART noising steps (Lewis et al. 2020)</vt:lpstr>
      <vt:lpstr>mBART (Liu et al 2020)</vt:lpstr>
      <vt:lpstr>mBART (Liu et al 2020)</vt:lpstr>
      <vt:lpstr>When Unsupervised NMT does not work?</vt:lpstr>
      <vt:lpstr>Factors impacting the performance of Unsupervised NMT</vt:lpstr>
      <vt:lpstr>Domain similarity</vt:lpstr>
      <vt:lpstr>Initialization</vt:lpstr>
      <vt:lpstr>Unbalanced data size</vt:lpstr>
      <vt:lpstr>Quality of Cross-lingual Embeddings</vt:lpstr>
      <vt:lpstr>Cross-lingual Word Embeddings: Quality?</vt:lpstr>
      <vt:lpstr>Cross-lingual Representations</vt:lpstr>
      <vt:lpstr>Why is the Quality questioned?</vt:lpstr>
      <vt:lpstr>Good Quality Cross-lingual Embeddings?</vt:lpstr>
      <vt:lpstr>Quantitative Quality</vt:lpstr>
      <vt:lpstr>Unsupervised NMT [Lample et al 2018]</vt:lpstr>
      <vt:lpstr>Unsupervised NMT [Lample et al 2018]</vt:lpstr>
      <vt:lpstr>Cross-lingual Embedding Quality</vt:lpstr>
      <vt:lpstr>Unsupervised NMT for Indic languages</vt:lpstr>
      <vt:lpstr>Why Indic Languages?</vt:lpstr>
      <vt:lpstr>Why Indic Languages?</vt:lpstr>
      <vt:lpstr>Why Indic Languages?</vt:lpstr>
      <vt:lpstr>U-NMT for Indic Languages: Results</vt:lpstr>
      <vt:lpstr>Conclusions</vt:lpstr>
      <vt:lpstr>Conclusions</vt:lpstr>
      <vt:lpstr>Conclusion</vt:lpstr>
      <vt:lpstr>Future of U-NMT</vt:lpstr>
      <vt:lpstr>Resources</vt:lpstr>
      <vt:lpstr>References</vt:lpstr>
      <vt:lpstr>References</vt:lpstr>
      <vt:lpstr>References</vt:lpstr>
      <vt:lpstr>References</vt:lpstr>
      <vt:lpstr>References</vt:lpstr>
      <vt:lpstr>Backup Slides</vt:lpstr>
      <vt:lpstr>TLM</vt:lpstr>
      <vt:lpstr>TLM</vt:lpstr>
      <vt:lpstr>TLM (Conneau et.al 2019 )</vt:lpstr>
      <vt:lpstr>TLM (Conneau et.al 2019 )</vt:lpstr>
      <vt:lpstr>TLM (Conneau et.al 2019 ) : XNLI Results</vt:lpstr>
      <vt:lpstr>Extensions to TLM</vt:lpstr>
      <vt:lpstr>Extensions to TLM</vt:lpstr>
      <vt:lpstr>Challenges in Indic Languages?</vt:lpstr>
      <vt:lpstr>Why Indic Languages?</vt:lpstr>
      <vt:lpstr>Components of U-MT</vt:lpstr>
      <vt:lpstr> Adding subword information</vt:lpstr>
      <vt:lpstr> USMT as Posterior Regularization</vt:lpstr>
      <vt:lpstr> Iterative refinement</vt:lpstr>
      <vt:lpstr>PowerPoint Presentation</vt:lpstr>
      <vt:lpstr>BART pretraining (noising steps) (Lewis et al. 2020)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Neural Machine Translation  Tutorial @ ICON-2020 IIT Patna</dc:title>
  <dc:creator>Diptesh Kanojia</dc:creator>
  <cp:lastModifiedBy>Diptesh Kanojia</cp:lastModifiedBy>
  <cp:revision>1</cp:revision>
  <dcterms:modified xsi:type="dcterms:W3CDTF">2020-12-21T06:25:17Z</dcterms:modified>
</cp:coreProperties>
</file>